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1" r:id="rId2"/>
    <p:sldId id="258" r:id="rId3"/>
    <p:sldId id="259" r:id="rId4"/>
    <p:sldId id="265" r:id="rId5"/>
    <p:sldId id="272" r:id="rId6"/>
    <p:sldId id="267" r:id="rId7"/>
    <p:sldId id="266" r:id="rId8"/>
    <p:sldId id="260" r:id="rId9"/>
    <p:sldId id="268" r:id="rId10"/>
    <p:sldId id="269" r:id="rId11"/>
    <p:sldId id="261" r:id="rId12"/>
    <p:sldId id="270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20\&#1076;&#1080;&#1072;&#1075;&#1088;&#1072;&#1084;&#1084;&#1099;%20&#1072;&#1085;&#1072;&#1083;&#1080;&#1079;%20%202020.xlsx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20\&#1076;&#1080;&#1072;&#1075;&#1088;&#1072;&#1084;&#1084;&#1099;%20&#1072;&#1085;&#1072;&#1083;&#1080;&#1079;%20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20\&#1076;&#1080;&#1072;&#1075;&#1088;&#1072;&#1084;&#1084;&#1099;%20&#1072;&#1085;&#1072;&#1083;&#1080;&#1079;%20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20\&#1076;&#1080;&#1072;&#1075;&#1088;&#1072;&#1084;&#1084;&#1099;%20&#1072;&#1085;&#1072;&#1083;&#1080;&#1079;%20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20\&#1076;&#1080;&#1072;&#1075;&#1088;&#1072;&#1084;&#1084;&#1099;%20&#1072;&#1085;&#1072;&#1083;&#1080;&#1079;%20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9;&#1088;&#1072;&#1074;&#1085;&#1080;&#1090;&#1077;&#1083;&#1100;&#1085;&#1099;&#1081;%20&#1072;&#1085;&#1072;&#1083;&#1080;&#1079;%202020\&#1076;&#1080;&#1072;&#1075;&#1088;&#1072;&#1084;&#1084;&#1099;%20&#1072;&#1085;&#1072;&#1083;&#1080;&#1079;%20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3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численность!$A$3</c:f>
              <c:strCache>
                <c:ptCount val="1"/>
                <c:pt idx="0">
                  <c:v>Малышевский городской округ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численность!$B$3:$D$3</c:f>
              <c:numCache>
                <c:formatCode>0.0</c:formatCode>
                <c:ptCount val="3"/>
                <c:pt idx="0">
                  <c:v>10.6</c:v>
                </c:pt>
                <c:pt idx="1">
                  <c:v>10.5</c:v>
                </c:pt>
                <c:pt idx="2" formatCode="General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численность!$A$4</c:f>
              <c:strCache>
                <c:ptCount val="1"/>
                <c:pt idx="0">
                  <c:v>Бисертский городской округ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численность!$B$4:$D$4</c:f>
              <c:numCache>
                <c:formatCode>0.0</c:formatCode>
                <c:ptCount val="3"/>
                <c:pt idx="0">
                  <c:v>9.9</c:v>
                </c:pt>
                <c:pt idx="1">
                  <c:v>9.9</c:v>
                </c:pt>
                <c:pt idx="2" formatCode="General">
                  <c:v>9.9</c:v>
                </c:pt>
              </c:numCache>
            </c:numRef>
          </c:val>
        </c:ser>
        <c:ser>
          <c:idx val="2"/>
          <c:order val="2"/>
          <c:tx>
            <c:strRef>
              <c:f>численность!$A$5</c:f>
              <c:strCache>
                <c:ptCount val="1"/>
                <c:pt idx="0">
                  <c:v>Волчанский городской округ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численность!$B$5:$D$5</c:f>
              <c:numCache>
                <c:formatCode>0.0</c:formatCode>
                <c:ptCount val="3"/>
                <c:pt idx="0">
                  <c:v>9.1</c:v>
                </c:pt>
                <c:pt idx="1">
                  <c:v>8.9</c:v>
                </c:pt>
                <c:pt idx="2" formatCode="General">
                  <c:v>8.8000000000000007</c:v>
                </c:pt>
              </c:numCache>
            </c:numRef>
          </c:val>
        </c:ser>
        <c:ser>
          <c:idx val="3"/>
          <c:order val="3"/>
          <c:tx>
            <c:strRef>
              <c:f>численность!$A$6</c:f>
              <c:strCache>
                <c:ptCount val="1"/>
                <c:pt idx="0">
                  <c:v>Городской округ Верхняя Тура </c:v>
                </c:pt>
              </c:strCache>
            </c:strRef>
          </c:tx>
          <c:dLbls>
            <c:showVal val="1"/>
          </c:dLbls>
          <c:cat>
            <c:strRef>
              <c:f>численность!$B$2:$D$2</c:f>
              <c:strCache>
                <c:ptCount val="3"/>
                <c:pt idx="0">
                  <c:v>2017 год 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численность!$B$6:$D$6</c:f>
              <c:numCache>
                <c:formatCode>0.0</c:formatCode>
                <c:ptCount val="3"/>
                <c:pt idx="0">
                  <c:v>9.1</c:v>
                </c:pt>
                <c:pt idx="1">
                  <c:v>9.1</c:v>
                </c:pt>
                <c:pt idx="2">
                  <c:v>9</c:v>
                </c:pt>
              </c:numCache>
            </c:numRef>
          </c:val>
        </c:ser>
        <c:shape val="box"/>
        <c:axId val="66602880"/>
        <c:axId val="66604416"/>
        <c:axId val="66926784"/>
      </c:bar3DChart>
      <c:catAx>
        <c:axId val="66602880"/>
        <c:scaling>
          <c:orientation val="minMax"/>
        </c:scaling>
        <c:axPos val="b"/>
        <c:tickLblPos val="nextTo"/>
        <c:crossAx val="66604416"/>
        <c:crosses val="autoZero"/>
        <c:auto val="1"/>
        <c:lblAlgn val="ctr"/>
        <c:lblOffset val="100"/>
      </c:catAx>
      <c:valAx>
        <c:axId val="66604416"/>
        <c:scaling>
          <c:orientation val="minMax"/>
        </c:scaling>
        <c:delete val="1"/>
        <c:axPos val="l"/>
        <c:numFmt formatCode="0.0" sourceLinked="1"/>
        <c:tickLblPos val="none"/>
        <c:crossAx val="66602880"/>
        <c:crosses val="autoZero"/>
        <c:crossBetween val="between"/>
      </c:valAx>
      <c:serAx>
        <c:axId val="66926784"/>
        <c:scaling>
          <c:orientation val="minMax"/>
        </c:scaling>
        <c:axPos val="b"/>
        <c:tickLblPos val="nextTo"/>
        <c:crossAx val="66604416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</c:legend>
    <c:plotVisOnly val="1"/>
  </c:chart>
  <c:spPr>
    <a:blipFill>
      <a:blip xmlns:r="http://schemas.openxmlformats.org/officeDocument/2006/relationships" r:embed="rId2"/>
      <a:tile tx="0" ty="0" sx="100000" sy="100000" flip="none" algn="tl"/>
    </a:blipFill>
  </c:spPr>
  <c:externalData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06516874434064"/>
          <c:y val="5.6030168642712756E-2"/>
          <c:w val="0.70726570235506814"/>
          <c:h val="0.66625583260426124"/>
        </c:manualLayout>
      </c:layout>
      <c:bar3DChart>
        <c:barDir val="col"/>
        <c:grouping val="standard"/>
        <c:ser>
          <c:idx val="0"/>
          <c:order val="0"/>
          <c:tx>
            <c:strRef>
              <c:f>доходы!$B$2</c:f>
              <c:strCache>
                <c:ptCount val="1"/>
                <c:pt idx="0">
                  <c:v>Налоговые и неналоговые доходы, тыс.руб. </c:v>
                </c:pt>
              </c:strCache>
            </c:strRef>
          </c:tx>
          <c:dLbls>
            <c:dLbl>
              <c:idx val="0"/>
              <c:layout>
                <c:manualLayout>
                  <c:x val="1.1776250013393811E-2"/>
                  <c:y val="7.3563218390804597E-2"/>
                </c:manualLayout>
              </c:layout>
              <c:showVal val="1"/>
            </c:dLbl>
            <c:dLbl>
              <c:idx val="1"/>
              <c:layout>
                <c:manualLayout>
                  <c:x val="1.1776250013393811E-2"/>
                  <c:y val="6.7432950191570903E-2"/>
                </c:manualLayout>
              </c:layout>
              <c:showVal val="1"/>
            </c:dLbl>
            <c:dLbl>
              <c:idx val="2"/>
              <c:layout>
                <c:manualLayout>
                  <c:x val="4.4792827880560668E-3"/>
                  <c:y val="9.1954022988505746E-2"/>
                </c:manualLayout>
              </c:layout>
              <c:showVal val="1"/>
            </c:dLbl>
            <c:dLbl>
              <c:idx val="3"/>
              <c:layout>
                <c:manualLayout>
                  <c:x val="6.5423611185521499E-3"/>
                  <c:y val="7.356321839080459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доходы!$B$3:$B$6</c:f>
              <c:numCache>
                <c:formatCode>_-* #,##0.00_р_._-;\-* #,##0.00_р_._-;_-* "-"??_р_._-;_-@_-</c:formatCode>
                <c:ptCount val="4"/>
                <c:pt idx="0">
                  <c:v>106430.5</c:v>
                </c:pt>
                <c:pt idx="1">
                  <c:v>126174</c:v>
                </c:pt>
                <c:pt idx="2">
                  <c:v>53567</c:v>
                </c:pt>
                <c:pt idx="3">
                  <c:v>104385</c:v>
                </c:pt>
              </c:numCache>
            </c:numRef>
          </c:val>
        </c:ser>
        <c:ser>
          <c:idx val="1"/>
          <c:order val="1"/>
          <c:tx>
            <c:strRef>
              <c:f>доходы!$C$2</c:f>
              <c:strCache>
                <c:ptCount val="1"/>
                <c:pt idx="0">
                  <c:v>Безвозмездные поступления, тыс.руб. </c:v>
                </c:pt>
              </c:strCache>
            </c:strRef>
          </c:tx>
          <c:dLbls>
            <c:dLbl>
              <c:idx val="0"/>
              <c:layout>
                <c:manualLayout>
                  <c:x val="3.9254166711312696E-3"/>
                  <c:y val="9.5019157088122599E-2"/>
                </c:manualLayout>
              </c:layout>
              <c:showVal val="1"/>
            </c:dLbl>
            <c:dLbl>
              <c:idx val="1"/>
              <c:layout>
                <c:manualLayout>
                  <c:x val="9.1593055659729746E-3"/>
                  <c:y val="0.1532567049808429"/>
                </c:manualLayout>
              </c:layout>
              <c:showVal val="1"/>
            </c:dLbl>
            <c:dLbl>
              <c:idx val="2"/>
              <c:layout>
                <c:manualLayout>
                  <c:x val="7.8508333422625514E-3"/>
                  <c:y val="0.13793103448275909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0.1042145593869734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доходы!$C$3:$C$6</c:f>
              <c:numCache>
                <c:formatCode>_-* #,##0.00_р_._-;\-* #,##0.00_р_._-;_-* "-"??_р_._-;_-@_-</c:formatCode>
                <c:ptCount val="4"/>
                <c:pt idx="0">
                  <c:v>292084.5</c:v>
                </c:pt>
                <c:pt idx="1">
                  <c:v>568257</c:v>
                </c:pt>
                <c:pt idx="2">
                  <c:v>513421</c:v>
                </c:pt>
                <c:pt idx="3">
                  <c:v>763371</c:v>
                </c:pt>
              </c:numCache>
            </c:numRef>
          </c:val>
        </c:ser>
        <c:ser>
          <c:idx val="2"/>
          <c:order val="2"/>
          <c:tx>
            <c:strRef>
              <c:f>доходы!$D$2</c:f>
              <c:strCache>
                <c:ptCount val="1"/>
                <c:pt idx="0">
                  <c:v>Доходы бюджета,  тыс.руб.</c:v>
                </c:pt>
              </c:strCache>
            </c:strRef>
          </c:tx>
          <c:dLbls>
            <c:dLbl>
              <c:idx val="0"/>
              <c:layout>
                <c:manualLayout>
                  <c:x val="4.7976760637749936E-17"/>
                  <c:y val="9.1954022988506121E-2"/>
                </c:manualLayout>
              </c:layout>
              <c:showVal val="1"/>
            </c:dLbl>
            <c:dLbl>
              <c:idx val="1"/>
              <c:layout>
                <c:manualLayout>
                  <c:x val="7.8508333422625514E-3"/>
                  <c:y val="8.2758620689655227E-2"/>
                </c:manualLayout>
              </c:layout>
              <c:showVal val="1"/>
            </c:dLbl>
            <c:dLbl>
              <c:idx val="2"/>
              <c:layout>
                <c:manualLayout>
                  <c:x val="7.8508333422625514E-3"/>
                  <c:y val="6.4367816091954022E-2"/>
                </c:manualLayout>
              </c:layout>
              <c:showVal val="1"/>
            </c:dLbl>
            <c:dLbl>
              <c:idx val="3"/>
              <c:layout>
                <c:manualLayout>
                  <c:x val="3.9254166711312696E-3"/>
                  <c:y val="8.582375478927206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доходы!$A$3:$A$6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доходы!$D$3:$D$6</c:f>
              <c:numCache>
                <c:formatCode>_-* #,##0.00_р_._-;\-* #,##0.00_р_._-;_-* "-"??_р_._-;_-@_-</c:formatCode>
                <c:ptCount val="4"/>
                <c:pt idx="0">
                  <c:v>398515</c:v>
                </c:pt>
                <c:pt idx="1">
                  <c:v>694431</c:v>
                </c:pt>
                <c:pt idx="2">
                  <c:v>566988</c:v>
                </c:pt>
                <c:pt idx="3">
                  <c:v>867756</c:v>
                </c:pt>
              </c:numCache>
            </c:numRef>
          </c:val>
        </c:ser>
        <c:shape val="cylinder"/>
        <c:axId val="78262656"/>
        <c:axId val="78264192"/>
        <c:axId val="66927232"/>
      </c:bar3DChart>
      <c:catAx>
        <c:axId val="782626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264192"/>
        <c:crosses val="autoZero"/>
        <c:auto val="1"/>
        <c:lblAlgn val="ctr"/>
        <c:lblOffset val="100"/>
      </c:catAx>
      <c:valAx>
        <c:axId val="7826419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78262656"/>
        <c:crosses val="autoZero"/>
        <c:crossBetween val="between"/>
      </c:valAx>
      <c:serAx>
        <c:axId val="66927232"/>
        <c:scaling>
          <c:orientation val="minMax"/>
        </c:scaling>
        <c:delete val="1"/>
        <c:axPos val="b"/>
        <c:tickLblPos val="none"/>
        <c:crossAx val="7826419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020693581081951"/>
          <c:y val="9.8086221980873245E-2"/>
          <c:w val="0.15979306418918063"/>
          <c:h val="0.6934827284520449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0"/>
      <c:perspective val="50"/>
    </c:view3D>
    <c:plotArea>
      <c:layout>
        <c:manualLayout>
          <c:layoutTarget val="inner"/>
          <c:xMode val="edge"/>
          <c:yMode val="edge"/>
          <c:x val="6.6762905560246097E-2"/>
          <c:y val="5.0925925925925923E-2"/>
          <c:w val="0.83674189884613903"/>
          <c:h val="0.6130944796948935"/>
        </c:manualLayout>
      </c:layout>
      <c:bar3DChart>
        <c:barDir val="col"/>
        <c:grouping val="standard"/>
        <c:ser>
          <c:idx val="0"/>
          <c:order val="0"/>
          <c:tx>
            <c:strRef>
              <c:f>'дотации '!$B$1</c:f>
              <c:strCache>
                <c:ptCount val="1"/>
                <c:pt idx="0">
                  <c:v>Дотации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'дотации '!$A$2:$A$5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'дотации '!$B$2:$B$5</c:f>
              <c:numCache>
                <c:formatCode>_-* #,##0.00_р_._-;\-* #,##0.00_р_._-;_-* "-"??_р_._-;_-@_-</c:formatCode>
                <c:ptCount val="4"/>
                <c:pt idx="0">
                  <c:v>94498</c:v>
                </c:pt>
                <c:pt idx="1">
                  <c:v>197984</c:v>
                </c:pt>
                <c:pt idx="2">
                  <c:v>364682</c:v>
                </c:pt>
                <c:pt idx="3">
                  <c:v>260011</c:v>
                </c:pt>
              </c:numCache>
            </c:numRef>
          </c:val>
        </c:ser>
        <c:shape val="box"/>
        <c:axId val="78323712"/>
        <c:axId val="78325248"/>
        <c:axId val="66611392"/>
      </c:bar3DChart>
      <c:catAx>
        <c:axId val="78323712"/>
        <c:scaling>
          <c:orientation val="minMax"/>
        </c:scaling>
        <c:axPos val="b"/>
        <c:tickLblPos val="nextTo"/>
        <c:crossAx val="78325248"/>
        <c:crosses val="autoZero"/>
        <c:auto val="1"/>
        <c:lblAlgn val="ctr"/>
        <c:lblOffset val="100"/>
      </c:catAx>
      <c:valAx>
        <c:axId val="7832524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78323712"/>
        <c:crosses val="autoZero"/>
        <c:crossBetween val="between"/>
      </c:valAx>
      <c:serAx>
        <c:axId val="66611392"/>
        <c:scaling>
          <c:orientation val="minMax"/>
        </c:scaling>
        <c:delete val="1"/>
        <c:axPos val="b"/>
        <c:tickLblPos val="none"/>
        <c:crossAx val="78325248"/>
        <c:crosses val="autoZero"/>
      </c:ser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расходы!$B$2</c:f>
              <c:strCache>
                <c:ptCount val="1"/>
                <c:pt idx="0">
                  <c:v>Общий объем расходов бюджета,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расходы!$A$3:$A$6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расходы!$B$3:$B$6</c:f>
              <c:numCache>
                <c:formatCode>_-* #,##0.00_р_._-;\-* #,##0.00_р_._-;_-* "-"??_р_._-;_-@_-</c:formatCode>
                <c:ptCount val="4"/>
                <c:pt idx="0">
                  <c:v>398685</c:v>
                </c:pt>
                <c:pt idx="1">
                  <c:v>717115</c:v>
                </c:pt>
                <c:pt idx="2">
                  <c:v>566988</c:v>
                </c:pt>
                <c:pt idx="3">
                  <c:v>872756</c:v>
                </c:pt>
              </c:numCache>
            </c:numRef>
          </c:val>
        </c:ser>
        <c:shape val="cylinder"/>
        <c:axId val="78334976"/>
        <c:axId val="78357248"/>
        <c:axId val="0"/>
      </c:bar3DChart>
      <c:catAx>
        <c:axId val="783349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357248"/>
        <c:crosses val="autoZero"/>
        <c:auto val="1"/>
        <c:lblAlgn val="ctr"/>
        <c:lblOffset val="100"/>
      </c:catAx>
      <c:valAx>
        <c:axId val="78357248"/>
        <c:scaling>
          <c:orientation val="minMax"/>
        </c:scaling>
        <c:delete val="1"/>
        <c:axPos val="l"/>
        <c:majorGridlines/>
        <c:numFmt formatCode="_-* #,##0.00_р_._-;\-* #,##0.00_р_._-;_-* &quot;-&quot;??_р_._-;_-@_-" sourceLinked="1"/>
        <c:tickLblPos val="none"/>
        <c:crossAx val="78334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'расходы по разделам'!$A$2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разделам'!$B$2:$E$2</c:f>
              <c:numCache>
                <c:formatCode>General</c:formatCode>
                <c:ptCount val="4"/>
                <c:pt idx="0">
                  <c:v>41206.340000000011</c:v>
                </c:pt>
                <c:pt idx="1">
                  <c:v>45175.9</c:v>
                </c:pt>
                <c:pt idx="2">
                  <c:v>44414.3</c:v>
                </c:pt>
                <c:pt idx="3">
                  <c:v>54455</c:v>
                </c:pt>
              </c:numCache>
            </c:numRef>
          </c:val>
        </c:ser>
        <c:ser>
          <c:idx val="1"/>
          <c:order val="1"/>
          <c:tx>
            <c:strRef>
              <c:f>'расходы по разделам'!$A$3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разделам'!$B$3:$E$3</c:f>
              <c:numCache>
                <c:formatCode>General</c:formatCode>
                <c:ptCount val="4"/>
                <c:pt idx="0">
                  <c:v>474.5</c:v>
                </c:pt>
                <c:pt idx="1">
                  <c:v>474.5</c:v>
                </c:pt>
                <c:pt idx="2">
                  <c:v>474.5</c:v>
                </c:pt>
                <c:pt idx="3">
                  <c:v>474.5</c:v>
                </c:pt>
              </c:numCache>
            </c:numRef>
          </c:val>
        </c:ser>
        <c:ser>
          <c:idx val="2"/>
          <c:order val="2"/>
          <c:tx>
            <c:strRef>
              <c:f>'расходы по разделам'!$A$4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разделам'!$B$4:$E$4</c:f>
              <c:numCache>
                <c:formatCode>General</c:formatCode>
                <c:ptCount val="4"/>
                <c:pt idx="0">
                  <c:v>8977.299999999992</c:v>
                </c:pt>
                <c:pt idx="1">
                  <c:v>8437.5</c:v>
                </c:pt>
                <c:pt idx="2">
                  <c:v>5789</c:v>
                </c:pt>
                <c:pt idx="3">
                  <c:v>6081</c:v>
                </c:pt>
              </c:numCache>
            </c:numRef>
          </c:val>
        </c:ser>
        <c:ser>
          <c:idx val="3"/>
          <c:order val="3"/>
          <c:tx>
            <c:strRef>
              <c:f>'расходы по разделам'!$A$5</c:f>
              <c:strCache>
                <c:ptCount val="1"/>
                <c:pt idx="0">
                  <c:v> Национальная экономика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разделам'!$B$5:$E$5</c:f>
              <c:numCache>
                <c:formatCode>General</c:formatCode>
                <c:ptCount val="4"/>
                <c:pt idx="0">
                  <c:v>9423.2000000000007</c:v>
                </c:pt>
                <c:pt idx="1">
                  <c:v>67033.7</c:v>
                </c:pt>
                <c:pt idx="2">
                  <c:v>105266.1</c:v>
                </c:pt>
                <c:pt idx="3">
                  <c:v>98859</c:v>
                </c:pt>
              </c:numCache>
            </c:numRef>
          </c:val>
        </c:ser>
        <c:ser>
          <c:idx val="4"/>
          <c:order val="4"/>
          <c:tx>
            <c:strRef>
              <c:f>'расходы по разделам'!$A$6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разделам'!$B$6:$E$6</c:f>
              <c:numCache>
                <c:formatCode>General</c:formatCode>
                <c:ptCount val="4"/>
                <c:pt idx="0">
                  <c:v>38317</c:v>
                </c:pt>
                <c:pt idx="1">
                  <c:v>212924.3</c:v>
                </c:pt>
                <c:pt idx="2">
                  <c:v>116328.5</c:v>
                </c:pt>
                <c:pt idx="3">
                  <c:v>371563</c:v>
                </c:pt>
              </c:numCache>
            </c:numRef>
          </c:val>
        </c:ser>
        <c:ser>
          <c:idx val="5"/>
          <c:order val="5"/>
          <c:tx>
            <c:strRef>
              <c:f>'расходы по разделам'!$A$7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разделам'!$B$7:$E$7</c:f>
              <c:numCache>
                <c:formatCode>General</c:formatCode>
                <c:ptCount val="4"/>
                <c:pt idx="0">
                  <c:v>1450</c:v>
                </c:pt>
                <c:pt idx="1">
                  <c:v>738</c:v>
                </c:pt>
                <c:pt idx="2">
                  <c:v>656</c:v>
                </c:pt>
                <c:pt idx="3">
                  <c:v>320</c:v>
                </c:pt>
              </c:numCache>
            </c:numRef>
          </c:val>
        </c:ser>
        <c:ser>
          <c:idx val="6"/>
          <c:order val="6"/>
          <c:tx>
            <c:strRef>
              <c:f>'расходы по разделам'!$A$8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разделам'!$B$8:$E$8</c:f>
              <c:numCache>
                <c:formatCode>General</c:formatCode>
                <c:ptCount val="4"/>
                <c:pt idx="0">
                  <c:v>190332.34</c:v>
                </c:pt>
                <c:pt idx="1">
                  <c:v>293627.2</c:v>
                </c:pt>
                <c:pt idx="2">
                  <c:v>240134.5</c:v>
                </c:pt>
                <c:pt idx="3">
                  <c:v>251563</c:v>
                </c:pt>
              </c:numCache>
            </c:numRef>
          </c:val>
        </c:ser>
        <c:ser>
          <c:idx val="7"/>
          <c:order val="7"/>
          <c:tx>
            <c:strRef>
              <c:f>'расходы по разделам'!$A$9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разделам'!$B$9:$E$9</c:f>
              <c:numCache>
                <c:formatCode>General</c:formatCode>
                <c:ptCount val="4"/>
                <c:pt idx="0">
                  <c:v>21803.480000000014</c:v>
                </c:pt>
                <c:pt idx="1">
                  <c:v>30052</c:v>
                </c:pt>
                <c:pt idx="2">
                  <c:v>23200.799999999996</c:v>
                </c:pt>
                <c:pt idx="3">
                  <c:v>36109</c:v>
                </c:pt>
              </c:numCache>
            </c:numRef>
          </c:val>
        </c:ser>
        <c:ser>
          <c:idx val="8"/>
          <c:order val="8"/>
          <c:tx>
            <c:strRef>
              <c:f>'расходы по разделам'!#REF!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'расходы по разделам'!$A$10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разделам'!$B$10:$E$10</c:f>
              <c:numCache>
                <c:formatCode>General</c:formatCode>
                <c:ptCount val="4"/>
                <c:pt idx="0">
                  <c:v>72196.429999999993</c:v>
                </c:pt>
                <c:pt idx="1">
                  <c:v>57591.6</c:v>
                </c:pt>
                <c:pt idx="2">
                  <c:v>26634.7</c:v>
                </c:pt>
                <c:pt idx="3">
                  <c:v>46337</c:v>
                </c:pt>
              </c:numCache>
            </c:numRef>
          </c:val>
        </c:ser>
        <c:ser>
          <c:idx val="10"/>
          <c:order val="10"/>
          <c:tx>
            <c:strRef>
              <c:f>'расходы по разделам'!$A$11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разделам'!$B$11:$E$11</c:f>
              <c:numCache>
                <c:formatCode>General</c:formatCode>
                <c:ptCount val="4"/>
                <c:pt idx="0">
                  <c:v>14042.9</c:v>
                </c:pt>
                <c:pt idx="1">
                  <c:v>365.7</c:v>
                </c:pt>
                <c:pt idx="2">
                  <c:v>3021.9</c:v>
                </c:pt>
                <c:pt idx="3">
                  <c:v>6469</c:v>
                </c:pt>
              </c:numCache>
            </c:numRef>
          </c:val>
        </c:ser>
        <c:ser>
          <c:idx val="11"/>
          <c:order val="11"/>
          <c:tx>
            <c:strRef>
              <c:f>'расходы по разделам'!$A$12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разделам'!$B$12:$E$12</c:f>
              <c:numCache>
                <c:formatCode>General</c:formatCode>
                <c:ptCount val="4"/>
                <c:pt idx="0">
                  <c:v>455</c:v>
                </c:pt>
                <c:pt idx="1">
                  <c:v>694</c:v>
                </c:pt>
                <c:pt idx="2">
                  <c:v>800</c:v>
                </c:pt>
                <c:pt idx="3">
                  <c:v>526</c:v>
                </c:pt>
              </c:numCache>
            </c:numRef>
          </c:val>
        </c:ser>
        <c:ser>
          <c:idx val="12"/>
          <c:order val="12"/>
          <c:tx>
            <c:strRef>
              <c:f>'расходы по разделам'!$A$13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cat>
            <c:strRef>
              <c:f>'расходы по разделам'!$B$1:$E$1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 Городской округ Верхняя Тура</c:v>
                </c:pt>
              </c:strCache>
            </c:strRef>
          </c:cat>
          <c:val>
            <c:numRef>
              <c:f>'расходы по разделам'!$B$13:$E$13</c:f>
              <c:numCache>
                <c:formatCode>General</c:formatCode>
                <c:ptCount val="4"/>
                <c:pt idx="0">
                  <c:v>6.5</c:v>
                </c:pt>
                <c:pt idx="1">
                  <c:v>0.5</c:v>
                </c:pt>
                <c:pt idx="2">
                  <c:v>50</c:v>
                </c:pt>
                <c:pt idx="3">
                  <c:v>0</c:v>
                </c:pt>
              </c:numCache>
            </c:numRef>
          </c:val>
        </c:ser>
        <c:overlap val="100"/>
        <c:axId val="78960512"/>
        <c:axId val="78962048"/>
      </c:barChart>
      <c:catAx>
        <c:axId val="7896051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962048"/>
        <c:crosses val="autoZero"/>
        <c:auto val="1"/>
        <c:lblAlgn val="ctr"/>
        <c:lblOffset val="100"/>
      </c:catAx>
      <c:valAx>
        <c:axId val="78962048"/>
        <c:scaling>
          <c:orientation val="minMax"/>
        </c:scaling>
        <c:axPos val="b"/>
        <c:majorGridlines/>
        <c:numFmt formatCode="0%" sourceLinked="1"/>
        <c:tickLblPos val="nextTo"/>
        <c:crossAx val="78960512"/>
        <c:crosses val="autoZero"/>
        <c:crossBetween val="between"/>
      </c:valAx>
    </c:plotArea>
    <c:legend>
      <c:legendPos val="r"/>
      <c:legendEntry>
        <c:idx val="8"/>
        <c:delete val="1"/>
      </c:legendEntry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дефицит!$B$2</c:f>
              <c:strCache>
                <c:ptCount val="1"/>
                <c:pt idx="0">
                  <c:v>Дефицит бюджета, тыс.руб. </c:v>
                </c:pt>
              </c:strCache>
            </c:strRef>
          </c:tx>
          <c:dLbls>
            <c:showVal val="1"/>
          </c:dLbls>
          <c:cat>
            <c:strRef>
              <c:f>дефицит!$A$3:$A$6</c:f>
              <c:strCache>
                <c:ptCount val="4"/>
                <c:pt idx="0">
                  <c:v>Малышевский городской округ</c:v>
                </c:pt>
                <c:pt idx="1">
                  <c:v>Бисертский городской округ</c:v>
                </c:pt>
                <c:pt idx="2">
                  <c:v>Волчанский городской округ</c:v>
                </c:pt>
                <c:pt idx="3">
                  <c:v>Городской округ Верхняя Тура</c:v>
                </c:pt>
              </c:strCache>
            </c:strRef>
          </c:cat>
          <c:val>
            <c:numRef>
              <c:f>дефицит!$B$3:$B$6</c:f>
              <c:numCache>
                <c:formatCode>_-* #,##0.00_р_._-;\-* #,##0.00_р_._-;_-* "-"??_р_._-;_-@_-</c:formatCode>
                <c:ptCount val="4"/>
                <c:pt idx="0">
                  <c:v>170</c:v>
                </c:pt>
                <c:pt idx="1">
                  <c:v>22684</c:v>
                </c:pt>
                <c:pt idx="2">
                  <c:v>0</c:v>
                </c:pt>
                <c:pt idx="3">
                  <c:v>5000</c:v>
                </c:pt>
              </c:numCache>
            </c:numRef>
          </c:val>
        </c:ser>
        <c:shape val="cylinder"/>
        <c:axId val="78859264"/>
        <c:axId val="78885632"/>
        <c:axId val="78948992"/>
      </c:bar3DChart>
      <c:catAx>
        <c:axId val="78859264"/>
        <c:scaling>
          <c:orientation val="minMax"/>
        </c:scaling>
        <c:axPos val="b"/>
        <c:tickLblPos val="nextTo"/>
        <c:crossAx val="78885632"/>
        <c:crosses val="autoZero"/>
        <c:auto val="1"/>
        <c:lblAlgn val="ctr"/>
        <c:lblOffset val="100"/>
      </c:catAx>
      <c:valAx>
        <c:axId val="78885632"/>
        <c:scaling>
          <c:orientation val="minMax"/>
        </c:scaling>
        <c:delete val="1"/>
        <c:axPos val="l"/>
        <c:majorGridlines/>
        <c:numFmt formatCode="_-* #,##0.00_р_._-;\-* #,##0.00_р_._-;_-* &quot;-&quot;??_р_._-;_-@_-" sourceLinked="1"/>
        <c:tickLblPos val="none"/>
        <c:crossAx val="78859264"/>
        <c:crosses val="autoZero"/>
        <c:crossBetween val="between"/>
      </c:valAx>
      <c:serAx>
        <c:axId val="78948992"/>
        <c:scaling>
          <c:orientation val="minMax"/>
        </c:scaling>
        <c:delete val="1"/>
        <c:axPos val="b"/>
        <c:tickLblPos val="none"/>
        <c:crossAx val="78885632"/>
        <c:crosses val="autoZero"/>
      </c:ser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8412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Сравнительный анализ бюджетов  отдельных муниципальных образований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свердловской области на 2020 год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500174"/>
            <a:ext cx="5857916" cy="178595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Свердловская область – это 73 муниципальных образования. Очень разных по территории и численности, предприятиям и организациям, наличию или отсутствию сельской местности и еще многим и многим показателям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3929066"/>
            <a:ext cx="6715204" cy="242889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Продолжаем анализировать бюджеты муниципальных образований Свердловской области в разрезе показателей,  одинаковых для любого муниципального образования в любом субъекте Российской Федерации. Сравним доходы и  расходы некоторых муниципалитетов, сходных по численности с нашим городом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6715172" cy="250033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Анализируя данные графика расходов муниципалитетов в разрезе функциональной классификации расходов, можно сделать вывод, что приоритетным направлением расходов любого местного бюджета являются расходы в области образования. Доля расходов на образование составляет свыше 40% общих расходов бюджетов. Исключение составляет  только городской округ Верхняя Тура, в котором доля расходов на образование составляет 28,8%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1736" y="3714752"/>
            <a:ext cx="6072230" cy="221457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Кроме того, значительную долю в бюджетах муниципальных образований составляют расходы в области жилищно-коммунального хозяйства (от 20,5 до 42,6%). Исключение составляет бюджет Малышевского городского округа, где доля расходов в сфере ЖКХ составляет 9,6%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Дефицит отдельных муниципальных образований Свердловской области в 2020 году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4357694"/>
            <a:ext cx="7500990" cy="235745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Размер дефицита бюджета на 2020 год в разрезе анализируемых муниципальных образований различен. Бюджет Волчанского городского округа сформирован без дефицита, сбалансирован по доходам и расходам.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1571612"/>
          <a:ext cx="7858180" cy="2505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7715304" cy="142876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Мы провели сравнительный анализ  между муниципальными образованиями Свердловской области, близкими по численности населения нашему городу. Безусловно, есть общие моменты, но есть и различия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2357430"/>
            <a:ext cx="242889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Все  муниципалитеты имеют высокий уровень безвозмездных поступлений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2500306"/>
            <a:ext cx="5715040" cy="378621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расходов примерно одинакова, но, безусловно, в каждом муниципальном образовании есть свои особенности, зависящие от инженерной инфраструктуры города, промышленных предприятий , действующих на территории города, сети муниципальных учреждений, созданных в городе, и еще множества факторов, от которых зависит развитие </a:t>
            </a:r>
            <a:r>
              <a:rPr lang="ru-RU" smtClean="0">
                <a:latin typeface="Arial" pitchFamily="34" charset="0"/>
                <a:cs typeface="Arial" pitchFamily="34" charset="0"/>
              </a:rPr>
              <a:t>муниципального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829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05342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 бюджетного процесса для граждан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брошюры: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ул.Иканина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Среднегодовая Численность отдельных муниципалитетов  Свердловской области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2017, 2018 и 2019  годов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5072074"/>
            <a:ext cx="5786478" cy="150019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Анализируя данные диаграммы,  следует отметить незначительное снижение среднегодовой численности  жителей муниципалитетов . Только численность населения </a:t>
            </a:r>
            <a:r>
              <a:rPr lang="ru-RU" dirty="0" err="1" smtClean="0"/>
              <a:t>Бисертского</a:t>
            </a:r>
            <a:r>
              <a:rPr lang="ru-RU" dirty="0" smtClean="0"/>
              <a:t> городского округа остается практически неизменной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14348" y="1643050"/>
          <a:ext cx="6324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8572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доходы бюджетов отдельных муниципальных образований Свердловской области на 2020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19087" y="1357312"/>
          <a:ext cx="8505826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571480"/>
            <a:ext cx="6516216" cy="29295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Исходя из данных предыдущего слайда можно отметить, что самый низкий объем налоговых и неналоговых доходов предусмотрен в бюджете Волчанского городского округа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(53 567 тыс.рублей).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Указанная тенденция сохраняется в сравнении с предыдущим плановым периодом. Самый высокий –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бюджете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Бисертского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(126 174 тыс.рублей)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43240" y="4071942"/>
            <a:ext cx="5715040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Самый  высокий объем безвозмездных поступлений отмечается в бюджете Городского округа Верхняя Тура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(763 371тыс.рублей).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самый низкий объем безвозмездных поступлений, предусмотренный  в бюджете  Малышевского городского округа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(292 084,5 тыс.рублей)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285728"/>
            <a:ext cx="5643602" cy="214314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Высокий объем безвозмездных поступлений  в бюджете Городского округа Верхняя Тура объясняется значительным объемом доходных источников, предоставляемых муниципалитету  в форме субсидий для реализации целого ряда инвестиционных проектов</a:t>
            </a:r>
            <a:endParaRPr lang="ru-RU" dirty="0"/>
          </a:p>
        </p:txBody>
      </p:sp>
      <p:pic>
        <p:nvPicPr>
          <p:cNvPr id="1026" name="Picture 2" descr="D:\Users\Office\Documents\бюджет для граждан\исполнение 2019\год 2019\очисные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2714620"/>
            <a:ext cx="2962771" cy="2214578"/>
          </a:xfrm>
          <a:prstGeom prst="rect">
            <a:avLst/>
          </a:prstGeom>
          <a:noFill/>
        </p:spPr>
      </p:pic>
      <p:pic>
        <p:nvPicPr>
          <p:cNvPr id="1027" name="Picture 3" descr="D:\Users\Office\Documents\бюджет для граждан\исполнение 2019\год 2019\соп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500042"/>
            <a:ext cx="2952771" cy="2214578"/>
          </a:xfrm>
          <a:prstGeom prst="rect">
            <a:avLst/>
          </a:prstGeom>
          <a:noFill/>
        </p:spPr>
      </p:pic>
      <p:pic>
        <p:nvPicPr>
          <p:cNvPr id="1028" name="Picture 4" descr="D:\Users\Office\Documents\бюджет для граждан\исполнение 2019\год 2019\газ Риг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357694"/>
            <a:ext cx="2625090" cy="2143140"/>
          </a:xfrm>
          <a:prstGeom prst="rect">
            <a:avLst/>
          </a:prstGeom>
          <a:noFill/>
        </p:spPr>
      </p:pic>
      <p:sp>
        <p:nvSpPr>
          <p:cNvPr id="9" name="Скругленная прямоугольная выноска 8"/>
          <p:cNvSpPr/>
          <p:nvPr/>
        </p:nvSpPr>
        <p:spPr>
          <a:xfrm>
            <a:off x="142844" y="5286388"/>
            <a:ext cx="2643206" cy="1357322"/>
          </a:xfrm>
          <a:prstGeom prst="wedgeRoundRectCallout">
            <a:avLst>
              <a:gd name="adj1" fmla="val 21902"/>
              <a:gd name="adj2" fmla="val -76907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Строительство объекта «Станция биологической очистки </a:t>
            </a:r>
            <a:r>
              <a:rPr lang="ru-RU" sz="1200" dirty="0" err="1" smtClean="0"/>
              <a:t>хозбытовых</a:t>
            </a:r>
            <a:r>
              <a:rPr lang="ru-RU" sz="1200" dirty="0" smtClean="0"/>
              <a:t> сточных вод централизованной системы водоотведения ГО Верхняя Тура Свердловской области»</a:t>
            </a:r>
            <a:endParaRPr lang="ru-RU" sz="1200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357950" y="3500438"/>
            <a:ext cx="2571768" cy="642942"/>
          </a:xfrm>
          <a:prstGeom prst="wedgeRoundRectCallout">
            <a:avLst>
              <a:gd name="adj1" fmla="val -5147"/>
              <a:gd name="adj2" fmla="val -12155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200" dirty="0" smtClean="0"/>
              <a:t>Строительство водозаборных сооружений и сетей водоснабжения в г. Верхняя Тура</a:t>
            </a:r>
            <a:endParaRPr lang="ru-RU" sz="1200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357554" y="5357826"/>
            <a:ext cx="2500330" cy="1000132"/>
          </a:xfrm>
          <a:prstGeom prst="wedgeRoundRectCallout">
            <a:avLst>
              <a:gd name="adj1" fmla="val 62349"/>
              <a:gd name="adj2" fmla="val -11090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Строительство распределительного газопровода микрорайона "Рига" в городском округе Верхняя Тура</a:t>
            </a:r>
            <a:endParaRPr lang="ru-RU" sz="1200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357554" y="2786058"/>
            <a:ext cx="2786082" cy="1357322"/>
          </a:xfrm>
          <a:prstGeom prst="wedgeRoundRectCallout">
            <a:avLst>
              <a:gd name="adj1" fmla="val 3943"/>
              <a:gd name="adj2" fmla="val -92711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Реконструкция автомобильной дороги общего пользования по переулку Безымянному от плотины до улицы Мира с продолжением по улице Мира до дома интерната в Городском округе Верхняя Тура Свердловской области</a:t>
            </a:r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ИМЕЮЩИЕ ЦЕЛЕВОГО НАЗНАЧЕНИЯ, в 2020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14480" y="1928802"/>
          <a:ext cx="6643734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85728"/>
            <a:ext cx="6429420" cy="271464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Дотации на выравнивание бюджетной обеспеченности предоставляются муниципалитетам из областного бюджета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безвозмездная финансовая помощь государства . Их объем определяется  как разница, исходя из расходных полномочий, которые должен обеспечивать муниципалитет, и объема налоговых и неналоговых доходов, которые возможно  собрать с территории, учитывая ее экономический потенциал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8828" y="3571876"/>
            <a:ext cx="6358014" cy="26432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Волчанский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городской округ – яркий пример того, как областной бюджет выравнивает бюджетную обеспеченность территории: объем налоговых и неналоговых доходов сравнительно низкий, что компенсируется самым высоким уровнем дотаций на выравнивание бюджетной обеспеченности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940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отдельных муниципальных образований Свердловской области на 2020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1538" y="1643050"/>
          <a:ext cx="7072362" cy="31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расходы бюджетов в разрезе функциональной классификации расходов на 2020 год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85786" y="1285860"/>
          <a:ext cx="7786742" cy="43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1610</TotalTime>
  <Words>727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Сравнительный анализ бюджетов  отдельных муниципальных образований  свердловской области на 2020 год </vt:lpstr>
      <vt:lpstr>Среднегодовая Численность отдельных муниципалитетов  Свердловской области  по итогам 2017, 2018 и 2019  годов</vt:lpstr>
      <vt:lpstr>доходы бюджетов отдельных муниципальных образований Свердловской области на 2020 год</vt:lpstr>
      <vt:lpstr>Слайд 4</vt:lpstr>
      <vt:lpstr>Слайд 5</vt:lpstr>
      <vt:lpstr>БЕЗВОЗМЕЗДНЫЕ ПОСТУПЛЕНИЯ,  НЕ ИМЕЮЩИЕ ЦЕЛЕВОГО НАЗНАЧЕНИЯ, в 2020 году</vt:lpstr>
      <vt:lpstr>Слайд 7</vt:lpstr>
      <vt:lpstr>расходы бюджетов отдельных муниципальных образований Свердловской области на 2020 год</vt:lpstr>
      <vt:lpstr>расходы бюджетов в разрезе функциональной классификации расходов на 2020 год</vt:lpstr>
      <vt:lpstr>Слайд 10</vt:lpstr>
      <vt:lpstr>Дефицит отдельных муниципальных образований Свердловской области в 2020 году</vt:lpstr>
      <vt:lpstr>Слайд 12</vt:lpstr>
      <vt:lpstr>Информационный лист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Численность отдельных муниципальных образований  Свердловской области по итогам 2017 года</dc:title>
  <dc:creator>Ольга Павловна</dc:creator>
  <cp:lastModifiedBy>Office</cp:lastModifiedBy>
  <cp:revision>128</cp:revision>
  <dcterms:created xsi:type="dcterms:W3CDTF">2018-02-12T09:44:54Z</dcterms:created>
  <dcterms:modified xsi:type="dcterms:W3CDTF">2020-05-19T05:30:34Z</dcterms:modified>
</cp:coreProperties>
</file>