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s\Office\Documents\&#1073;&#1102;&#1076;&#1078;&#1077;&#1090;%20&#1076;&#1083;&#1103;%20&#1075;&#1088;&#1072;&#1078;&#1076;&#1072;&#1085;\&#1080;&#1089;&#1087;&#1086;&#1083;&#1085;&#1077;&#1085;&#1080;&#1077;%202016%20&#1075;&#1086;&#1076;\1%20&#1082;&#1074;&#1072;&#1088;&#1090;&#1072;&#1083;%202016\&#1076;&#1080;&#1072;&#1075;&#1088;&#1072;&#1084;&#1084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Users\Office\Documents\&#1073;&#1102;&#1076;&#1078;&#1077;&#1090;%20&#1076;&#1083;&#1103;%20&#1075;&#1088;&#1072;&#1078;&#1076;&#1072;&#1085;\&#1080;&#1089;&#1087;&#1086;&#1083;&#1085;&#1077;&#1085;&#1080;&#1077;%202016%20&#1075;&#1086;&#1076;\1%20&#1082;&#1074;&#1072;&#1088;&#1090;&#1072;&#1083;%202016\&#1076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serv-new\fin\&#1054;&#1083;&#1103;%20&#1050;&#1086;&#1074;&#1099;&#1088;&#1079;&#1080;&#1085;&#1072;\&#1076;&#1083;&#1103;%20&#1089;&#1072;&#1081;&#1090;&#1072;\&#1084;&#1091;&#1085;&#1080;&#1094;&#1080;&#1087;&#1072;&#1083;&#1100;&#1085;&#1099;&#1081;%20&#1076;&#1086;&#1083;&#1075;\1%20&#1082;&#1074;&#1072;&#1088;&#1090;&#1072;&#1083;%202016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40"/>
      <c:rotY val="90"/>
      <c:rAngAx val="1"/>
    </c:view3D>
    <c:plotArea>
      <c:layout>
        <c:manualLayout>
          <c:layoutTarget val="inner"/>
          <c:xMode val="edge"/>
          <c:yMode val="edge"/>
          <c:x val="1.4635931211123308E-2"/>
          <c:y val="1.9464720194647202E-2"/>
          <c:w val="0.62262933927990061"/>
          <c:h val="0.95717761557177616"/>
        </c:manualLayout>
      </c:layout>
      <c:bar3DChart>
        <c:barDir val="col"/>
        <c:grouping val="clustered"/>
        <c:ser>
          <c:idx val="0"/>
          <c:order val="0"/>
          <c:tx>
            <c:strRef>
              <c:f>'структура доходы'!$A$3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val>
            <c:numRef>
              <c:f>'структура доходы'!$B$3</c:f>
              <c:numCache>
                <c:formatCode>#,##0</c:formatCode>
                <c:ptCount val="1"/>
                <c:pt idx="0">
                  <c:v>12962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доходы'!$A$4</c:f>
              <c:strCache>
                <c:ptCount val="1"/>
                <c:pt idx="0">
                  <c:v>Акцизы по подакцизным товарам</c:v>
                </c:pt>
              </c:strCache>
            </c:strRef>
          </c:tx>
          <c:val>
            <c:numRef>
              <c:f>'структура доходы'!$B$4</c:f>
              <c:numCache>
                <c:formatCode>General</c:formatCode>
                <c:ptCount val="1"/>
                <c:pt idx="0">
                  <c:v>558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доходы'!$A$5</c:f>
              <c:strCache>
                <c:ptCount val="1"/>
                <c:pt idx="0">
                  <c:v>Налог, взимаемый в связи с применением упрощенной системы налогообложения</c:v>
                </c:pt>
              </c:strCache>
            </c:strRef>
          </c:tx>
          <c:val>
            <c:numRef>
              <c:f>'структура доходы'!$B$5</c:f>
              <c:numCache>
                <c:formatCode>General</c:formatCode>
                <c:ptCount val="1"/>
                <c:pt idx="0">
                  <c:v>219</c:v>
                </c:pt>
              </c:numCache>
            </c:numRef>
          </c:val>
        </c:ser>
        <c:ser>
          <c:idx val="3"/>
          <c:order val="3"/>
          <c:tx>
            <c:strRef>
              <c:f>'структура доходы'!$A$6</c:f>
              <c:strCache>
                <c:ptCount val="1"/>
                <c:pt idx="0">
                  <c:v>Единый налог на вмененный доход</c:v>
                </c:pt>
              </c:strCache>
            </c:strRef>
          </c:tx>
          <c:val>
            <c:numRef>
              <c:f>'структура доходы'!$B$6</c:f>
              <c:numCache>
                <c:formatCode>General</c:formatCode>
                <c:ptCount val="1"/>
                <c:pt idx="0">
                  <c:v>735</c:v>
                </c:pt>
              </c:numCache>
            </c:numRef>
          </c:val>
        </c:ser>
        <c:ser>
          <c:idx val="4"/>
          <c:order val="4"/>
          <c:tx>
            <c:strRef>
              <c:f>'структура доходы'!$A$7</c:f>
              <c:strCache>
                <c:ptCount val="1"/>
                <c:pt idx="0">
                  <c:v>Налог, взимаемый в связи с применением патентной системы налогообложения</c:v>
                </c:pt>
              </c:strCache>
            </c:strRef>
          </c:tx>
          <c:val>
            <c:numRef>
              <c:f>'структура доходы'!$B$7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</c:ser>
        <c:ser>
          <c:idx val="5"/>
          <c:order val="5"/>
          <c:tx>
            <c:strRef>
              <c:f>'структура доходы'!$A$8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val>
            <c:numRef>
              <c:f>'структура доходы'!$B$8</c:f>
              <c:numCache>
                <c:formatCode>General</c:formatCode>
                <c:ptCount val="1"/>
                <c:pt idx="0">
                  <c:v>108</c:v>
                </c:pt>
              </c:numCache>
            </c:numRef>
          </c:val>
        </c:ser>
        <c:ser>
          <c:idx val="6"/>
          <c:order val="6"/>
          <c:tx>
            <c:strRef>
              <c:f>'структура доходы'!$A$9</c:f>
              <c:strCache>
                <c:ptCount val="1"/>
                <c:pt idx="0">
                  <c:v>Земельный налог</c:v>
                </c:pt>
              </c:strCache>
            </c:strRef>
          </c:tx>
          <c:val>
            <c:numRef>
              <c:f>'структура доходы'!$B$9</c:f>
              <c:numCache>
                <c:formatCode>#,##0</c:formatCode>
                <c:ptCount val="1"/>
                <c:pt idx="0">
                  <c:v>2711</c:v>
                </c:pt>
              </c:numCache>
            </c:numRef>
          </c:val>
        </c:ser>
        <c:ser>
          <c:idx val="7"/>
          <c:order val="7"/>
          <c:tx>
            <c:strRef>
              <c:f>'структура доходы'!$A$10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val>
            <c:numRef>
              <c:f>'структура доходы'!$B$10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8"/>
          <c:order val="8"/>
          <c:tx>
            <c:strRef>
              <c:f>'структура доходы'!$A$11</c:f>
              <c:strCache>
                <c:ptCount val="1"/>
                <c:pt idx="0">
                  <c:v>Доходы от использования имущества, находящегося в муниципальной собственности</c:v>
                </c:pt>
              </c:strCache>
            </c:strRef>
          </c:tx>
          <c:val>
            <c:numRef>
              <c:f>'структура доходы'!$B$11</c:f>
              <c:numCache>
                <c:formatCode>General</c:formatCode>
                <c:ptCount val="1"/>
                <c:pt idx="0">
                  <c:v>1688</c:v>
                </c:pt>
              </c:numCache>
            </c:numRef>
          </c:val>
        </c:ser>
        <c:ser>
          <c:idx val="9"/>
          <c:order val="9"/>
          <c:tx>
            <c:strRef>
              <c:f>'структура доходы'!$A$12</c:f>
              <c:strCache>
                <c:ptCount val="1"/>
                <c:pt idx="0">
                  <c:v>Плата за негативное воздействие на окружающую среду</c:v>
                </c:pt>
              </c:strCache>
            </c:strRef>
          </c:tx>
          <c:val>
            <c:numRef>
              <c:f>'структура доходы'!$B$12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10"/>
          <c:order val="10"/>
          <c:tx>
            <c:strRef>
              <c:f>'структура доходы'!$A$13</c:f>
              <c:strCache>
                <c:ptCount val="1"/>
                <c:pt idx="0">
                  <c:v>Доходы от оказания платных услуг и компенсации затрат государства</c:v>
                </c:pt>
              </c:strCache>
            </c:strRef>
          </c:tx>
          <c:val>
            <c:numRef>
              <c:f>'структура доходы'!$B$13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</c:ser>
        <c:ser>
          <c:idx val="11"/>
          <c:order val="11"/>
          <c:tx>
            <c:strRef>
              <c:f>'структура доходы'!$A$14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val>
            <c:numRef>
              <c:f>'структура доходы'!$B$14</c:f>
              <c:numCache>
                <c:formatCode>General</c:formatCode>
                <c:ptCount val="1"/>
                <c:pt idx="0">
                  <c:v>133</c:v>
                </c:pt>
              </c:numCache>
            </c:numRef>
          </c:val>
        </c:ser>
        <c:ser>
          <c:idx val="12"/>
          <c:order val="12"/>
          <c:tx>
            <c:strRef>
              <c:f>'структура доходы'!$A$15</c:f>
              <c:strCache>
                <c:ptCount val="1"/>
                <c:pt idx="0">
                  <c:v>Штрафы, санкции, возмещение ущерба</c:v>
                </c:pt>
              </c:strCache>
            </c:strRef>
          </c:tx>
          <c:val>
            <c:numRef>
              <c:f>'структура доходы'!$B$15</c:f>
              <c:numCache>
                <c:formatCode>General</c:formatCode>
                <c:ptCount val="1"/>
                <c:pt idx="0">
                  <c:v>84</c:v>
                </c:pt>
              </c:numCache>
            </c:numRef>
          </c:val>
        </c:ser>
        <c:ser>
          <c:idx val="13"/>
          <c:order val="13"/>
          <c:tx>
            <c:strRef>
              <c:f>'структура доходы'!$A$16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val>
            <c:numRef>
              <c:f>'структура доходы'!$B$16</c:f>
              <c:numCache>
                <c:formatCode>General</c:formatCode>
                <c:ptCount val="1"/>
                <c:pt idx="0">
                  <c:v>54471</c:v>
                </c:pt>
              </c:numCache>
            </c:numRef>
          </c:val>
        </c:ser>
        <c:ser>
          <c:idx val="14"/>
          <c:order val="14"/>
          <c:tx>
            <c:strRef>
              <c:f>'структура доходы'!$A$17</c:f>
              <c:strCache>
                <c:ptCount val="1"/>
                <c:pt idx="0">
                  <c:v>Итого доходов</c:v>
                </c:pt>
              </c:strCache>
            </c:strRef>
          </c:tx>
          <c:val>
            <c:numRef>
              <c:f>'структура доходы'!$B$17</c:f>
              <c:numCache>
                <c:formatCode>#,##0</c:formatCode>
                <c:ptCount val="1"/>
                <c:pt idx="0">
                  <c:v>73775</c:v>
                </c:pt>
              </c:numCache>
            </c:numRef>
          </c:val>
        </c:ser>
        <c:shape val="cone"/>
        <c:axId val="99692544"/>
        <c:axId val="99694080"/>
        <c:axId val="0"/>
      </c:bar3DChart>
      <c:catAx>
        <c:axId val="99692544"/>
        <c:scaling>
          <c:orientation val="minMax"/>
        </c:scaling>
        <c:delete val="1"/>
        <c:axPos val="b"/>
        <c:tickLblPos val="nextTo"/>
        <c:crossAx val="99694080"/>
        <c:crosses val="autoZero"/>
        <c:auto val="1"/>
        <c:lblAlgn val="ctr"/>
        <c:lblOffset val="100"/>
      </c:catAx>
      <c:valAx>
        <c:axId val="99694080"/>
        <c:scaling>
          <c:orientation val="minMax"/>
        </c:scaling>
        <c:delete val="1"/>
        <c:axPos val="l"/>
        <c:numFmt formatCode="#,##0" sourceLinked="1"/>
        <c:tickLblPos val="nextTo"/>
        <c:crossAx val="9969254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000" baseline="0"/>
            </a:pPr>
            <a:endParaRPr lang="ru-RU"/>
          </a:p>
        </c:txPr>
      </c:legendEntry>
      <c:layout>
        <c:manualLayout>
          <c:xMode val="edge"/>
          <c:yMode val="edge"/>
          <c:x val="0.62598696019199562"/>
          <c:y val="4.0537042358756263E-2"/>
          <c:w val="0.37401303980800432"/>
          <c:h val="0.95946295764124367"/>
        </c:manualLayout>
      </c:layout>
    </c:legend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40"/>
      <c:rotY val="3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'структура расходы'!$A$3</c:f>
              <c:strCache>
                <c:ptCount val="1"/>
                <c:pt idx="0">
                  <c:v>    Общегосударственные вопросы</c:v>
                </c:pt>
              </c:strCache>
            </c:strRef>
          </c:tx>
          <c:val>
            <c:numRef>
              <c:f>'структура расходы'!$B$3</c:f>
              <c:numCache>
                <c:formatCode>#,##0.00</c:formatCode>
                <c:ptCount val="1"/>
                <c:pt idx="0">
                  <c:v>8683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расходы'!$A$4</c:f>
              <c:strCache>
                <c:ptCount val="1"/>
                <c:pt idx="0">
                  <c:v>    Национальная оборона</c:v>
                </c:pt>
              </c:strCache>
            </c:strRef>
          </c:tx>
          <c:val>
            <c:numRef>
              <c:f>'структура расходы'!$B$4</c:f>
              <c:numCache>
                <c:formatCode>#,##0.00</c:formatCode>
                <c:ptCount val="1"/>
                <c:pt idx="0">
                  <c:v>68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расходы'!$A$5</c:f>
              <c:strCache>
                <c:ptCount val="1"/>
                <c:pt idx="0">
                  <c:v>    Национальная безопасность и правоохранительная деятельность</c:v>
                </c:pt>
              </c:strCache>
            </c:strRef>
          </c:tx>
          <c:val>
            <c:numRef>
              <c:f>'структура расходы'!$B$5</c:f>
              <c:numCache>
                <c:formatCode>#,##0.00</c:formatCode>
                <c:ptCount val="1"/>
                <c:pt idx="0">
                  <c:v>694</c:v>
                </c:pt>
              </c:numCache>
            </c:numRef>
          </c:val>
        </c:ser>
        <c:ser>
          <c:idx val="3"/>
          <c:order val="3"/>
          <c:tx>
            <c:strRef>
              <c:f>'структура расходы'!$A$6</c:f>
              <c:strCache>
                <c:ptCount val="1"/>
                <c:pt idx="0">
                  <c:v>    Национальная экономика</c:v>
                </c:pt>
              </c:strCache>
            </c:strRef>
          </c:tx>
          <c:val>
            <c:numRef>
              <c:f>'структура расходы'!$B$6</c:f>
              <c:numCache>
                <c:formatCode>#,##0.00</c:formatCode>
                <c:ptCount val="1"/>
                <c:pt idx="0">
                  <c:v>1026</c:v>
                </c:pt>
              </c:numCache>
            </c:numRef>
          </c:val>
        </c:ser>
        <c:ser>
          <c:idx val="4"/>
          <c:order val="4"/>
          <c:tx>
            <c:strRef>
              <c:f>'структура расходы'!$A$7</c:f>
              <c:strCache>
                <c:ptCount val="1"/>
                <c:pt idx="0">
                  <c:v>    Жилищно-коммунальное хозяйство</c:v>
                </c:pt>
              </c:strCache>
            </c:strRef>
          </c:tx>
          <c:val>
            <c:numRef>
              <c:f>'структура расходы'!$B$7</c:f>
              <c:numCache>
                <c:formatCode>#,##0.00</c:formatCode>
                <c:ptCount val="1"/>
                <c:pt idx="0">
                  <c:v>5770</c:v>
                </c:pt>
              </c:numCache>
            </c:numRef>
          </c:val>
        </c:ser>
        <c:ser>
          <c:idx val="5"/>
          <c:order val="5"/>
          <c:tx>
            <c:strRef>
              <c:f>'структура расходы'!$A$8</c:f>
              <c:strCache>
                <c:ptCount val="1"/>
                <c:pt idx="0">
                  <c:v>    Охрана окружающей среды</c:v>
                </c:pt>
              </c:strCache>
            </c:strRef>
          </c:tx>
          <c:val>
            <c:numRef>
              <c:f>'структура расходы'!$B$8</c:f>
              <c:numCache>
                <c:formatCode>#,##0.00</c:formatCode>
                <c:ptCount val="1"/>
                <c:pt idx="0">
                  <c:v>29</c:v>
                </c:pt>
              </c:numCache>
            </c:numRef>
          </c:val>
        </c:ser>
        <c:ser>
          <c:idx val="6"/>
          <c:order val="6"/>
          <c:tx>
            <c:strRef>
              <c:f>'структура расходы'!$A$9</c:f>
              <c:strCache>
                <c:ptCount val="1"/>
                <c:pt idx="0">
                  <c:v>    Образование</c:v>
                </c:pt>
              </c:strCache>
            </c:strRef>
          </c:tx>
          <c:val>
            <c:numRef>
              <c:f>'структура расходы'!$B$9</c:f>
              <c:numCache>
                <c:formatCode>#,##0.00</c:formatCode>
                <c:ptCount val="1"/>
                <c:pt idx="0">
                  <c:v>38681</c:v>
                </c:pt>
              </c:numCache>
            </c:numRef>
          </c:val>
        </c:ser>
        <c:ser>
          <c:idx val="7"/>
          <c:order val="7"/>
          <c:tx>
            <c:strRef>
              <c:f>'структура расходы'!$A$10</c:f>
              <c:strCache>
                <c:ptCount val="1"/>
                <c:pt idx="0">
                  <c:v>    Культура, кинематография</c:v>
                </c:pt>
              </c:strCache>
            </c:strRef>
          </c:tx>
          <c:val>
            <c:numRef>
              <c:f>'структура расходы'!$B$10</c:f>
              <c:numCache>
                <c:formatCode>#,##0.00</c:formatCode>
                <c:ptCount val="1"/>
                <c:pt idx="0">
                  <c:v>4409</c:v>
                </c:pt>
              </c:numCache>
            </c:numRef>
          </c:val>
        </c:ser>
        <c:ser>
          <c:idx val="8"/>
          <c:order val="8"/>
          <c:tx>
            <c:strRef>
              <c:f>'структура расходы'!$A$11</c:f>
              <c:strCache>
                <c:ptCount val="1"/>
                <c:pt idx="0">
                  <c:v>    Социальная политика</c:v>
                </c:pt>
              </c:strCache>
            </c:strRef>
          </c:tx>
          <c:val>
            <c:numRef>
              <c:f>'структура расходы'!$B$11</c:f>
              <c:numCache>
                <c:formatCode>#,##0.00</c:formatCode>
                <c:ptCount val="1"/>
                <c:pt idx="0">
                  <c:v>8706</c:v>
                </c:pt>
              </c:numCache>
            </c:numRef>
          </c:val>
        </c:ser>
        <c:ser>
          <c:idx val="9"/>
          <c:order val="9"/>
          <c:tx>
            <c:strRef>
              <c:f>'структура расходы'!$A$12</c:f>
              <c:strCache>
                <c:ptCount val="1"/>
                <c:pt idx="0">
                  <c:v>    Физическая культура и спорт</c:v>
                </c:pt>
              </c:strCache>
            </c:strRef>
          </c:tx>
          <c:val>
            <c:numRef>
              <c:f>'структура расходы'!$B$12</c:f>
              <c:numCache>
                <c:formatCode>#,##0.00</c:formatCode>
                <c:ptCount val="1"/>
                <c:pt idx="0">
                  <c:v>800</c:v>
                </c:pt>
              </c:numCache>
            </c:numRef>
          </c:val>
        </c:ser>
        <c:ser>
          <c:idx val="10"/>
          <c:order val="10"/>
          <c:tx>
            <c:strRef>
              <c:f>'структура расходы'!$A$13</c:f>
              <c:strCache>
                <c:ptCount val="1"/>
                <c:pt idx="0">
                  <c:v>    Обслуживание государственного и муниципального долга</c:v>
                </c:pt>
              </c:strCache>
            </c:strRef>
          </c:tx>
          <c:val>
            <c:numRef>
              <c:f>'структура расходы'!$B$13</c:f>
              <c:numCache>
                <c:formatCode>#,##0.00</c:formatCode>
                <c:ptCount val="1"/>
                <c:pt idx="0">
                  <c:v>1</c:v>
                </c:pt>
              </c:numCache>
            </c:numRef>
          </c:val>
        </c:ser>
        <c:shape val="cone"/>
        <c:axId val="99750656"/>
        <c:axId val="99752192"/>
        <c:axId val="0"/>
      </c:bar3DChart>
      <c:catAx>
        <c:axId val="99750656"/>
        <c:scaling>
          <c:orientation val="minMax"/>
        </c:scaling>
        <c:delete val="1"/>
        <c:axPos val="b"/>
        <c:tickLblPos val="nextTo"/>
        <c:crossAx val="99752192"/>
        <c:crosses val="autoZero"/>
        <c:auto val="1"/>
        <c:lblAlgn val="ctr"/>
        <c:lblOffset val="100"/>
      </c:catAx>
      <c:valAx>
        <c:axId val="99752192"/>
        <c:scaling>
          <c:orientation val="minMax"/>
        </c:scaling>
        <c:delete val="1"/>
        <c:axPos val="l"/>
        <c:numFmt formatCode="#,##0.00" sourceLinked="1"/>
        <c:tickLblPos val="nextTo"/>
        <c:crossAx val="99750656"/>
        <c:crosses val="autoZero"/>
        <c:crossBetween val="between"/>
      </c:valAx>
    </c:plotArea>
    <c:legend>
      <c:legendPos val="r"/>
      <c:layout/>
    </c:legend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29969"/>
          <c:y val="0.21434376402431571"/>
          <c:w val="0.63948512685914261"/>
          <c:h val="0.58223355500251517"/>
        </c:manualLayout>
      </c:layout>
      <c:bar3DChart>
        <c:barDir val="col"/>
        <c:grouping val="clustered"/>
        <c:ser>
          <c:idx val="0"/>
          <c:order val="0"/>
          <c:tx>
            <c:v>Объем муниципального долга, тыс.руб.</c:v>
          </c:tx>
          <c:dLbls>
            <c:dLbl>
              <c:idx val="0"/>
              <c:layout>
                <c:manualLayout>
                  <c:x val="1.5481371612954752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67E-2"/>
                </c:manualLayout>
              </c:layout>
              <c:showVal val="1"/>
            </c:dLbl>
            <c:dLbl>
              <c:idx val="2"/>
              <c:layout>
                <c:manualLayout>
                  <c:x val="1.9351562140488585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316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Лист1!$A$3:$D$3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1 кв. 2016 года</c:v>
                </c:pt>
              </c:strCache>
            </c:strRef>
          </c:cat>
          <c:val>
            <c:numRef>
              <c:f>Лист1!$A$4:$D$4</c:f>
              <c:numCache>
                <c:formatCode>_-* #,##0.00_р_._-;\-* #,##0.00_р_._-;_-* "-"??_р_._-;_-@_-</c:formatCode>
                <c:ptCount val="4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3106</c:v>
                </c:pt>
              </c:numCache>
            </c:numRef>
          </c:val>
        </c:ser>
        <c:shape val="cone"/>
        <c:axId val="99789056"/>
        <c:axId val="119116928"/>
        <c:axId val="0"/>
      </c:bar3DChart>
      <c:catAx>
        <c:axId val="9978905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9116928"/>
        <c:crosses val="autoZero"/>
        <c:auto val="1"/>
        <c:lblAlgn val="ctr"/>
        <c:lblOffset val="100"/>
      </c:catAx>
      <c:valAx>
        <c:axId val="119116928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997890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9907256678577221"/>
          <c:y val="0.24578434172412408"/>
          <c:w val="0.18840787345583895"/>
          <c:h val="0.2872740130281643"/>
        </c:manualLayout>
      </c:layout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0.0472</cdr:x>
      <cdr:y>0.02919</cdr:y>
    </cdr:from>
    <cdr:to>
      <cdr:x>0.51647</cdr:x>
      <cdr:y>0.22628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9548" y="190479"/>
          <a:ext cx="4071966" cy="12858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Структура доходной части  бюджета по итогам </a:t>
          </a:r>
        </a:p>
        <a:p xmlns:a="http://schemas.openxmlformats.org/drawingml/2006/main">
          <a:pPr algn="ctr"/>
          <a:r>
            <a: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1 квартала 2016 года</a:t>
          </a:r>
          <a:endParaRPr lang="ru-RU" sz="24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0.0087</cdr:x>
      <cdr:y>0.03104</cdr:y>
    </cdr:from>
    <cdr:to>
      <cdr:x>0.36522</cdr:x>
      <cdr:y>0.32047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438" y="176197"/>
          <a:ext cx="2928958" cy="1643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Структура расходной</a:t>
          </a:r>
        </a:p>
        <a:p xmlns:a="http://schemas.openxmlformats.org/drawingml/2006/main">
          <a:pPr algn="ctr"/>
          <a:r>
            <a: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части бюджета </a:t>
          </a:r>
        </a:p>
        <a:p xmlns:a="http://schemas.openxmlformats.org/drawingml/2006/main">
          <a:pPr algn="ctr"/>
          <a:r>
            <a: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по итогам 1 квартала</a:t>
          </a:r>
        </a:p>
        <a:p xmlns:a="http://schemas.openxmlformats.org/drawingml/2006/main">
          <a:pPr algn="ctr"/>
          <a:r>
            <a:rPr lang="ru-RU" sz="2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 2016 года</a:t>
          </a:r>
          <a:endParaRPr lang="ru-RU" sz="24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07.06.2016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Городского округа Верхняя Тура по итогам 1 квартала 2016 года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1500174"/>
            <a:ext cx="4643470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бюджета исполнены в сумме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73 775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при плановых назначениях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305 982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или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24,1 %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14546" y="3286124"/>
            <a:ext cx="4786346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исполнены в сумме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68 867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плановых назначениях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373 519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или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18,4%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43372" y="5143512"/>
            <a:ext cx="4714908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бюджета по итогам 1 квартала 2016 года составил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4 908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при плановом дефиците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67 537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 стрелкой 16"/>
          <p:cNvCxnSpPr/>
          <p:nvPr/>
        </p:nvCxnSpPr>
        <p:spPr>
          <a:xfrm rot="16200000" flipH="1">
            <a:off x="5929322" y="4214818"/>
            <a:ext cx="221457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684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2020 года»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0" y="2214554"/>
            <a:ext cx="5143536" cy="128588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расходов данной программы по итогам 1 квартала 2016 года  составил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7 653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при плановом объеме финансирования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36 530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5500694" y="2428868"/>
            <a:ext cx="3357586" cy="64294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данные 7"/>
          <p:cNvSpPr/>
          <p:nvPr/>
        </p:nvSpPr>
        <p:spPr>
          <a:xfrm>
            <a:off x="214282" y="4071942"/>
            <a:ext cx="3643306" cy="85725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Проведение общегородских спортивных и культурных мероприятий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данные 8"/>
          <p:cNvSpPr/>
          <p:nvPr/>
        </p:nvSpPr>
        <p:spPr>
          <a:xfrm>
            <a:off x="4786282" y="3786190"/>
            <a:ext cx="4357718" cy="10001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учреждений дополнительного образования (ВПК «Мужество» и ДЮСШ)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данные 9"/>
          <p:cNvSpPr/>
          <p:nvPr/>
        </p:nvSpPr>
        <p:spPr>
          <a:xfrm>
            <a:off x="142844" y="5214950"/>
            <a:ext cx="4643470" cy="78581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Учреждения  физической культуры, спорта и туризма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данные 10"/>
          <p:cNvSpPr/>
          <p:nvPr/>
        </p:nvSpPr>
        <p:spPr>
          <a:xfrm>
            <a:off x="5072066" y="5500702"/>
            <a:ext cx="3214710" cy="100013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учреждений культуры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 flipV="1">
            <a:off x="3786182" y="3143248"/>
            <a:ext cx="192882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3143240" y="3143248"/>
            <a:ext cx="3000396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7500958" y="3143248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Муниципальный долг Городского округа Верхняя Тура в 1 квартале 2016 года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42844" y="1500174"/>
          <a:ext cx="7500990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3143240" y="4357694"/>
            <a:ext cx="5786478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3" y="1452562"/>
          <a:ext cx="8286810" cy="4976839"/>
        </p:xfrm>
        <a:graphic>
          <a:graphicData uri="http://schemas.openxmlformats.org/drawingml/2006/table">
            <a:tbl>
              <a:tblPr/>
              <a:tblGrid>
                <a:gridCol w="4643473"/>
                <a:gridCol w="1428760"/>
                <a:gridCol w="1285884"/>
                <a:gridCol w="928693"/>
              </a:tblGrid>
              <a:tr h="4924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доходного источника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 на 2016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в 1 кв. 2016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31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71 016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12 962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3115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Единый налог на вмененный доход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3115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33,3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2590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5 194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2 711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52,2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46,9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3115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муниципальной собственности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5798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Плата за негативное воздействие на окружающую среду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128,6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2828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16,7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450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29,6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280,0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215857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54471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25,2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104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 доходов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305 982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73 775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24,1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33362" y="166687"/>
          <a:ext cx="8677275" cy="652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расходной части бюджета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14348" y="1357300"/>
          <a:ext cx="7572428" cy="4572029"/>
        </p:xfrm>
        <a:graphic>
          <a:graphicData uri="http://schemas.openxmlformats.org/drawingml/2006/table">
            <a:tbl>
              <a:tblPr/>
              <a:tblGrid>
                <a:gridCol w="2633177"/>
                <a:gridCol w="1962616"/>
                <a:gridCol w="1913551"/>
                <a:gridCol w="1063084"/>
              </a:tblGrid>
              <a:tr h="3819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доходного источника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 на 2016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в 1 кв. 2016 года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0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354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Общегосударственные вопросы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38 779,00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8 683,00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1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оборона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9031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4 315,00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1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Национальная экономика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5 652,00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1 026,00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9354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Жилищно-коммунальное хозяйство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78 792,00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5 770,00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1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Охрана окружающей среды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344,00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1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Образование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183 807,00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38 681,00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1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Культура, кинематография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21 575,00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4 409,00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1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Социальная политика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36 732,00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8 706,00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149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Физическая культура и спорт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3 093,00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59031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  Обслуживание государственного и муниципального долга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3149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373 519,00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68 867,00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500034" y="285729"/>
          <a:ext cx="8215370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Программные расходы бюджета Городского округа Верхняя Тура в 1 квартале 2016 года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928662" y="1785926"/>
            <a:ext cx="7429552" cy="100013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рамках бюджета Городского округа Верхняя Тура осуществляются расходы по четырем муниципальным программам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3357562"/>
            <a:ext cx="3429024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2020 года»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143504" y="3286124"/>
            <a:ext cx="371477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/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«Строительство, развитие и содержание объектов городского и дорожного хозяйства Городского округа Верхняя Тура до 2020 года»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643438" y="5000636"/>
            <a:ext cx="3786214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2020 года»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28596" y="4929198"/>
            <a:ext cx="4143404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«Развитие системы образования в Городском округе Верхняя Тура до 2020 года»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571604" y="2857496"/>
            <a:ext cx="642942" cy="500066"/>
          </a:xfrm>
          <a:prstGeom prst="straightConnector1">
            <a:avLst/>
          </a:prstGeom>
          <a:ln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2857488" y="3857628"/>
            <a:ext cx="242889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3893339" y="3178967"/>
            <a:ext cx="2214578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143504" y="2786058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 стрелкой 19"/>
          <p:cNvCxnSpPr/>
          <p:nvPr/>
        </p:nvCxnSpPr>
        <p:spPr>
          <a:xfrm rot="10800000" flipV="1">
            <a:off x="3286116" y="2928934"/>
            <a:ext cx="3143272" cy="25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2020 года»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0" y="1928802"/>
            <a:ext cx="514353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Объем расходов данной программы по итогам 1 квартала 2016 года  составил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1 229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тыс.руб. при плановом объеме финансирования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42 549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429256" y="1857364"/>
            <a:ext cx="3214710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Основные мероприятия программы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42844" y="3286124"/>
            <a:ext cx="2286016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и модернизация систем коммунальной инфраструктуры города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14612" y="3714752"/>
            <a:ext cx="2643206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граждан, проживающих в аварийном жилищном фонде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72264" y="3286124"/>
            <a:ext cx="2428892" cy="30718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Оказание мер социальной поддержки отдельным категориям граждан (почетные жители, граждане, нуждающиеся в процедуре гемодиализа, городской совет ветеранов)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714348" y="5072074"/>
            <a:ext cx="2571768" cy="1357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городской единой дежурно-диспетчерской службы-112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714876" y="5214950"/>
            <a:ext cx="1857388" cy="15001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по разработке документации по планировке территории города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>
            <a:stCxn id="4" idx="3"/>
          </p:cNvCxnSpPr>
          <p:nvPr/>
        </p:nvCxnSpPr>
        <p:spPr>
          <a:xfrm rot="5400000">
            <a:off x="3443044" y="1329194"/>
            <a:ext cx="1014184" cy="3899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4357686" y="2857496"/>
            <a:ext cx="178595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7429520" y="3000372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5179223" y="3607595"/>
            <a:ext cx="228601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Прямая со стрелкой 10"/>
          <p:cNvCxnSpPr/>
          <p:nvPr/>
        </p:nvCxnSpPr>
        <p:spPr>
          <a:xfrm>
            <a:off x="2571736" y="2928934"/>
            <a:ext cx="3286148" cy="2286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107257" y="3821909"/>
            <a:ext cx="200026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Муниципальная программа «Строительство, развитие и содержание объектов городского и дорожного хозяйства Городского округа Верхняя Тура до 2020 года»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429124" y="2071678"/>
            <a:ext cx="4286280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расходов данной программы по итогам 1 квартала 2016 года  составил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12 740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74 279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2214554"/>
            <a:ext cx="264320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20" y="3429000"/>
            <a:ext cx="3857652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Развитие и обеспечение сохранности городских автомобильных дорог  (очистка от снега в зимний период,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грейдирование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текущий (ямочный) ремонт в летний период)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6314" y="5214926"/>
            <a:ext cx="3357586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Социальная поддержка отдельных категорий граждан в области ЖКХ (компенсация оплаты коммунальных услуг льготным категориям граждан за счет федерального и областного бюджета, предоставление жилищных субсидий)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86446" y="3500438"/>
            <a:ext cx="3071834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Улучшение жилищных условий граждан, проживающих в аварийном жилищном фонде (строительство нового жилого дома)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7158" y="5000636"/>
            <a:ext cx="285752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Мероприятия в области благоустройства города (ликвидация несанкционированных свалок, озеленение города, очистка от зимних накоплений)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928926" y="2928934"/>
            <a:ext cx="278608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1535885" y="3036091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 стрелкой 14"/>
          <p:cNvCxnSpPr/>
          <p:nvPr/>
        </p:nvCxnSpPr>
        <p:spPr>
          <a:xfrm rot="16200000" flipH="1">
            <a:off x="1178695" y="4107661"/>
            <a:ext cx="192882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Муниципальная программа «Развитие системы образования в Городском округе Верхняя Тура до 2020 года»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14282" y="2714620"/>
            <a:ext cx="2357454" cy="78581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мероприятия программы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14282" y="1571612"/>
            <a:ext cx="8715404" cy="78581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расходов данной программы по итогам 1 квартала 2016 года  составил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34 699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165 442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42844" y="4143380"/>
            <a:ext cx="2857520" cy="928694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дошкольных образовательных учреждений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714744" y="2571744"/>
            <a:ext cx="2143140" cy="121444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общеобразовательных учреждений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6000760" y="3357562"/>
            <a:ext cx="2928958" cy="107157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деятельности учреждений дополнительного образования (ДШИ им.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А.А.Пантыкина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ДПЦ «Колосок»)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1214414" y="5572140"/>
            <a:ext cx="2143140" cy="107157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Проведение летней оздоровительной кампании для детей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929190" y="4929198"/>
            <a:ext cx="3286148" cy="1214446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Укрепление материально-технической базы образовательных учреждений (проведение ремонтных работ, приобретение оборудования)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178695" y="3821909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643174" y="321468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00298" y="3571876"/>
            <a:ext cx="342902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071670" y="3571876"/>
            <a:ext cx="2928958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249</TotalTime>
  <Words>987</Words>
  <PresentationFormat>Экран (4:3)</PresentationFormat>
  <Paragraphs>174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Основные параметры бюджета Городского округа Верхняя Тура по итогам 1 квартала 2016 года</vt:lpstr>
      <vt:lpstr>Исполнение доходной части бюджета</vt:lpstr>
      <vt:lpstr>Слайд 3</vt:lpstr>
      <vt:lpstr>Исполнение расходной части бюджета</vt:lpstr>
      <vt:lpstr>Слайд 5</vt:lpstr>
      <vt:lpstr>Программные расходы бюджета Городского округа Верхняя Тура в 1 квартале 2016 года</vt:lpstr>
      <vt:lpstr> Муниципальная программа «Повышение эффективности деятельности органов местного самоуправления  Городского округа Верхняя Тура до 2020 года»</vt:lpstr>
      <vt:lpstr> Муниципальная программа «Строительство, развитие и содержание объектов городского и дорожного хозяйства Городского округа Верхняя Тура до 2020 года»</vt:lpstr>
      <vt:lpstr>Муниципальная программа «Развитие системы образования в Городском округе Верхняя Тура до 2020 года»</vt:lpstr>
      <vt:lpstr> Муниципальная программа «Развитие культуры, физической культуры, спорта и молодежной политики в Городском округе Верхняя Тура до 2020 года»</vt:lpstr>
      <vt:lpstr>Муниципальный долг Городского округа Верхняя Тура в 1 квартале 2016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32</cp:revision>
  <dcterms:created xsi:type="dcterms:W3CDTF">2016-05-26T09:08:06Z</dcterms:created>
  <dcterms:modified xsi:type="dcterms:W3CDTF">2016-06-07T04:20:23Z</dcterms:modified>
</cp:coreProperties>
</file>