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6%20&#1075;&#1086;&#1076;\2%20&#1082;&#1074;&#1072;&#1088;&#1090;&#1072;&#1083;%202016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6%20&#1075;&#1086;&#1076;\2%20&#1082;&#1074;&#1072;&#1088;&#1090;&#1072;&#1083;%202016\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-new\fin\&#1054;&#1083;&#1103;%20&#1050;&#1086;&#1074;&#1099;&#1088;&#1079;&#1080;&#1085;&#1072;\&#1076;&#1083;&#1103;%20&#1089;&#1072;&#1081;&#1090;&#1072;\&#1084;&#1091;&#1085;&#1080;&#1094;&#1080;&#1087;&#1072;&#1083;&#1100;&#1085;&#1099;&#1081;%20&#1076;&#1086;&#1083;&#1075;\2%20&#1082;&#1074;&#1072;&#1088;&#1090;&#1072;&#1083;%202016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4632541675230609E-2"/>
          <c:y val="0.33322723235428997"/>
          <c:w val="0.45255240942341951"/>
          <c:h val="0.65529831454916965"/>
        </c:manualLayout>
      </c:layout>
      <c:pie3DChart>
        <c:varyColors val="1"/>
        <c:ser>
          <c:idx val="0"/>
          <c:order val="0"/>
          <c:explosion val="25"/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муниципальной собственности</c:v>
                </c:pt>
                <c:pt idx="9">
                  <c:v>Плата за негативное воздействие на окружающую среду</c:v>
                </c:pt>
                <c:pt idx="10">
                  <c:v>Доходы от оказания платных услуг и компенсации затрат государства</c:v>
                </c:pt>
                <c:pt idx="11">
                  <c:v>Доходы от продажи материальных и нематериальных активов</c:v>
                </c:pt>
                <c:pt idx="12">
                  <c:v>Штрафы, санкции, возмещение ущерба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General</c:formatCode>
                <c:ptCount val="14"/>
                <c:pt idx="0" formatCode="#,##0">
                  <c:v>31674</c:v>
                </c:pt>
                <c:pt idx="1">
                  <c:v>1292</c:v>
                </c:pt>
                <c:pt idx="2">
                  <c:v>597</c:v>
                </c:pt>
                <c:pt idx="3">
                  <c:v>1347</c:v>
                </c:pt>
                <c:pt idx="4">
                  <c:v>81</c:v>
                </c:pt>
                <c:pt idx="5">
                  <c:v>170</c:v>
                </c:pt>
                <c:pt idx="6" formatCode="#,##0">
                  <c:v>2155</c:v>
                </c:pt>
                <c:pt idx="7">
                  <c:v>15</c:v>
                </c:pt>
                <c:pt idx="8">
                  <c:v>5357</c:v>
                </c:pt>
                <c:pt idx="9">
                  <c:v>50</c:v>
                </c:pt>
                <c:pt idx="10">
                  <c:v>832</c:v>
                </c:pt>
                <c:pt idx="11">
                  <c:v>239</c:v>
                </c:pt>
                <c:pt idx="12">
                  <c:v>134</c:v>
                </c:pt>
                <c:pt idx="13" formatCode="_-* #,##0_р_._-;\-* #,##0_р_._-;_-* &quot;-&quot;??_р_._-;_-@_-">
                  <c:v>120406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702954281877605"/>
          <c:y val="6.6793698980398608E-2"/>
          <c:w val="0.40769842723147981"/>
          <c:h val="0.9201335375246773"/>
        </c:manualLayout>
      </c:layout>
      <c:spPr>
        <a:ln>
          <a:solidFill>
            <a:srgbClr val="4F81BD">
              <a:alpha val="62000"/>
            </a:srgbClr>
          </a:solidFill>
        </a:ln>
      </c:spPr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0856826976229973E-2"/>
          <c:y val="0.34099616858237547"/>
          <c:w val="0.46628870851116616"/>
          <c:h val="0.62557571527687783"/>
        </c:manualLayout>
      </c:layout>
      <c:pie3DChart>
        <c:varyColors val="1"/>
        <c:ser>
          <c:idx val="0"/>
          <c:order val="0"/>
          <c:explosion val="25"/>
          <c:cat>
            <c:strRef>
              <c:f>'структура расходы'!$A$3:$A$13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Обслуживание государственного и муниципального долга</c:v>
                </c:pt>
              </c:strCache>
            </c:strRef>
          </c:cat>
          <c:val>
            <c:numRef>
              <c:f>'структура расходы'!$B$3:$B$13</c:f>
              <c:numCache>
                <c:formatCode>_-* #,##0_р_._-;\-* #,##0_р_._-;_-* "-"??_р_._-;_-@_-</c:formatCode>
                <c:ptCount val="11"/>
                <c:pt idx="0">
                  <c:v>18187</c:v>
                </c:pt>
                <c:pt idx="1">
                  <c:v>156</c:v>
                </c:pt>
                <c:pt idx="2">
                  <c:v>1621</c:v>
                </c:pt>
                <c:pt idx="3">
                  <c:v>1998</c:v>
                </c:pt>
                <c:pt idx="4">
                  <c:v>40015</c:v>
                </c:pt>
                <c:pt idx="5">
                  <c:v>34</c:v>
                </c:pt>
                <c:pt idx="6">
                  <c:v>100375</c:v>
                </c:pt>
                <c:pt idx="7">
                  <c:v>10138</c:v>
                </c:pt>
                <c:pt idx="8">
                  <c:v>19669</c:v>
                </c:pt>
                <c:pt idx="9">
                  <c:v>1570</c:v>
                </c:pt>
                <c:pt idx="10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764215123603684"/>
          <c:y val="3.466519460975534E-2"/>
          <c:w val="0.35909085862735085"/>
          <c:h val="0.92365587661466675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29994"/>
          <c:y val="0.21434376402431571"/>
          <c:w val="0.63948512685914261"/>
          <c:h val="0.58223355500251439"/>
        </c:manualLayout>
      </c:layout>
      <c:bar3DChart>
        <c:barDir val="col"/>
        <c:grouping val="clustered"/>
        <c:ser>
          <c:idx val="0"/>
          <c:order val="0"/>
          <c:tx>
            <c:v>Объем муниципального долга, тыс.руб.</c:v>
          </c:tx>
          <c:dLbls>
            <c:dLbl>
              <c:idx val="0"/>
              <c:layout>
                <c:manualLayout>
                  <c:x val="1.5481371612954773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733E-2"/>
                </c:manualLayout>
              </c:layout>
              <c:showVal val="1"/>
            </c:dLbl>
            <c:dLbl>
              <c:idx val="2"/>
              <c:layout>
                <c:manualLayout>
                  <c:x val="1.935156214048860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58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 кв. 2016 года</c:v>
                </c:pt>
              </c:strCache>
            </c:strRef>
          </c:cat>
          <c:val>
            <c:numRef>
              <c:f>Лист1!$A$4:$D$4</c:f>
              <c:numCache>
                <c:formatCode>_-* #,##0.00_р_._-;\-* #,##0.00_р_._-;_-* "-"??_р_._-;_-@_-</c:formatCode>
                <c:ptCount val="4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2482</c:v>
                </c:pt>
              </c:numCache>
            </c:numRef>
          </c:val>
        </c:ser>
        <c:shape val="cone"/>
        <c:axId val="68360832"/>
        <c:axId val="68374912"/>
        <c:axId val="0"/>
      </c:bar3DChart>
      <c:catAx>
        <c:axId val="68360832"/>
        <c:scaling>
          <c:orientation val="minMax"/>
        </c:scaling>
        <c:axPos val="b"/>
        <c:tickLblPos val="nextTo"/>
        <c:crossAx val="68374912"/>
        <c:crosses val="autoZero"/>
        <c:auto val="1"/>
        <c:lblAlgn val="ctr"/>
        <c:lblOffset val="100"/>
      </c:catAx>
      <c:valAx>
        <c:axId val="6837491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68360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907256678577221"/>
          <c:y val="0.24578434172412436"/>
          <c:w val="0.18840787345583909"/>
          <c:h val="0.50455620236498699"/>
        </c:manualLayout>
      </c:layout>
    </c:legend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0.03252</cdr:x>
      <cdr:y>0.06847</cdr:y>
    </cdr:from>
    <cdr:to>
      <cdr:x>0.56911</cdr:x>
      <cdr:y>0.27149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49" y="435331"/>
          <a:ext cx="4714911" cy="1290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Структура доходов бюджета </a:t>
          </a:r>
        </a:p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Городского округа Верхняя Тура </a:t>
          </a:r>
        </a:p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 итогам 1 полугодия 2016 года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0.03448</cdr:x>
      <cdr:y>0.05882</cdr:y>
    </cdr:from>
    <cdr:to>
      <cdr:x>0.59483</cdr:x>
      <cdr:y>0.26823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2" y="357190"/>
          <a:ext cx="4643470" cy="1271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Структура расходов бюджета </a:t>
          </a:r>
        </a:p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Городского округа Верхняя Тура </a:t>
          </a:r>
        </a:p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 итогам 1 полугодия 2016 года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Городского округа Верхняя Тура по итогам 1 полугодия 2016 года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500174"/>
            <a:ext cx="528641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исполнены в сумме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164 349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плановых назначениях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330 692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или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49,7 %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4546" y="3286124"/>
            <a:ext cx="500066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исполнены в сумме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193 767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тыс.руб.при плановых назначениях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398 212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48,7%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3372" y="5143512"/>
            <a:ext cx="471490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 бюджета по итогам 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полугодия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года составил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29 418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дефиците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67 520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/>
          <p:nvPr/>
        </p:nvCxnSpPr>
        <p:spPr>
          <a:xfrm rot="16200000" flipH="1">
            <a:off x="5929322" y="4214818"/>
            <a:ext cx="221457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286380" cy="12858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2016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18 395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37 060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428868"/>
            <a:ext cx="3357586" cy="64294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14282" y="4071942"/>
            <a:ext cx="3643306" cy="8572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общегородских спортивных и культурных мероприятий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4786282" y="3786190"/>
            <a:ext cx="4357718" cy="10001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дополнительного образования (ВПК «Мужество» и ДЮСШ)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данные 9"/>
          <p:cNvSpPr/>
          <p:nvPr/>
        </p:nvSpPr>
        <p:spPr>
          <a:xfrm>
            <a:off x="142844" y="5214950"/>
            <a:ext cx="4643470" cy="7858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Учреждения  физической культуры, спорта и туризма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5500702"/>
            <a:ext cx="3214710" cy="10001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культуры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786182" y="3143248"/>
            <a:ext cx="192882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3143248"/>
            <a:ext cx="300039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00958" y="314324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Верхняя Тура в 1 полугодии 2016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4357694"/>
            <a:ext cx="5786478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571611"/>
          <a:ext cx="8358246" cy="257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3" y="1452562"/>
          <a:ext cx="8286810" cy="5042573"/>
        </p:xfrm>
        <a:graphic>
          <a:graphicData uri="http://schemas.openxmlformats.org/drawingml/2006/table">
            <a:tbl>
              <a:tblPr/>
              <a:tblGrid>
                <a:gridCol w="4643473"/>
                <a:gridCol w="1428760"/>
                <a:gridCol w="1285884"/>
                <a:gridCol w="928693"/>
              </a:tblGrid>
              <a:tr h="4924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доходного источника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 полугодии 2016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71 016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31 674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муниципальной собственности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82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239601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120406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330 692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164 349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285729"/>
          <a:ext cx="878687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5" y="1142985"/>
          <a:ext cx="7572430" cy="5214972"/>
        </p:xfrm>
        <a:graphic>
          <a:graphicData uri="http://schemas.openxmlformats.org/drawingml/2006/table">
            <a:tbl>
              <a:tblPr/>
              <a:tblGrid>
                <a:gridCol w="2633178"/>
                <a:gridCol w="1962616"/>
                <a:gridCol w="1913551"/>
                <a:gridCol w="1063085"/>
              </a:tblGrid>
              <a:tr h="3815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доходного источника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2016 год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1полугодии 2016 года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70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Общегосударственные вопросы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38 960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18 187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46,7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оборона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425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156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36,8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3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4 315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1 621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37,6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экономика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5 842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1 998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34,2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3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Жилищно-коммунальное хозяйство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100 082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40 015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Охрана окружающей среды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405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34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Образование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186 414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100 375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53,8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Культура, кинематография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21 664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10 138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46,8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Социальная политика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37 007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19 669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53,1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Физическая культура и спорт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3 093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1 570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50,7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3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5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2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33,9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1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РАСХОДОВ:</a:t>
                      </a:r>
                    </a:p>
                  </a:txBody>
                  <a:tcPr marL="9011" marR="9011" marT="9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398 212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193 767   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48,7</a:t>
                      </a:r>
                    </a:p>
                  </a:txBody>
                  <a:tcPr marL="9011" marR="9011" marT="90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500042"/>
          <a:ext cx="8286808" cy="607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Программные расходы бюджета Городского округа Верхняя Тура в 1 полугодии 2016 года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1428736"/>
            <a:ext cx="7429552" cy="92869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бюджета Городского округа Верхняя Тура осуществляются расходы по четырем муниципальным программам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857496"/>
            <a:ext cx="342902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43504" y="2928934"/>
            <a:ext cx="371477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43438" y="5000636"/>
            <a:ext cx="378621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596" y="4929198"/>
            <a:ext cx="378621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785918" y="2357430"/>
            <a:ext cx="642942" cy="500066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500298" y="3643314"/>
            <a:ext cx="285752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643306" y="3000372"/>
            <a:ext cx="264320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00694" y="235743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 стрелкой 19"/>
          <p:cNvCxnSpPr/>
          <p:nvPr/>
        </p:nvCxnSpPr>
        <p:spPr>
          <a:xfrm rot="10800000" flipV="1">
            <a:off x="3286116" y="2928934"/>
            <a:ext cx="3143272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928802"/>
            <a:ext cx="514353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2016 года  составил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27 068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42 799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286124"/>
            <a:ext cx="228601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 модернизация систем коммунальной инфраструктуры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3714752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граждан, проживающих в аварийном жилищном фонде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2264" y="3286124"/>
            <a:ext cx="2428892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мер социальной поддержки отдельным категориям граждан (почетные жители, граждане, нуждающиеся в процедуре гемодиализа, городской совет ветеранов)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4348" y="5072074"/>
            <a:ext cx="257176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14876" y="5214950"/>
            <a:ext cx="185738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 rot="5400000">
            <a:off x="3443044" y="1329194"/>
            <a:ext cx="1014184" cy="3899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4357686" y="2857496"/>
            <a:ext cx="178595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29520" y="3000372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179223" y="3607595"/>
            <a:ext cx="228601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>
            <a:off x="2571736" y="2928934"/>
            <a:ext cx="3286148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107257" y="3821909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29124" y="2071678"/>
            <a:ext cx="428628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2016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30 589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95 254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214554"/>
            <a:ext cx="26432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3429000"/>
            <a:ext cx="385765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грейдирование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текущий (ямочный) ремонт в летний период)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5214926"/>
            <a:ext cx="335758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3500438"/>
            <a:ext cx="307183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граждан, проживающих в аварийном жилищном фонде (строительство нового жилого дома)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5000636"/>
            <a:ext cx="285752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928926" y="2928934"/>
            <a:ext cx="278608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535885" y="3036091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H="1">
            <a:off x="1178695" y="4107661"/>
            <a:ext cx="192882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714620"/>
            <a:ext cx="235745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71540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2016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91 196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167 632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14744" y="2571744"/>
            <a:ext cx="2143140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общеобразовательных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0760" y="3357562"/>
            <a:ext cx="2928958" cy="10715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дополнительного образования (ДШИ им.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А.А.Пантыкина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ДПЦ «Колосок»)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14414" y="5572140"/>
            <a:ext cx="2143140" cy="10715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летней оздоровительной кампании для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29190" y="4929198"/>
            <a:ext cx="3286148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образовательных учреждений (проведение ремонтных работ, приобретение оборудования)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3571876"/>
            <a:ext cx="342902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71670" y="3571876"/>
            <a:ext cx="292895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1002</Words>
  <PresentationFormat>Экран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Основные параметры бюджета Городского округа Верхняя Тура по итогам 1 полугодия 2016 года</vt:lpstr>
      <vt:lpstr>Исполнение доходной части бюджета</vt:lpstr>
      <vt:lpstr>Слайд 3</vt:lpstr>
      <vt:lpstr>Исполнение расходной части бюджета</vt:lpstr>
      <vt:lpstr>Слайд 5</vt:lpstr>
      <vt:lpstr>Программные расходы бюджета Городского округа Верхняя Тура в 1 полугодии 2016 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2020 года»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2020 года»</vt:lpstr>
      <vt:lpstr>Муниципальная программа «Развитие системы образования в Городском округе Верхняя Тура до 2020 года»</vt:lpstr>
      <vt:lpstr> Муниципальная программа «Развитие культуры, физической культуры, спорта и молодежной политики в Городском округе Верхняя Тура до 2020 года»</vt:lpstr>
      <vt:lpstr>Муниципальный долг Городского округа Верхняя Тура в 1 полугодии 2016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USR0702</cp:lastModifiedBy>
  <cp:revision>47</cp:revision>
  <dcterms:created xsi:type="dcterms:W3CDTF">2016-05-26T09:08:06Z</dcterms:created>
  <dcterms:modified xsi:type="dcterms:W3CDTF">2016-08-15T04:52:49Z</dcterms:modified>
</cp:coreProperties>
</file>