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63" r:id="rId10"/>
    <p:sldId id="275" r:id="rId11"/>
    <p:sldId id="264" r:id="rId12"/>
    <p:sldId id="265" r:id="rId13"/>
    <p:sldId id="273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1%20&#1087;&#1086;&#1083;&#1091;&#1075;&#1086;&#1076;&#1080;&#1077;%202019\&#1076;&#1080;&#1072;&#1075;&#1088;&#1072;&#1084;&#1084;&#1099;%201%20&#1087;&#1086;&#108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1%20&#1087;&#1086;&#1083;&#1091;&#1075;&#1086;&#1076;&#1080;&#1077;%202019\&#1076;&#1080;&#1072;&#1075;&#1088;&#1072;&#1084;&#1084;&#1099;%201%20&#1087;&#1086;&#108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440828229804634"/>
          <c:y val="3.5859820700896501E-2"/>
          <c:w val="0.83392767570720328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доходы'!$A$3:$A$18</c:f>
              <c:strCache>
                <c:ptCount val="16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Налог по упрощенной системе налогообложения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</c:v>
                </c:pt>
                <c:pt idx="5">
                  <c:v>Налог по патентной системе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</c:v>
                </c:pt>
                <c:pt idx="9">
                  <c:v>Доходы от использования муниципального имущества 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Прочие неналоговые доходы</c:v>
                </c:pt>
                <c:pt idx="15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доходы'!$B$3:$B$18</c:f>
              <c:numCache>
                <c:formatCode>#,##0</c:formatCode>
                <c:ptCount val="16"/>
                <c:pt idx="0">
                  <c:v>45074</c:v>
                </c:pt>
                <c:pt idx="1">
                  <c:v>3226</c:v>
                </c:pt>
                <c:pt idx="2" formatCode="General">
                  <c:v>1776</c:v>
                </c:pt>
                <c:pt idx="3" formatCode="General">
                  <c:v>969</c:v>
                </c:pt>
                <c:pt idx="4" formatCode="General">
                  <c:v>2</c:v>
                </c:pt>
                <c:pt idx="5" formatCode="General">
                  <c:v>43</c:v>
                </c:pt>
                <c:pt idx="6" formatCode="General">
                  <c:v>339</c:v>
                </c:pt>
                <c:pt idx="7">
                  <c:v>2682</c:v>
                </c:pt>
                <c:pt idx="8" formatCode="General">
                  <c:v>13</c:v>
                </c:pt>
                <c:pt idx="9" formatCode="General">
                  <c:v>2434</c:v>
                </c:pt>
                <c:pt idx="10" formatCode="0">
                  <c:v>8</c:v>
                </c:pt>
                <c:pt idx="11" formatCode="0">
                  <c:v>545</c:v>
                </c:pt>
                <c:pt idx="12" formatCode="General">
                  <c:v>591</c:v>
                </c:pt>
                <c:pt idx="13" formatCode="General">
                  <c:v>284</c:v>
                </c:pt>
                <c:pt idx="14" formatCode="General">
                  <c:v>5</c:v>
                </c:pt>
                <c:pt idx="15">
                  <c:v>200170</c:v>
                </c:pt>
              </c:numCache>
            </c:numRef>
          </c:val>
        </c:ser>
        <c:shape val="cylinder"/>
        <c:axId val="85339520"/>
        <c:axId val="85341312"/>
        <c:axId val="0"/>
      </c:bar3DChart>
      <c:catAx>
        <c:axId val="85339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5341312"/>
        <c:crosses val="autoZero"/>
        <c:auto val="1"/>
        <c:lblAlgn val="ctr"/>
        <c:lblOffset val="100"/>
      </c:catAx>
      <c:valAx>
        <c:axId val="85341312"/>
        <c:scaling>
          <c:orientation val="minMax"/>
        </c:scaling>
        <c:delete val="1"/>
        <c:axPos val="l"/>
        <c:numFmt formatCode="#,##0" sourceLinked="1"/>
        <c:tickLblPos val="nextTo"/>
        <c:crossAx val="85339520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406E-3"/>
                  <c:y val="-3.7735849056603855E-2"/>
                </c:manualLayout>
              </c:layout>
              <c:showVal val="1"/>
            </c:dLbl>
            <c:dLbl>
              <c:idx val="5"/>
              <c:layout>
                <c:manualLayout>
                  <c:x val="7.5865327693413311E-3"/>
                  <c:y val="-2.8424369031793104E-2"/>
                </c:manualLayout>
              </c:layout>
              <c:showVal val="1"/>
            </c:dLbl>
            <c:dLbl>
              <c:idx val="6"/>
              <c:layout>
                <c:manualLayout>
                  <c:x val="6.6382161731736652E-2"/>
                  <c:y val="0.1484230055658628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22398</c:v>
                </c:pt>
                <c:pt idx="1">
                  <c:v>189</c:v>
                </c:pt>
                <c:pt idx="2">
                  <c:v>2506</c:v>
                </c:pt>
                <c:pt idx="3">
                  <c:v>17080</c:v>
                </c:pt>
                <c:pt idx="4">
                  <c:v>54842</c:v>
                </c:pt>
                <c:pt idx="5">
                  <c:v>119</c:v>
                </c:pt>
                <c:pt idx="6">
                  <c:v>119942</c:v>
                </c:pt>
                <c:pt idx="7">
                  <c:v>14018</c:v>
                </c:pt>
                <c:pt idx="8">
                  <c:v>22787</c:v>
                </c:pt>
                <c:pt idx="9">
                  <c:v>2856</c:v>
                </c:pt>
                <c:pt idx="10">
                  <c:v>263</c:v>
                </c:pt>
              </c:numCache>
            </c:numRef>
          </c:val>
        </c:ser>
        <c:shape val="cylinder"/>
        <c:axId val="85378560"/>
        <c:axId val="85380096"/>
        <c:axId val="0"/>
      </c:bar3DChart>
      <c:catAx>
        <c:axId val="853785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5380096"/>
        <c:crosses val="autoZero"/>
        <c:auto val="1"/>
        <c:lblAlgn val="ctr"/>
        <c:lblOffset val="100"/>
      </c:catAx>
      <c:valAx>
        <c:axId val="85380096"/>
        <c:scaling>
          <c:orientation val="minMax"/>
        </c:scaling>
        <c:delete val="1"/>
        <c:axPos val="l"/>
        <c:numFmt formatCode="#,##0" sourceLinked="1"/>
        <c:tickLblPos val="nextTo"/>
        <c:crossAx val="85378560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23021661140729424"/>
          <c:w val="0.98980948240322475"/>
          <c:h val="0.58223355500251106"/>
        </c:manualLayout>
      </c:layout>
      <c:bar3DChart>
        <c:barDir val="col"/>
        <c:grouping val="clustered"/>
        <c:ser>
          <c:idx val="1"/>
          <c:order val="1"/>
          <c:cat>
            <c:multiLvlStrRef>
              <c:f>год!$A$3:$G$3</c:f>
            </c:multiLvlStrRef>
          </c:cat>
          <c:val>
            <c:numRef>
              <c:f>год!$A$4:$G$4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1.5481371612954866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18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5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5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'[Лист Microsoft Office Excel.xlsx]год'!$A$3:$G$3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1 полугодие 2019г.</c:v>
                </c:pt>
              </c:strCache>
            </c:strRef>
          </c:cat>
          <c:val>
            <c:numRef>
              <c:f>'[Лист Microsoft Office Excel.xlsx]год'!$A$4:$G$4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89743744"/>
        <c:axId val="89745280"/>
        <c:axId val="0"/>
      </c:bar3DChart>
      <c:catAx>
        <c:axId val="89743744"/>
        <c:scaling>
          <c:orientation val="minMax"/>
        </c:scaling>
        <c:axPos val="b"/>
        <c:tickLblPos val="nextTo"/>
        <c:crossAx val="89745280"/>
        <c:crosses val="autoZero"/>
        <c:auto val="1"/>
        <c:lblAlgn val="ctr"/>
        <c:lblOffset val="100"/>
      </c:catAx>
      <c:valAx>
        <c:axId val="8974528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974374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1 полугодия 2019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35743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8596" y="1714488"/>
            <a:ext cx="3429024" cy="1714512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258 161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689 219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37,5 %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143504" y="1785926"/>
            <a:ext cx="3700482" cy="164307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257 000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743 264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34,6%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357422" y="5143512"/>
            <a:ext cx="4643470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 бюджета по итогам 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54 045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16200000" flipH="1">
            <a:off x="2214546" y="2928934"/>
            <a:ext cx="342902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5400000">
            <a:off x="1893075" y="1678769"/>
            <a:ext cx="1714512" cy="10715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1893083"/>
            <a:ext cx="3643338" cy="24288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07719" y="1607331"/>
            <a:ext cx="1428760" cy="7858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500174"/>
            <a:ext cx="3857652" cy="1285884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водозаборных сооружений и сетей водоснабжения в г. Верхняя Тура Свердловской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области 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опочное месторождение)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объекта «Станция биологической очистки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хозбытовых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сточных вод централизованной системы водоотведения ГО Верхняя Тура Свердловской области»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1428736"/>
            <a:ext cx="3071834" cy="121444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"Строительство физкультурно-оздоровительного комплекса в Городском округе Верхняя Тура"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071810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Капитальный ремонт автомобильной дороги общего пользования по улице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Гробова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улицы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до улицы 8 Марта в Городском округе Верхняя Тура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6250793" y="1250141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786314" y="2786058"/>
            <a:ext cx="3286148" cy="192882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Реконструкция автомобильной дороги общего пользования по переулку Безымянному от плотины до улицы Мира с продолжением по улице Мира до дома интерната в Городском округе Верхняя Тура Свердловской области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4786322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распределительного газопровода низкого давления ул. Грушина 108, 118а, 145, 133, ул. Карла Либкнехта 193, 187, 178, 209, 197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>
            <a:endCxn id="5" idx="0"/>
          </p:cNvCxnSpPr>
          <p:nvPr/>
        </p:nvCxnSpPr>
        <p:spPr>
          <a:xfrm rot="10800000" flipV="1">
            <a:off x="2357422" y="1142984"/>
            <a:ext cx="428628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1178695" y="4107661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571744"/>
            <a:ext cx="2286016" cy="928694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78581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104 629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208 283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225408" cy="1289304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А.А.Пантыкина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ДПЦ «Колосок»)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14414" y="5572140"/>
            <a:ext cx="2143140" cy="1071570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летней оздоровительной кампании для детей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29190" y="4929198"/>
            <a:ext cx="3286148" cy="1214446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3429024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71670" y="3571876"/>
            <a:ext cx="2928958" cy="13573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143536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30 207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56 358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143116"/>
            <a:ext cx="3357586" cy="92869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14282" y="4071942"/>
            <a:ext cx="4000528" cy="857256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4786282" y="3786190"/>
            <a:ext cx="4357718" cy="1214446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(ВПК «Мужество» и ДЮСШ)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142844" y="5214950"/>
            <a:ext cx="4643470" cy="785818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МКУ ПМЦ «Колосок»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культуры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86182" y="3143248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143248"/>
            <a:ext cx="3000396" cy="20002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00958" y="3143248"/>
            <a:ext cx="571504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2018-2022 годы"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2143116"/>
            <a:ext cx="2357454" cy="928694"/>
          </a:xfrm>
          <a:prstGeom prst="snip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3714752"/>
            <a:ext cx="2643206" cy="1785950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Комплексное благоустройство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набережной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Верхнетуринского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водохранилища в Городском округе Верхняя Тура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071802" y="4786322"/>
            <a:ext cx="2857520" cy="1571636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Разработк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проектно-сметной документации на комплексное благоустройство общественной территории Парка победы-мемориала Славы и прилегающих территорий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00760" y="4429132"/>
            <a:ext cx="2714612" cy="1357322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Проверка достоверности определения сметной стоимости проектов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643438" y="2143116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полугодия 2019 года  составил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40 687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104 946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500298" y="3143248"/>
            <a:ext cx="1643074" cy="164307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3"/>
          </p:cNvCxnSpPr>
          <p:nvPr/>
        </p:nvCxnSpPr>
        <p:spPr>
          <a:xfrm rot="16200000" flipH="1">
            <a:off x="1089399" y="3268266"/>
            <a:ext cx="500064" cy="3929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14612" y="2928934"/>
            <a:ext cx="3429024" cy="14287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81439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Часть расходов бюджета осуществляется вне рамок муниципальных программ.  В бюджете Городского округа Верхняя Тура 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преимущественно относятся расходы по обеспечению деятельности органов местного самоуправления и муниципальных учреждений.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785926"/>
          <a:ext cx="8643998" cy="4819370"/>
        </p:xfrm>
        <a:graphic>
          <a:graphicData uri="http://schemas.openxmlformats.org/drawingml/2006/table">
            <a:tbl>
              <a:tblPr/>
              <a:tblGrid>
                <a:gridCol w="7143658"/>
                <a:gridCol w="1500340"/>
              </a:tblGrid>
              <a:tr h="189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748" marR="5748" marT="5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Кассовый расход, тыс.руб.</a:t>
                      </a:r>
                    </a:p>
                  </a:txBody>
                  <a:tcPr marL="5748" marR="5748" marT="5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главы городского округа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673,00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Думы Городского округа Верхняя Тура 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266,00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Администрации Городского округа Верхняя Тура 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6 711,00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Контрольного органа Городского округа Верхняя Тура 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906,00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финансового отдела городского округа Верхняя Тура 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МКУ "Централизованная бухгалтерия Городского округа Верхняя Тура"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10 658,00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вознаграждения по агентскому договору за сбор арендной платы муниципального жилищного фонда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пенсии за выслугу лет лицам, замещавшим муниципальные должности и должности муниципальной службы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910,00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Регулирование отношений в области муниципальной собственности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Организация проведения мероприятий по отлову и содержанию безнадзорных собак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Уплата взноса на капитальный ремонт муниципального жилого фонда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Уличное освещение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3 864,00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2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перевозчикам, обслуживающим социально значимый автобусный маршрут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Комитета по управлению городским и жилищно-коммунальным хозяйством  и МКУ "Служба единого заказчика"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2 044,00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Отдела управления образованием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3 053,00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Комитета по делам культуры и спорта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1 334,00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Городского округа Верхняя Тура (проверка достоверности сметной стоимости на капитальный ремонт сетей теплоснабжения и водоснабжения)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Городского округа Верхняя Тура (выплата материальной помощи пострадавшим от пожара)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Городского округа Верхняя Тура (Замена аварийного участка трубы отопления в ДЮСШ)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5748" marR="5748" marT="57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32 954,00</a:t>
                      </a:r>
                    </a:p>
                  </a:txBody>
                  <a:tcPr marL="5748" marR="5748" marT="57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Верхняя Тура в 1 полугодии 2019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70" y="4714884"/>
            <a:ext cx="685804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 В 1 квартале 2019 года муниципальный долг полностью погашен.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1538" y="1571612"/>
          <a:ext cx="728667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478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на 2019 год.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Верхняя 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ул.Иканина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fovt@bk.ru.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715436" cy="5089599"/>
        </p:xfrm>
        <a:graphic>
          <a:graphicData uri="http://schemas.openxmlformats.org/drawingml/2006/table">
            <a:tbl>
              <a:tblPr/>
              <a:tblGrid>
                <a:gridCol w="4628702"/>
                <a:gridCol w="1581963"/>
                <a:gridCol w="1567313"/>
                <a:gridCol w="937458"/>
              </a:tblGrid>
              <a:tr h="3972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доходного источника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в 1 полугодии 2019 года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120405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45 074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6434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3 226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1776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2319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94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3327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4770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2 682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пошлина, сборы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3576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2434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8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141,6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125,5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Штрафы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санкции, возмещение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ущерба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2840,0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неналоговые доходы</a:t>
                      </a:r>
                    </a:p>
                  </a:txBody>
                  <a:tcPr marL="4645" marR="4645" marT="46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544 924 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200 170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7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689 219 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258 161 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636" y="285729"/>
            <a:ext cx="879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1 полугодия 2019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285860"/>
          <a:ext cx="871541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3" y="1928802"/>
          <a:ext cx="7215237" cy="3981475"/>
        </p:xfrm>
        <a:graphic>
          <a:graphicData uri="http://schemas.openxmlformats.org/drawingml/2006/table">
            <a:tbl>
              <a:tblPr/>
              <a:tblGrid>
                <a:gridCol w="3486237"/>
                <a:gridCol w="1416782"/>
                <a:gridCol w="1416782"/>
                <a:gridCol w="895436"/>
              </a:tblGrid>
              <a:tr h="4824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в 1 поугодии 2019 года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Общегосударственные вопросы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49 461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22 398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оборона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4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6 183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2 506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40,5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экономика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53 219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17 080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7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Жилищно-коммунальное хозяйство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312 307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54 842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Охрана окружающей среды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Образование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238 414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119 942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Культура, кинематография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26 894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14 018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Социальная политика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45 805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22 787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49,7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Физическая культура и спорт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9 722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2 856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8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Средства массовой информации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РАСХОДОВ:</a:t>
                      </a:r>
                    </a:p>
                  </a:txBody>
                  <a:tcPr marL="8233" marR="8233" marT="8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743 264,00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257 000,00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1 полугодия 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1214423"/>
          <a:ext cx="669607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по итогам 1 полугодия 2019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785926"/>
          <a:ext cx="7286676" cy="4727406"/>
        </p:xfrm>
        <a:graphic>
          <a:graphicData uri="http://schemas.openxmlformats.org/drawingml/2006/table">
            <a:tbl>
              <a:tblPr/>
              <a:tblGrid>
                <a:gridCol w="3678370"/>
                <a:gridCol w="1401284"/>
                <a:gridCol w="1366252"/>
                <a:gridCol w="840770"/>
              </a:tblGrid>
              <a:tr h="520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исполнения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Муниципальная программа «Повышение эффективности деятельности органов местного самоуправления  Городского округа Верхняя Тура до 2020 года»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31 093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9 272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29,8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93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272 492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39 251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Муниципальная программа «Развитие системы образования в Городском округе Верхняя Тура до 2020 года»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208 283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104 629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50,2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1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Муниципальная программа «Развитие культуры, физической культуры, спорта и молодежной политики в Городском округе Верхняя Тура до 2020 года»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56 358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30 207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53,6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2018-2022 годы"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104 946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40 687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38,8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Непрограммные направления деятельности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70 093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32 954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743 264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257 000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34,6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в 1 полугодии 2019 года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85926"/>
            <a:ext cx="7429552" cy="1000132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2018-2022 годы"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/>
          <p:nvPr/>
        </p:nvCxnSpPr>
        <p:spPr>
          <a:xfrm rot="10800000" flipV="1">
            <a:off x="2643174" y="2857496"/>
            <a:ext cx="3286148" cy="20143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679157" y="3107529"/>
            <a:ext cx="2286016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857364"/>
            <a:ext cx="5000628" cy="142876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2019 года  составил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9272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тыс.руб. при плановом объеме финансирования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31 093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3357562"/>
            <a:ext cx="2857520" cy="150019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768" y="3286124"/>
            <a:ext cx="1857388" cy="3071834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Оказание мер социальной поддержки отдельным категориям граждан (почетные жители, городской совет ветеранов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14612" y="5143512"/>
            <a:ext cx="2571768" cy="1500174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4500570"/>
            <a:ext cx="1857388" cy="22145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693077" y="1507789"/>
            <a:ext cx="942746" cy="34711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643570" y="2928934"/>
            <a:ext cx="642942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036479" y="3464719"/>
            <a:ext cx="1500198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85720" y="4714884"/>
            <a:ext cx="2857520" cy="150019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Текущее содержание гидротехнического сооружения «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Верхне-Туринский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гидроузел»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714620"/>
            <a:ext cx="3786214" cy="221457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14480" y="2643182"/>
            <a:ext cx="2714644" cy="19288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78563" y="3536157"/>
            <a:ext cx="1714512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2022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00496" y="2071678"/>
            <a:ext cx="4714908" cy="11430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полугодия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39 251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272 492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1928802"/>
            <a:ext cx="3429024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857496"/>
            <a:ext cx="3857652" cy="1285884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по привязке типового проекта строительства здания городского центра культуры и досуга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357694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3071834" cy="10001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35753" y="2678901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928926" y="4643446"/>
            <a:ext cx="2857520" cy="142876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Строительство распределительного газопровода микрорайона "Рига" в городском округе Верхняя Тура (разработка ПСД)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1474</TotalTime>
  <Words>1757</Words>
  <Application>Microsoft Office PowerPoint</Application>
  <PresentationFormat>Экран (4:3)</PresentationFormat>
  <Paragraphs>288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Основные параметры бюджета Городского округа Верхняя Тура по итогам 1 полугодия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непрограммные расходы по итогам 1 полугодия 2019 года</vt:lpstr>
      <vt:lpstr>Программные расходы бюджета Городского округа Верхняя Тура в 1 полугодии 2019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2020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2022 года»</vt:lpstr>
      <vt:lpstr> </vt:lpstr>
      <vt:lpstr>Муниципальная программа «Развитие системы образования в Городском округе Верхняя Тура до 2020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2020 года»</vt:lpstr>
      <vt:lpstr> Муниципальная программа "Формирование современной городской среды на территории Городского округа Верхняя Тура на 2018-2022 годы"</vt:lpstr>
      <vt:lpstr>Непрограммные расходы </vt:lpstr>
      <vt:lpstr>Муниципальный долг Городского округа Верхняя Тура в 1 полугодии 2019 года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180</cp:revision>
  <dcterms:created xsi:type="dcterms:W3CDTF">2016-05-26T09:08:06Z</dcterms:created>
  <dcterms:modified xsi:type="dcterms:W3CDTF">2019-08-01T08:53:33Z</dcterms:modified>
</cp:coreProperties>
</file>