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68" r:id="rId5"/>
    <p:sldId id="269" r:id="rId6"/>
    <p:sldId id="271" r:id="rId7"/>
    <p:sldId id="272" r:id="rId8"/>
    <p:sldId id="270" r:id="rId9"/>
    <p:sldId id="259" r:id="rId10"/>
    <p:sldId id="260" r:id="rId11"/>
    <p:sldId id="261" r:id="rId12"/>
    <p:sldId id="262" r:id="rId13"/>
    <p:sldId id="273" r:id="rId14"/>
    <p:sldId id="274" r:id="rId15"/>
    <p:sldId id="275" r:id="rId16"/>
    <p:sldId id="263" r:id="rId17"/>
    <p:sldId id="276" r:id="rId18"/>
    <p:sldId id="277" r:id="rId19"/>
    <p:sldId id="264" r:id="rId20"/>
    <p:sldId id="278" r:id="rId21"/>
    <p:sldId id="279" r:id="rId22"/>
    <p:sldId id="280" r:id="rId23"/>
    <p:sldId id="281" r:id="rId24"/>
    <p:sldId id="265" r:id="rId25"/>
    <p:sldId id="282" r:id="rId26"/>
    <p:sldId id="283" r:id="rId27"/>
    <p:sldId id="284" r:id="rId28"/>
    <p:sldId id="285" r:id="rId29"/>
    <p:sldId id="266" r:id="rId30"/>
    <p:sldId id="26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Office\Documents\&#1073;&#1102;&#1076;&#1078;&#1077;&#1090;%20&#1076;&#1083;&#1103;%20&#1075;&#1088;&#1072;&#1078;&#1076;&#1072;&#1085;\&#1080;&#1089;&#1087;&#1086;&#1083;&#1085;&#1077;&#1085;&#1080;&#1077;%202016%20&#1075;&#1086;&#1076;\2016%20&#1075;&#1086;&#1076;\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Office\Documents\&#1073;&#1102;&#1076;&#1078;&#1077;&#1090;%20&#1076;&#1083;&#1103;%20&#1075;&#1088;&#1072;&#1078;&#1076;&#1072;&#1085;\&#1080;&#1089;&#1087;&#1086;&#1083;&#1085;&#1077;&#1085;&#1080;&#1077;%202016%20&#1075;&#1086;&#1076;\2016%20&#1075;&#1086;&#1076;\&#1076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Office\Documents\&#1073;&#1102;&#1076;&#1078;&#1077;&#1090;%20&#1076;&#1083;&#1103;%20&#1075;&#1088;&#1072;&#1078;&#1076;&#1072;&#1085;\&#1080;&#1089;&#1087;&#1086;&#1083;&#1085;&#1077;&#1085;&#1080;&#1077;%202016%20&#1075;&#1086;&#1076;\2016%20&#1075;&#1086;&#1076;\&#1076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Office\Documents\&#1073;&#1102;&#1076;&#1078;&#1077;&#1090;%20&#1076;&#1083;&#1103;%20&#1075;&#1088;&#1072;&#1078;&#1076;&#1072;&#1085;\&#1080;&#1089;&#1087;&#1086;&#1083;&#1085;&#1077;&#1085;&#1080;&#1077;%202016%20&#1075;&#1086;&#1076;\2016%20&#1075;&#1086;&#1076;\&#1076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erverfo\fin\&#1054;&#1083;&#1103;%20&#1050;&#1086;&#1074;&#1099;&#1088;&#1079;&#1080;&#1085;&#1072;\&#1076;&#1083;&#1103;%20&#1089;&#1072;&#1081;&#1090;&#1072;\&#1084;&#1091;&#1085;&#1080;&#1094;&#1080;&#1087;&#1072;&#1083;&#1100;&#1085;&#1099;&#1081;%20&#1076;&#1086;&#1083;&#1075;\2016%20&#1075;&#1086;&#1076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37911878413847017"/>
          <c:w val="0.39835192139355041"/>
          <c:h val="0.57787525714691179"/>
        </c:manualLayout>
      </c:layout>
      <c:pie3DChart>
        <c:varyColors val="1"/>
        <c:ser>
          <c:idx val="0"/>
          <c:order val="0"/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plastic">
              <a:bevelT/>
            </a:sp3d>
          </c:spPr>
          <c:explosion val="3"/>
          <c:dPt>
            <c:idx val="0"/>
            <c:explosion val="24"/>
          </c:dPt>
          <c:dLbls>
            <c:dLbl>
              <c:idx val="0"/>
              <c:layout>
                <c:manualLayout>
                  <c:x val="-7.6476740583407837E-2"/>
                  <c:y val="6.5275058523089888E-2"/>
                </c:manualLayout>
              </c:layout>
              <c:showVal val="1"/>
            </c:dLbl>
            <c:dLbl>
              <c:idx val="1"/>
              <c:layout>
                <c:manualLayout>
                  <c:x val="1.9772019776597701E-2"/>
                  <c:y val="-0.28005426686529111"/>
                </c:manualLayout>
              </c:layout>
              <c:showVal val="1"/>
            </c:dLbl>
            <c:dLbl>
              <c:idx val="2"/>
              <c:layout>
                <c:manualLayout>
                  <c:x val="3.9585851187206256E-2"/>
                  <c:y val="-0.21114793927786102"/>
                </c:manualLayout>
              </c:layout>
              <c:showVal val="1"/>
            </c:dLbl>
            <c:dLbl>
              <c:idx val="3"/>
              <c:layout>
                <c:manualLayout>
                  <c:x val="3.6411117214999442E-2"/>
                  <c:y val="-0.11081843654678294"/>
                </c:manualLayout>
              </c:layout>
              <c:showVal val="1"/>
            </c:dLbl>
            <c:dLbl>
              <c:idx val="5"/>
              <c:layout>
                <c:manualLayout>
                  <c:x val="9.4375894718571038E-2"/>
                  <c:y val="-6.0125026601404556E-2"/>
                </c:manualLayout>
              </c:layout>
              <c:showVal val="1"/>
            </c:dLbl>
            <c:dLbl>
              <c:idx val="6"/>
              <c:layout>
                <c:manualLayout>
                  <c:x val="5.6147124051354044E-3"/>
                  <c:y val="-4.1336809250195191E-3"/>
                </c:manualLayout>
              </c:layout>
              <c:showVal val="1"/>
            </c:dLbl>
            <c:dLbl>
              <c:idx val="9"/>
              <c:layout>
                <c:manualLayout>
                  <c:x val="5.0464693728617907E-2"/>
                  <c:y val="6.4173228346456838E-3"/>
                </c:manualLayout>
              </c:layout>
              <c:showVal val="1"/>
            </c:dLbl>
            <c:dLbl>
              <c:idx val="11"/>
              <c:layout>
                <c:manualLayout>
                  <c:x val="7.1956953654744651E-2"/>
                  <c:y val="9.9825849471519068E-2"/>
                </c:manualLayout>
              </c:layout>
              <c:showVal val="1"/>
            </c:dLbl>
            <c:showVal val="1"/>
            <c:showLeaderLines val="1"/>
          </c:dLbls>
          <c:cat>
            <c:strRef>
              <c:f>'[диаграммы.xlsx]структура доходы'!$A$3:$A$17</c:f>
              <c:strCache>
                <c:ptCount val="15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Задолженность и перерасчеты по отмененным налогам, сборам и иным обязательным платежам</c:v>
                </c:pt>
                <c:pt idx="9">
                  <c:v>Доходы от использования имущества, находящегося в муниципальной собственности</c:v>
                </c:pt>
                <c:pt idx="10">
                  <c:v>Плата за негативное воздействие на окружающую среду</c:v>
                </c:pt>
                <c:pt idx="11">
                  <c:v>Доходы от оказания платных услуг и компенсации затрат государства</c:v>
                </c:pt>
                <c:pt idx="12">
                  <c:v>Доходы от продажи материальных и нематериальных активов</c:v>
                </c:pt>
                <c:pt idx="13">
                  <c:v>Штрафы, санкции, возмещение ущерба</c:v>
                </c:pt>
                <c:pt idx="14">
                  <c:v>Безвозмездные поступления</c:v>
                </c:pt>
              </c:strCache>
            </c:strRef>
          </c:cat>
          <c:val>
            <c:numRef>
              <c:f>'[диаграммы.xlsx]структура доходы'!$B$3:$B$17</c:f>
              <c:numCache>
                <c:formatCode>_-* #,##0.00_р_._-;\-* #,##0.00_р_._-;_-* "-"??_р_._-;_-@_-</c:formatCode>
                <c:ptCount val="15"/>
                <c:pt idx="0">
                  <c:v>71742</c:v>
                </c:pt>
                <c:pt idx="1">
                  <c:v>2870</c:v>
                </c:pt>
                <c:pt idx="2">
                  <c:v>1163</c:v>
                </c:pt>
                <c:pt idx="3">
                  <c:v>2856</c:v>
                </c:pt>
                <c:pt idx="4">
                  <c:v>53</c:v>
                </c:pt>
                <c:pt idx="5">
                  <c:v>2046</c:v>
                </c:pt>
                <c:pt idx="6">
                  <c:v>5536</c:v>
                </c:pt>
                <c:pt idx="7">
                  <c:v>16</c:v>
                </c:pt>
                <c:pt idx="8">
                  <c:v>93</c:v>
                </c:pt>
                <c:pt idx="9">
                  <c:v>8574</c:v>
                </c:pt>
                <c:pt idx="10">
                  <c:v>127</c:v>
                </c:pt>
                <c:pt idx="11">
                  <c:v>1062</c:v>
                </c:pt>
                <c:pt idx="12">
                  <c:v>848</c:v>
                </c:pt>
                <c:pt idx="13">
                  <c:v>138</c:v>
                </c:pt>
                <c:pt idx="14">
                  <c:v>240171</c:v>
                </c:pt>
              </c:numCache>
            </c:numRef>
          </c:val>
        </c:ser>
        <c:ser>
          <c:idx val="1"/>
          <c:order val="1"/>
          <c:cat>
            <c:strRef>
              <c:f>'[диаграммы.xlsx]структура доходы'!$A$3:$A$17</c:f>
              <c:strCache>
                <c:ptCount val="15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Задолженность и перерасчеты по отмененным налогам, сборам и иным обязательным платежам</c:v>
                </c:pt>
                <c:pt idx="9">
                  <c:v>Доходы от использования имущества, находящегося в муниципальной собственности</c:v>
                </c:pt>
                <c:pt idx="10">
                  <c:v>Плата за негативное воздействие на окружающую среду</c:v>
                </c:pt>
                <c:pt idx="11">
                  <c:v>Доходы от оказания платных услуг и компенсации затрат государства</c:v>
                </c:pt>
                <c:pt idx="12">
                  <c:v>Доходы от продажи материальных и нематериальных активов</c:v>
                </c:pt>
                <c:pt idx="13">
                  <c:v>Штрафы, санкции, возмещение ущерба</c:v>
                </c:pt>
                <c:pt idx="14">
                  <c:v>Безвозмездные поступления</c:v>
                </c:pt>
              </c:strCache>
            </c:strRef>
          </c:cat>
          <c:val>
            <c:numRef>
              <c:f>'[диаграммы.xlsx]исп доходы '!$C$3:$C$17</c:f>
              <c:numCache>
                <c:formatCode>_-* #,##0.00_р_._-;\-* #,##0.00_р_._-;_-* "-"??_р_._-;_-@_-</c:formatCode>
                <c:ptCount val="15"/>
                <c:pt idx="0">
                  <c:v>71742</c:v>
                </c:pt>
                <c:pt idx="1">
                  <c:v>2870</c:v>
                </c:pt>
                <c:pt idx="2">
                  <c:v>1163</c:v>
                </c:pt>
                <c:pt idx="3">
                  <c:v>2856</c:v>
                </c:pt>
                <c:pt idx="4">
                  <c:v>53</c:v>
                </c:pt>
                <c:pt idx="5">
                  <c:v>2046</c:v>
                </c:pt>
                <c:pt idx="6">
                  <c:v>5536</c:v>
                </c:pt>
                <c:pt idx="7">
                  <c:v>16</c:v>
                </c:pt>
                <c:pt idx="8">
                  <c:v>93</c:v>
                </c:pt>
                <c:pt idx="9">
                  <c:v>8574</c:v>
                </c:pt>
                <c:pt idx="10">
                  <c:v>127</c:v>
                </c:pt>
                <c:pt idx="11">
                  <c:v>1062</c:v>
                </c:pt>
                <c:pt idx="12">
                  <c:v>848</c:v>
                </c:pt>
                <c:pt idx="13">
                  <c:v>138</c:v>
                </c:pt>
                <c:pt idx="14">
                  <c:v>240171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32829802364003"/>
          <c:y val="7.5802653046747798E-2"/>
          <c:w val="0.46609774852878821"/>
          <c:h val="0.92419734695325251"/>
        </c:manualLayout>
      </c:layout>
      <c:spPr>
        <a:ln>
          <a:solidFill>
            <a:srgbClr val="4F81BD">
              <a:alpha val="62000"/>
            </a:srgbClr>
          </a:solidFill>
        </a:ln>
      </c:sp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8.9810017271157172E-2"/>
                  <c:y val="-7.8703703703703734E-2"/>
                </c:manualLayout>
              </c:layout>
              <c:showVal val="1"/>
            </c:dLbl>
            <c:dLbl>
              <c:idx val="1"/>
              <c:layout>
                <c:manualLayout>
                  <c:x val="0.10362694300518172"/>
                  <c:y val="-6.4814814814814978E-2"/>
                </c:manualLayout>
              </c:layout>
              <c:showVal val="1"/>
            </c:dLbl>
            <c:dLbl>
              <c:idx val="2"/>
              <c:layout>
                <c:manualLayout>
                  <c:x val="9.6718480138169263E-2"/>
                  <c:y val="5.0925925925926124E-2"/>
                </c:manualLayout>
              </c:layout>
              <c:showVal val="1"/>
            </c:dLbl>
            <c:dLbl>
              <c:idx val="3"/>
              <c:layout>
                <c:manualLayout>
                  <c:x val="-6.6781807714450206E-2"/>
                  <c:y val="-0.27777777777777846"/>
                </c:manualLayout>
              </c:layout>
              <c:showVal val="1"/>
            </c:dLbl>
            <c:dLbl>
              <c:idx val="4"/>
              <c:layout>
                <c:manualLayout>
                  <c:x val="-2.3028209556706972E-3"/>
                  <c:y val="-0.12037037037037039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безвозм'!$A$2:$A$6</c:f>
              <c:strCache>
                <c:ptCount val="5"/>
                <c:pt idx="0">
                  <c:v>Дотации </c:v>
                </c:pt>
                <c:pt idx="1">
                  <c:v>Субсидии на выравнивание бюджетной обеспеченности</c:v>
                </c:pt>
                <c:pt idx="2">
                  <c:v>Целевые субсидии</c:v>
                </c:pt>
                <c:pt idx="3">
                  <c:v>Субвенции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'структура безвозм'!$B$2:$B$6</c:f>
              <c:numCache>
                <c:formatCode>_-* #,##0.00_р_._-;\-* #,##0.00_р_._-;_-* "-"??_р_._-;_-@_-</c:formatCode>
                <c:ptCount val="5"/>
                <c:pt idx="0">
                  <c:v>35176</c:v>
                </c:pt>
                <c:pt idx="1">
                  <c:v>38210</c:v>
                </c:pt>
                <c:pt idx="2">
                  <c:v>34074</c:v>
                </c:pt>
                <c:pt idx="3">
                  <c:v>130258</c:v>
                </c:pt>
                <c:pt idx="4">
                  <c:v>2623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106274280481753"/>
          <c:y val="0.19477007154927553"/>
          <c:w val="0.3989372571951823"/>
          <c:h val="0.74287994822564984"/>
        </c:manualLayout>
      </c:layout>
      <c:txPr>
        <a:bodyPr/>
        <a:lstStyle/>
        <a:p>
          <a:pPr rtl="0"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aseline="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baseline="0" dirty="0">
                <a:solidFill>
                  <a:schemeClr val="accent1">
                    <a:lumMod val="75000"/>
                  </a:schemeClr>
                </a:solidFill>
              </a:rPr>
              <a:t>Доходы на 1 жителя города, </a:t>
            </a:r>
            <a:r>
              <a:rPr lang="ru-RU" baseline="0" dirty="0" smtClean="0">
                <a:solidFill>
                  <a:schemeClr val="accent1">
                    <a:lumMod val="75000"/>
                  </a:schemeClr>
                </a:solidFill>
              </a:rPr>
              <a:t>тыс</a:t>
            </a:r>
            <a:r>
              <a:rPr lang="ru-RU" baseline="0" dirty="0">
                <a:solidFill>
                  <a:schemeClr val="accent1">
                    <a:lumMod val="75000"/>
                  </a:schemeClr>
                </a:solidFill>
              </a:rPr>
              <a:t>. руб.</a:t>
            </a:r>
          </a:p>
        </c:rich>
      </c:tx>
      <c:layout>
        <c:manualLayout>
          <c:xMode val="edge"/>
          <c:yMode val="edge"/>
          <c:x val="0.25272222222222218"/>
          <c:y val="6.0185185185185147E-2"/>
        </c:manualLayout>
      </c:layout>
    </c:title>
    <c:view3D>
      <c:rAngAx val="1"/>
    </c:view3D>
    <c:floor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floor>
    <c:sideWall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'доходы на 1 жиителя'!$D$2</c:f>
              <c:strCache>
                <c:ptCount val="1"/>
                <c:pt idx="0">
                  <c:v>доходы на 1 жителя города, тыс. руб.</c:v>
                </c:pt>
              </c:strCache>
            </c:strRef>
          </c:tx>
          <c:dLbls>
            <c:txPr>
              <a:bodyPr/>
              <a:lstStyle/>
              <a:p>
                <a:pPr>
                  <a:defRPr b="1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'доходы на 1 жиителя'!$A$3:$A$5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'доходы на 1 жиителя'!$D$3:$D$5</c:f>
              <c:numCache>
                <c:formatCode>0.0</c:formatCode>
                <c:ptCount val="3"/>
                <c:pt idx="0">
                  <c:v>41.083851270308529</c:v>
                </c:pt>
                <c:pt idx="1">
                  <c:v>35.514941533131179</c:v>
                </c:pt>
                <c:pt idx="2">
                  <c:v>36.582971800433839</c:v>
                </c:pt>
              </c:numCache>
            </c:numRef>
          </c:val>
        </c:ser>
        <c:shape val="cone"/>
        <c:axId val="75443584"/>
        <c:axId val="75486336"/>
        <c:axId val="0"/>
      </c:bar3DChart>
      <c:catAx>
        <c:axId val="75443584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75486336"/>
        <c:crosses val="autoZero"/>
        <c:auto val="1"/>
        <c:lblAlgn val="ctr"/>
        <c:lblOffset val="100"/>
      </c:catAx>
      <c:valAx>
        <c:axId val="75486336"/>
        <c:scaling>
          <c:orientation val="minMax"/>
        </c:scaling>
        <c:delete val="1"/>
        <c:axPos val="l"/>
        <c:numFmt formatCode="0.0" sourceLinked="1"/>
        <c:tickLblPos val="nextTo"/>
        <c:crossAx val="75443584"/>
        <c:crosses val="autoZero"/>
        <c:crossBetween val="between"/>
      </c:valAx>
    </c:plotArea>
    <c:plotVisOnly val="1"/>
  </c:chart>
  <c:spPr>
    <a:gradFill>
      <a:gsLst>
        <a:gs pos="0">
          <a:schemeClr val="accent3">
            <a:lumMod val="40000"/>
            <a:lumOff val="6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60"/>
      <c:rotY val="20"/>
      <c:rAngAx val="1"/>
    </c:view3D>
    <c:plotArea>
      <c:layout>
        <c:manualLayout>
          <c:layoutTarget val="inner"/>
          <c:xMode val="edge"/>
          <c:yMode val="edge"/>
          <c:x val="6.9735697542791797E-2"/>
          <c:y val="0.32282023738598276"/>
          <c:w val="0.45709336084233254"/>
          <c:h val="0.61302681992337382"/>
        </c:manualLayout>
      </c:layout>
      <c:pie3DChart>
        <c:varyColors val="1"/>
        <c:ser>
          <c:idx val="0"/>
          <c:order val="0"/>
          <c:explosion val="28"/>
          <c:dLbls>
            <c:dLbl>
              <c:idx val="3"/>
              <c:layout>
                <c:manualLayout>
                  <c:x val="2.4862486745030818E-2"/>
                  <c:y val="6.7432144461975443E-2"/>
                </c:manualLayout>
              </c:layout>
              <c:showVal val="1"/>
            </c:dLbl>
            <c:dLbl>
              <c:idx val="8"/>
              <c:layout>
                <c:manualLayout>
                  <c:x val="-2.9273289262910944E-2"/>
                  <c:y val="-1.5748264844504523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расходы'!$A$3:$A$13</c:f>
              <c:strCache>
                <c:ptCount val="11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'структура расходы'!$B$3:$B$13</c:f>
              <c:numCache>
                <c:formatCode>_-* #,##0_р_._-;\-* #,##0_р_._-;_-* "-"??_р_._-;_-@_-</c:formatCode>
                <c:ptCount val="11"/>
                <c:pt idx="0">
                  <c:v>39263</c:v>
                </c:pt>
                <c:pt idx="1">
                  <c:v>425</c:v>
                </c:pt>
                <c:pt idx="2">
                  <c:v>4002</c:v>
                </c:pt>
                <c:pt idx="3">
                  <c:v>4956</c:v>
                </c:pt>
                <c:pt idx="4">
                  <c:v>93062</c:v>
                </c:pt>
                <c:pt idx="5">
                  <c:v>389</c:v>
                </c:pt>
                <c:pt idx="6">
                  <c:v>190135</c:v>
                </c:pt>
                <c:pt idx="7">
                  <c:v>21907</c:v>
                </c:pt>
                <c:pt idx="8">
                  <c:v>32327</c:v>
                </c:pt>
                <c:pt idx="9">
                  <c:v>3103</c:v>
                </c:pt>
                <c:pt idx="10">
                  <c:v>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5208161300754388"/>
          <c:y val="4.1113513583053603E-2"/>
          <c:w val="0.41838488670291668"/>
          <c:h val="0.88011185125216951"/>
        </c:manualLayout>
      </c:layout>
      <c:spPr>
        <a:effectLst>
          <a:innerShdw blurRad="114300">
            <a:prstClr val="black"/>
          </a:innerShdw>
        </a:effectLst>
      </c:sp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 w="9525">
      <a:bevel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 prstMaterial="dkEdge">
      <a:bevelT/>
      <a:bevelB/>
    </a:sp3d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7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107643073930038"/>
          <c:y val="0.21434376402431571"/>
          <c:w val="0.63948512685914261"/>
          <c:h val="0.58223355500251317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5481371612954807E-2"/>
                  <c:y val="-3.1088082901554442E-2"/>
                </c:manualLayout>
              </c:layout>
              <c:showVal val="1"/>
            </c:dLbl>
            <c:dLbl>
              <c:idx val="1"/>
              <c:layout>
                <c:manualLayout>
                  <c:x val="2.7092400322670802E-2"/>
                  <c:y val="-5.1813471502590837E-2"/>
                </c:manualLayout>
              </c:layout>
              <c:showVal val="1"/>
            </c:dLbl>
            <c:dLbl>
              <c:idx val="2"/>
              <c:layout>
                <c:manualLayout>
                  <c:x val="1.9351562140488623E-2"/>
                  <c:y val="-4.1450777202072478E-2"/>
                </c:manualLayout>
              </c:layout>
              <c:showVal val="1"/>
            </c:dLbl>
            <c:dLbl>
              <c:idx val="3"/>
              <c:layout>
                <c:manualLayout>
                  <c:x val="1.7416543064574082E-2"/>
                  <c:y val="-2.763385146804842E-2"/>
                </c:manualLayout>
              </c:layout>
              <c:showVal val="1"/>
            </c:dLbl>
            <c:txPr>
              <a:bodyPr/>
              <a:lstStyle/>
              <a:p>
                <a:pPr>
                  <a:defRPr sz="1070" b="1" i="0" baseline="0">
                    <a:solidFill>
                      <a:schemeClr val="tx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Лист1!$A$3:$D$3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 2016 год </c:v>
                </c:pt>
              </c:strCache>
            </c:strRef>
          </c:cat>
          <c:val>
            <c:numRef>
              <c:f>Лист1!$A$4:$D$4</c:f>
              <c:numCache>
                <c:formatCode>_-* #,##0.00_р_._-;\-* #,##0.00_р_._-;_-* "-"??_р_._-;_-@_-</c:formatCode>
                <c:ptCount val="4"/>
                <c:pt idx="0">
                  <c:v>5948</c:v>
                </c:pt>
                <c:pt idx="1">
                  <c:v>4655</c:v>
                </c:pt>
                <c:pt idx="2">
                  <c:v>3363</c:v>
                </c:pt>
                <c:pt idx="3">
                  <c:v>1870</c:v>
                </c:pt>
              </c:numCache>
            </c:numRef>
          </c:val>
        </c:ser>
        <c:shape val="cone"/>
        <c:axId val="75559296"/>
        <c:axId val="75560832"/>
        <c:axId val="0"/>
      </c:bar3DChart>
      <c:catAx>
        <c:axId val="7555929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560832"/>
        <c:crosses val="autoZero"/>
        <c:auto val="1"/>
        <c:lblAlgn val="ctr"/>
        <c:lblOffset val="100"/>
      </c:catAx>
      <c:valAx>
        <c:axId val="75560832"/>
        <c:scaling>
          <c:orientation val="minMax"/>
        </c:scaling>
        <c:delete val="1"/>
        <c:axPos val="l"/>
        <c:numFmt formatCode="_-* #,##0.00_р_._-;\-* #,##0.00_р_._-;_-* &quot;-&quot;??_р_._-;_-@_-" sourceLinked="1"/>
        <c:tickLblPos val="nextTo"/>
        <c:crossAx val="75559296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scene3d>
      <a:camera prst="orthographicFront"/>
      <a:lightRig rig="threePt" dir="t"/>
    </a:scene3d>
    <a:sp3d prstMaterial="dkEdge">
      <a:bevelB/>
    </a:sp3d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0.05645</cdr:x>
      <cdr:y>0.06925</cdr:y>
    </cdr:from>
    <cdr:to>
      <cdr:x>0.3871</cdr:x>
      <cdr:y>0.17061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066" y="390508"/>
          <a:ext cx="292895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0.04839</cdr:x>
      <cdr:y>0.08192</cdr:y>
    </cdr:from>
    <cdr:to>
      <cdr:x>0.43548</cdr:x>
      <cdr:y>0.20861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8628" y="461946"/>
          <a:ext cx="3429024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Структура доходов бюджета Городского округа Верхняя Тура по итогам 2016 года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0.07965</cdr:x>
      <cdr:y>0.07303</cdr:y>
    </cdr:from>
    <cdr:to>
      <cdr:x>0.43363</cdr:x>
      <cdr:y>0.20448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2942" y="357190"/>
          <a:ext cx="2857520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Структура расходов бюджета </a:t>
          </a:r>
        </a:p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Городского округа Верхняя Тура</a:t>
          </a:r>
        </a:p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по итогам 2016 года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0.76418</cdr:x>
      <cdr:y>0.13204</cdr:y>
    </cdr:from>
    <cdr:to>
      <cdr:x>0.92194</cdr:x>
      <cdr:y>0.23768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9156" y="357190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1100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100000">
              <a:schemeClr val="accent4"/>
            </a:gs>
          </a:gsLst>
          <a:path path="circle">
            <a:fillToRect l="95000" t="-106500" r="5000" b="2065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Городского округа Верхняя Тура по итогам 2016 года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500174"/>
            <a:ext cx="528641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 исполнены в сумме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337 295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тыс.руб. при плановых назначениях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334 902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тыс.руб. или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100,7 %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4546" y="3286124"/>
            <a:ext cx="500066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бюджета исполнены в сумме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389 572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тыс.руб.при плановых назначениях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401 955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тыс.руб. 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96,9%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3372" y="5143512"/>
            <a:ext cx="471490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Дефицит  бюджета составил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52 278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тыс.руб. при плановом дефиците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67 053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500034" y="857232"/>
          <a:ext cx="8072494" cy="489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расходы бюджета Городского округа Верхняя Тура за 2016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28662" y="1428736"/>
            <a:ext cx="7429552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бюджета Городского округа Верхняя Тура осуществляются расходы по четырем муниципальным программам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00100" y="2714620"/>
          <a:ext cx="7143801" cy="3473771"/>
        </p:xfrm>
        <a:graphic>
          <a:graphicData uri="http://schemas.openxmlformats.org/drawingml/2006/table">
            <a:tbl>
              <a:tblPr/>
              <a:tblGrid>
                <a:gridCol w="3672456"/>
                <a:gridCol w="1350939"/>
                <a:gridCol w="1191711"/>
                <a:gridCol w="928695"/>
              </a:tblGrid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Утверждено,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Исполнено,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614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«Повышение эффективности деятельности органов местного самоуправления  Городского округа Верхняя Тура до 2020 года»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42 406,00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42 083,00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«Строительство, развитие и содержание объектов городского и дорожного хозяйства Городского округа Верхняя Тура до 2020 года»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92 557,00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82 577,00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«Развитие системы образования в Городском округе Верхняя Тура до 2020 года»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171 599,00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171 254,00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«Развитие культуры, физической культуры, спорта и молодежной политики в Городском округе Верхняя Тура до 2020 года»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37 121,00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37 121,00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343 683,00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333 035,00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 стрелкой 19"/>
          <p:cNvCxnSpPr/>
          <p:nvPr/>
        </p:nvCxnSpPr>
        <p:spPr>
          <a:xfrm rot="10800000" flipV="1">
            <a:off x="2000232" y="2928934"/>
            <a:ext cx="4429156" cy="192882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613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деятельности органов местного самоуправления  Городского округа Верхняя Тура до 2020 года»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1928802"/>
            <a:ext cx="514353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Объем расходов данной программы по итогам 2016 года  составил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42 083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тыс.руб. при плановом объеме финансирования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42 406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29256" y="1857364"/>
            <a:ext cx="321471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мероприятия программы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2844" y="3286124"/>
            <a:ext cx="228601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и модернизация систем коммунальной инфраструктуры города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86116" y="3214686"/>
            <a:ext cx="307183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аварийном жилищном фонде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388" y="3143248"/>
            <a:ext cx="257176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Оказание мер социальной  поддержки отдельным категориям граждан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4786322"/>
            <a:ext cx="257176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городской единой дежурно-диспетчерской службы-112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14876" y="5214950"/>
            <a:ext cx="185738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Мероприятия по разработке документации по планировке территории города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4" idx="3"/>
          </p:cNvCxnSpPr>
          <p:nvPr/>
        </p:nvCxnSpPr>
        <p:spPr>
          <a:xfrm rot="5400000">
            <a:off x="3693077" y="1507789"/>
            <a:ext cx="942746" cy="347118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6072198" y="2928934"/>
            <a:ext cx="642942" cy="50006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7465239" y="3036091"/>
            <a:ext cx="214314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179223" y="3607595"/>
            <a:ext cx="2286016" cy="92869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Выноска-облако 23"/>
          <p:cNvSpPr/>
          <p:nvPr/>
        </p:nvSpPr>
        <p:spPr>
          <a:xfrm>
            <a:off x="6715140" y="4786322"/>
            <a:ext cx="1928826" cy="1785950"/>
          </a:xfrm>
          <a:prstGeom prst="cloudCallout">
            <a:avLst>
              <a:gd name="adj1" fmla="val -68705"/>
              <a:gd name="adj2" fmla="val 30948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</a:rPr>
              <a:t>Расходы на мероприятия составили    </a:t>
            </a:r>
            <a:r>
              <a:rPr lang="ru-RU" sz="1100" b="1" dirty="0" smtClean="0">
                <a:solidFill>
                  <a:schemeClr val="tx2">
                    <a:lumMod val="25000"/>
                  </a:schemeClr>
                </a:solidFill>
              </a:rPr>
              <a:t>413 тыс.руб.</a:t>
            </a:r>
            <a:endParaRPr lang="ru-RU" sz="11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Выноска-облако 25"/>
          <p:cNvSpPr/>
          <p:nvPr/>
        </p:nvSpPr>
        <p:spPr>
          <a:xfrm>
            <a:off x="2643174" y="4786322"/>
            <a:ext cx="2000264" cy="1500198"/>
          </a:xfrm>
          <a:prstGeom prst="cloudCallout">
            <a:avLst>
              <a:gd name="adj1" fmla="val -73681"/>
              <a:gd name="adj2" fmla="val 16185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</a:rPr>
              <a:t>Расходы на обеспечение деятельности составили         </a:t>
            </a:r>
            <a:r>
              <a:rPr lang="ru-RU" sz="1100" b="1" dirty="0" smtClean="0">
                <a:solidFill>
                  <a:schemeClr val="tx2">
                    <a:lumMod val="25000"/>
                  </a:schemeClr>
                </a:solidFill>
              </a:rPr>
              <a:t>3 677 тыс.руб.</a:t>
            </a:r>
            <a:endParaRPr lang="ru-RU" sz="11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85918" y="357166"/>
            <a:ext cx="521497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и модернизация систем коммунальной инфраструктуры города (расходы составили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3 618 тыс.руб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Произведена оплата выполненных работ по разработке проектно-сметной документации "Техническое перевооружение центральной водогрейной котельной" в сумме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310,0 тыс.руб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проведена экспертиза промышленной безопасности ЦВК на сумму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367,7 тыс.руб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приобретен и заменен  котел для котельной детского сада  № 12 на сумму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370,5 тыс.руб.,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1785926"/>
            <a:ext cx="42862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Произведена оплата за гидрогеологическое заключение для оформления паспортов в количестве 5 штук на водозаборные скважины в сумме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48,4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тыс.руб., приобретено насосное оборудование на сумму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473 тыс. руб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обеспечения функционирования городской системы водоотведения и произведен ремонт канализации по ул. К.Либкнехта, 172, 173,  на сумму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158,7 тыс.руб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 ремонт канализации по ул.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Иканина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79 на сумму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32,5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143512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Выполнены  и оплачены работы по муниципальному контракту с ООО "Энергия" на техническое перевооружение центральной водогрейной котельной в части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переукладки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водопроводной сети, водопровода от водозабора до ЦВК в Городском округе Верхняя Тура на сумму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1 857,2 тыс.руб..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857356" y="500042"/>
            <a:ext cx="478634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аварийном жилищном фонде (расходы составили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31 465 тыс.руб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357430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Оплачены выполненные работы по ремонту квартиры по адресу ул. 8Марта, 13-14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(97,0 тыс.руб.)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ремонту части кровли по адресу ул.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Иканина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79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(387 тыс. рублей)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2071678"/>
            <a:ext cx="4357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Приобретены жилые помещения в целях переселения граждан из помещений, признанных непригодными для проживания , в том числе за счет средств областного бюджета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29 513,0 тыс.руб.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 счет средств местного бюджета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958 тыс.руб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714884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Произведены расходы по выкупу жилого помещения по адресу ул.Советская, 14-1 с целью дальнейшего сноса здания в сумме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180 тыс.руб.,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также снос аварийных жилых домов  по ул. Машиностроителей 32, Бажова 14,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Гробова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19,21, Советская 14, Чкалова2 в сумме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330,0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тыс.рублей,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85852" y="214290"/>
            <a:ext cx="614366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Оказание мер социальной поддержки отдельным категориям граждан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(расходы составили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489 тыс.руб.)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8573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В-Туринской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общественной организации инвалидов (ветеранов) войны, труда, вооруженных сил и правоохранительных органов в сумме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200,0 тыс.руб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47863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Возмещение затрат на междугородний проезд гражданам, нуждающимся в прохождении медицинской процедуры гемодиализа в сумме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280,8 тыс.руб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36433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Вручение единовременной выплаты в связи с присвоением звания "Почетный гражданин Городского округа Верхняя Тура» в сумме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8,2 тыс.руб.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/>
          <p:cNvCxnSpPr/>
          <p:nvPr/>
        </p:nvCxnSpPr>
        <p:spPr>
          <a:xfrm>
            <a:off x="2571736" y="2928934"/>
            <a:ext cx="3286148" cy="228601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107257" y="3821909"/>
            <a:ext cx="2000264" cy="35719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613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Муниципальная программа «Строительство, развитие и содержание объектов городского и дорожного хозяйства Городского округа Верхняя Тура до 2020 года»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29124" y="2071678"/>
            <a:ext cx="428628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данной программы по итогам  2016 года  составил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82 577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тыс.руб. при плановом объеме финансирования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92 557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214554"/>
            <a:ext cx="264320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мероприятия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3429000"/>
            <a:ext cx="385765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и обеспечение сохранности городских автомобильных дорог  (очистка от снега в зимний период,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грейдирование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текущий (ямочный) ремонт в летний период). Расходы  за 2016 год составили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3 293 тыс.руб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4" y="5214926"/>
            <a:ext cx="3357586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Социальная поддержка отдельных категорий граждан в области ЖКХ (компенсация оплаты коммунальных услуг льготным категориям граждан за счет федерального и областного бюджета, предоставление жилищных субсидий)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6446" y="3500438"/>
            <a:ext cx="307183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аварийном жилищном фонде (строительство нового жилого дома)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5000636"/>
            <a:ext cx="385765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Мероприятия в области благоустройства города (ликвидация несанкционированных свалок, озеленение города, очистка от зимних накоплений).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за 2016 год составили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1 518 тыс.руб.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928926" y="2928934"/>
            <a:ext cx="2786082" cy="85725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535885" y="3036091"/>
            <a:ext cx="500066" cy="28575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57356" y="500042"/>
            <a:ext cx="535785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аварийном жилищном фонде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14488"/>
            <a:ext cx="32861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Долевое участие в строительстве 16 жилых помещений в целях переселения граждан из помещений, признанных непригодными для проживания. Расходы составили 18 262 тыс.руб. за счет субсидий из областного бюджета с учетом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 местного бюджета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4714884"/>
            <a:ext cx="5500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Долевое участие в строительстве 22 жилых помещений в целях переселения граждан из аварийного жилищного фонда. Расходы составили 28 226 тыс.руб. за счет средств, поступивших от государственной корпорации - Фонда содействия реформированию жилищно-коммунального хозяйства, субсидий из областного бюджета с учетом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 местного бюджета.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\\serverfo\fin\Оля Ковырзина\SAM__3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9274">
            <a:off x="3929058" y="1571612"/>
            <a:ext cx="478634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57356" y="357166"/>
            <a:ext cx="507209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Социальная поддержка отдельных категорий граждан в области жилищно-коммунального хозяйства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14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Предоставление гражданам субсидий на оплату жилого помещения и коммунальных услуг за счет субвенций из областного бюджета в сумме 12 890 тыс.руб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2714620"/>
            <a:ext cx="34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Предоставление отдельным категориям граждан компенсаций расходов на оплату жилого помещения и коммунальных услуг за счет субвенций из областного бюджета в сумме 11 496 тыс.руб.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148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Предоставление отдельным категориям граждан компенсаций расходов на оплату жилого помещения и коммунальных услуг за счет субвенций из федерального бюджета в сумме 6 256 тыс.руб.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/>
          <p:nvPr/>
        </p:nvCxnSpPr>
        <p:spPr>
          <a:xfrm rot="16200000" flipH="1">
            <a:off x="1178695" y="4107661"/>
            <a:ext cx="1928826" cy="85725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образования в Городском округе Верхняя Тура до 2020 года»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2714620"/>
            <a:ext cx="2357454" cy="78581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мероприятия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282" y="1571612"/>
            <a:ext cx="8715404" cy="78581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данной программы по итогам  2016 года  составил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171 254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тыс.руб. при плановом объеме финансирования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171 599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2844" y="4143380"/>
            <a:ext cx="2857520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дошкольных образовательных учреждений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714744" y="2571744"/>
            <a:ext cx="2143140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общеобразовательных учреждений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000760" y="3357562"/>
            <a:ext cx="2928958" cy="10715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учреждений дополнительного образования (ДШИ им.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А.А.Пантыкина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ДПЦ «Колосок»)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14414" y="5572140"/>
            <a:ext cx="2143140" cy="10715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летней оздоровительной кампании для детей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929190" y="4929198"/>
            <a:ext cx="3286148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образовательных учреждений (проведение ремонтных работ, приобретение оборудования)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178695" y="3821909"/>
            <a:ext cx="500066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43174" y="3214686"/>
            <a:ext cx="1000132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500298" y="3571876"/>
            <a:ext cx="3429024" cy="71438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071670" y="3571876"/>
            <a:ext cx="2928958" cy="135732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611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бюджета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142984"/>
          <a:ext cx="7858182" cy="5337200"/>
        </p:xfrm>
        <a:graphic>
          <a:graphicData uri="http://schemas.openxmlformats.org/drawingml/2006/table">
            <a:tbl>
              <a:tblPr/>
              <a:tblGrid>
                <a:gridCol w="4341231"/>
                <a:gridCol w="1318857"/>
                <a:gridCol w="1318857"/>
                <a:gridCol w="879237"/>
              </a:tblGrid>
              <a:tr h="3569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доходного источника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2016 год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2016 год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6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сумма, тыс. руб.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сумма, тыс. руб.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84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71 016,00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71 742,00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101,0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84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1 396,00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2 870,00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205,6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691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809,00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1 163,00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143,8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84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3 142,00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2 856,00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90,9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691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63,00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53,00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84,1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84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2 590,00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2 046,00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79,0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84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5 194,00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5 536,00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106,6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84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37,00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16,00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43,2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3537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93,00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3537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муниципальной собственности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5 798,00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8 574,00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147,9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691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87,00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127,00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146,0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691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402,00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1 062,00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264,2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691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450,00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848,00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188,4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84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107,00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138,00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129,0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84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243 811,00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240 171,00   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98,5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84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ДОХОДОВ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334 902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337 295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100,7</a:t>
                      </a:r>
                    </a:p>
                  </a:txBody>
                  <a:tcPr marL="6673" marR="6673" marT="6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14348" y="285728"/>
            <a:ext cx="8143932" cy="5715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дошкольных образовательных учреждений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000108"/>
            <a:ext cx="60722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города Верхняя Тура осуществляют свою деятельность 6 детских дошкольных учреждений, имеющих статус бюджетных.  По итогам 2016 года расходы по указанному направлению составили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72 930 тыс.руб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Из них расходы местного бюджета на осуществление текущих расходов составили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25 208 тыс.руб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расходы за счет субвенций из областного бюджета на осуществление учебного процесса составили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47 722 тыс.руб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\\serverfo\fin\Оля Ковырзина\IMG_1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8765">
            <a:off x="2898798" y="3907973"/>
            <a:ext cx="4071966" cy="2643206"/>
          </a:xfrm>
          <a:prstGeom prst="rect">
            <a:avLst/>
          </a:prstGeom>
          <a:noFill/>
        </p:spPr>
      </p:pic>
      <p:pic>
        <p:nvPicPr>
          <p:cNvPr id="34820" name="Picture 4" descr="D:\Users\Office\Documents\фотографии\Выпускной\P630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16419">
            <a:off x="74966" y="3682855"/>
            <a:ext cx="2500330" cy="2214578"/>
          </a:xfrm>
          <a:prstGeom prst="rect">
            <a:avLst/>
          </a:prstGeom>
          <a:noFill/>
        </p:spPr>
      </p:pic>
      <p:pic>
        <p:nvPicPr>
          <p:cNvPr id="34821" name="Picture 5" descr="D:\Users\Office\Documents\фотографии\Выпускной\P6300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0673">
            <a:off x="6202454" y="1385744"/>
            <a:ext cx="3214710" cy="2747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643050"/>
            <a:ext cx="45005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городе функционируют два общеобразовательных учреждения, одно из которых имеет статус бюджетного учреждения, другое  - казенного учреждения. Расходы на осуществление учебного процесса за счет субвенций из областного бюджета составили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50 203 тыс.руб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.; текущие расходы на содержание зданий за счет средств местного бюджета составили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14 292 тыс.руб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.; мероприятия по организации питания в школах за счет субсидий из областного бюджета составили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11 219 тыс.руб.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428860" y="357166"/>
            <a:ext cx="3786214" cy="10001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общеобразовательных учреждений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Office\Pictures\2013-11-26-2135585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94446">
            <a:off x="1268054" y="4509286"/>
            <a:ext cx="3929090" cy="2357454"/>
          </a:xfrm>
          <a:prstGeom prst="rect">
            <a:avLst/>
          </a:prstGeom>
          <a:noFill/>
        </p:spPr>
      </p:pic>
      <p:pic>
        <p:nvPicPr>
          <p:cNvPr id="1027" name="Picture 3" descr="D:\Users\Office\Pictures\DSC00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5493">
            <a:off x="5275737" y="1971684"/>
            <a:ext cx="3696344" cy="260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14348" y="428604"/>
            <a:ext cx="7500990" cy="7143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учреждений дополнительного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1357298"/>
            <a:ext cx="5643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данного мероприятия  обеспечивается деятельность двух учреждений дополнительного образования, подведомственных отделу управления образованием: ДШИ им.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А.А.Пантыкина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ДПЦ «Колосок». Расходы по данному направлению составили  13 381 тыс.руб. за счет средств местного бюджета и 1 266 тыс.руб. за счет иных межбюджетных трансфертов на обеспечение меры социальной поддержки по бесплатному получению художественного образования.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Users\Office\Pictures\img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232"/>
            <a:ext cx="388389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214414" y="285728"/>
            <a:ext cx="6786610" cy="5715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образовательных учреждений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0068" y="1000108"/>
            <a:ext cx="8143932" cy="3571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деревянных оконных и дверных блоков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11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06" y="2071678"/>
            <a:ext cx="8072494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электроплиты, шкафа для мойки и сушки посуды,  ремонт ограждения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786058"/>
            <a:ext cx="8001056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монтаж системы видеонаблюдения, ремонт козырьков, покраска кровли и устройство снегозадержания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47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571876"/>
            <a:ext cx="8643966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канализационных труб на пищеблоке и устройство снегозадержания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45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571612"/>
            <a:ext cx="8143932" cy="357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деревянных оконных блоков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35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357694"/>
            <a:ext cx="8143932" cy="357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деревянных оконных блоков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35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068" y="4929198"/>
            <a:ext cx="8143932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ремонтных работ в школе № 14 (кровля мастерских, крыльцо с северной стороны школы, устройство запасного выхода в мастерских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5857892"/>
            <a:ext cx="8143932" cy="35719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деревянных оконных блоков на пластиковые  в школе № 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0068" y="6357958"/>
            <a:ext cx="8143932" cy="35719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деревянных окон на пластиковые в ДПЦ "Колосок"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/>
          <p:nvPr/>
        </p:nvCxnSpPr>
        <p:spPr>
          <a:xfrm rot="16200000" flipH="1">
            <a:off x="5929322" y="4286256"/>
            <a:ext cx="2214578" cy="7143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684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культуры, физической культуры, спорта и молодежной политики в Городском округе Верхняя Тура до 2020 года»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0" y="2214554"/>
            <a:ext cx="5286380" cy="128588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данной программы по итогам 2016 года  составил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37 121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тыс.руб. при плановом объеме финансирования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37 121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5500694" y="2428868"/>
            <a:ext cx="3357586" cy="64294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мероприятия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>
            <a:off x="214282" y="3714752"/>
            <a:ext cx="3643306" cy="85725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общегородских спортивных и культурных мероприятий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данные 8"/>
          <p:cNvSpPr/>
          <p:nvPr/>
        </p:nvSpPr>
        <p:spPr>
          <a:xfrm>
            <a:off x="4786282" y="3786190"/>
            <a:ext cx="4357718" cy="10001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учреждений дополнительного образования (ВПК «Мужество» и ДЮСШ)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данные 9"/>
          <p:cNvSpPr/>
          <p:nvPr/>
        </p:nvSpPr>
        <p:spPr>
          <a:xfrm>
            <a:off x="-142908" y="4786322"/>
            <a:ext cx="4643470" cy="78581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Учреждения  физической культуры, спорта и туризма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анные 10"/>
          <p:cNvSpPr/>
          <p:nvPr/>
        </p:nvSpPr>
        <p:spPr>
          <a:xfrm>
            <a:off x="5929290" y="5429264"/>
            <a:ext cx="3214710" cy="10001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учреждений культуры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3929058" y="3143248"/>
            <a:ext cx="1785950" cy="85725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571868" y="3143248"/>
            <a:ext cx="2571768" cy="157163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500958" y="3143248"/>
            <a:ext cx="571504" cy="50006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Выноска-облако 17"/>
          <p:cNvSpPr/>
          <p:nvPr/>
        </p:nvSpPr>
        <p:spPr>
          <a:xfrm>
            <a:off x="142844" y="5857892"/>
            <a:ext cx="5572164" cy="1000108"/>
          </a:xfrm>
          <a:prstGeom prst="cloudCallout">
            <a:avLst>
              <a:gd name="adj1" fmla="val -17296"/>
              <a:gd name="adj2" fmla="val -8047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за 2016 год составили 2 628 тыс.руб.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анные 1"/>
          <p:cNvSpPr/>
          <p:nvPr/>
        </p:nvSpPr>
        <p:spPr>
          <a:xfrm>
            <a:off x="428596" y="285728"/>
            <a:ext cx="8143932" cy="57150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учреждений культуры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001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Городского округа Верхняя Тура действует три бюджетных учреждения культуры: МБУК «Библиотека им. Ф. Ф. Павленкова», МБУК «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ГЦКиД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 МБУК «КВДЦ»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Users\Office\Pictures\SDC10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214554"/>
            <a:ext cx="2579706" cy="1785950"/>
          </a:xfrm>
          <a:prstGeom prst="rect">
            <a:avLst/>
          </a:prstGeom>
          <a:noFill/>
        </p:spPr>
      </p:pic>
      <p:pic>
        <p:nvPicPr>
          <p:cNvPr id="3076" name="Picture 4" descr="D:\Users\Office\Pictures\5299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000240"/>
            <a:ext cx="2784722" cy="1857388"/>
          </a:xfrm>
          <a:prstGeom prst="rect">
            <a:avLst/>
          </a:prstGeom>
          <a:noFill/>
        </p:spPr>
      </p:pic>
      <p:pic>
        <p:nvPicPr>
          <p:cNvPr id="3077" name="Picture 5" descr="D:\Users\Office\Pictures\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429132"/>
            <a:ext cx="2571768" cy="2214935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3214678" y="2143116"/>
            <a:ext cx="1785950" cy="1500198"/>
          </a:xfrm>
          <a:prstGeom prst="cloudCallout">
            <a:avLst>
              <a:gd name="adj1" fmla="val -72627"/>
              <a:gd name="adj2" fmla="val 34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за 2016 год составили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9 066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6715140" y="4143380"/>
            <a:ext cx="1857388" cy="1500198"/>
          </a:xfrm>
          <a:prstGeom prst="cloudCallout">
            <a:avLst>
              <a:gd name="adj1" fmla="val 22921"/>
              <a:gd name="adj2" fmla="val -73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за 2016 год составили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4 732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786182" y="4572008"/>
            <a:ext cx="1928826" cy="1285884"/>
          </a:xfrm>
          <a:prstGeom prst="cloudCallout">
            <a:avLst>
              <a:gd name="adj1" fmla="val -78175"/>
              <a:gd name="adj2" fmla="val 20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за 2016 год составили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4 962 тыс.руб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анные 1"/>
          <p:cNvSpPr/>
          <p:nvPr/>
        </p:nvSpPr>
        <p:spPr>
          <a:xfrm>
            <a:off x="1142976" y="357166"/>
            <a:ext cx="6715172" cy="71438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учреждений дополнительного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428736"/>
            <a:ext cx="28575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«Развитие  культуры, физической культуры, спорта и молодежной политики в Городском округе Верхняя Тура до 2020 года» осуществляется деятельность двух учреждений дополнительного образования детей.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00760" y="1142984"/>
            <a:ext cx="2928958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дополнительного образования детей "Центр внешкольной работы по военно-патриотическому воспитанию "Мужество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0" y="3643314"/>
            <a:ext cx="3143272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Верхнетуринское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муниципальное бюджетное образовательное учреждение дополнительного образования детей "Детско-юношеская спортивная школа"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14282" y="6072206"/>
            <a:ext cx="2500330" cy="571504"/>
          </a:xfrm>
          <a:prstGeom prst="wedgeRoundRectCallout">
            <a:avLst>
              <a:gd name="adj1" fmla="val 8109"/>
              <a:gd name="adj2" fmla="val -1037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за 2016 год составили 8 317 тыс.руб.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929454" y="3857628"/>
            <a:ext cx="1785950" cy="642942"/>
          </a:xfrm>
          <a:prstGeom prst="wedgeRoundRectCallout">
            <a:avLst>
              <a:gd name="adj1" fmla="val -17096"/>
              <a:gd name="adj2" fmla="val -969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за 2016 год составили 4 112 тыс.руб.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Office\Documents\бюджет для граждан\исполнение 2016 год\2016 год\SAM_3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82233">
            <a:off x="3589344" y="1632758"/>
            <a:ext cx="2476517" cy="1857388"/>
          </a:xfrm>
          <a:prstGeom prst="rect">
            <a:avLst/>
          </a:prstGeom>
          <a:noFill/>
        </p:spPr>
      </p:pic>
      <p:pic>
        <p:nvPicPr>
          <p:cNvPr id="5" name="Picture 2" descr="D:\Users\Office\Documents\бюджет для граждан\исполнение 2016 год\2016 год\DSC_1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5484">
            <a:off x="2989378" y="4668184"/>
            <a:ext cx="2928925" cy="1784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1"/>
            <a:ext cx="371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2016 году в городе Верхняя Тура проведены городские мероприятия на общую сумму 795 тыс.руб. (Масленица, Мисс Принцесса, Митинги  в День победы и в День памяти и скорби, День молодежи, Сабантуй, День семьи, любви и верности, День города, месячник для пенсионеров, строительство Снежного городка)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Office\Documents\бюджет для граждан\исполнение 2016 год\2016 год\маслен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7484">
            <a:off x="428596" y="3857628"/>
            <a:ext cx="3524243" cy="2643182"/>
          </a:xfrm>
          <a:prstGeom prst="rect">
            <a:avLst/>
          </a:prstGeom>
          <a:noFill/>
        </p:spPr>
      </p:pic>
      <p:pic>
        <p:nvPicPr>
          <p:cNvPr id="1027" name="Picture 3" descr="D:\Users\Office\Documents\бюджет для граждан\исполнение 2016 год\2016 год\д гор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7954">
            <a:off x="5357818" y="571480"/>
            <a:ext cx="3357554" cy="2518166"/>
          </a:xfrm>
          <a:prstGeom prst="rect">
            <a:avLst/>
          </a:prstGeom>
          <a:noFill/>
        </p:spPr>
      </p:pic>
      <p:pic>
        <p:nvPicPr>
          <p:cNvPr id="1028" name="Picture 4" descr="D:\Users\Office\Documents\бюджет для граждан\исполнение 2016 год\2016 год\день вд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5863">
            <a:off x="5000628" y="3714752"/>
            <a:ext cx="3619493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392417">
            <a:off x="3428992" y="2786058"/>
            <a:ext cx="54292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Спортивные мероприятия также имели место. Проведены Лыжня России, турниры по пионерболу, волейболу, мини-футболу, бадминтону, первомайская эстафета, фестиваль ГТО, городские спартакиады для учащихся учебных заведений и работников учреждений города, день физкультурника, спортивные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день города, Кросс наций, осенняя эстафета, городской турнир по баскетболу, шахматный турнир. Спортсмены нашего города принимали участие в теннисном турнире, а также в участие в областном первенстве по хоккею.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Users\Office\Documents\бюджет для граждан\исполнение 2016 год\2016 год\мама папа я спорт 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57166"/>
            <a:ext cx="3143272" cy="2357454"/>
          </a:xfrm>
          <a:prstGeom prst="rect">
            <a:avLst/>
          </a:prstGeom>
          <a:noFill/>
        </p:spPr>
      </p:pic>
      <p:pic>
        <p:nvPicPr>
          <p:cNvPr id="2051" name="Picture 3" descr="D:\Users\Office\Documents\бюджет для граждан\исполнение 2016 год\2016 год\велопробе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8054">
            <a:off x="4929190" y="357166"/>
            <a:ext cx="3175008" cy="1964536"/>
          </a:xfrm>
          <a:prstGeom prst="rect">
            <a:avLst/>
          </a:prstGeom>
          <a:noFill/>
        </p:spPr>
      </p:pic>
      <p:pic>
        <p:nvPicPr>
          <p:cNvPr id="2052" name="Picture 4" descr="D:\Users\Office\Documents\бюджет для граждан\исполнение 2016 год\2016 год\фото эстафе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00504"/>
            <a:ext cx="2214546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Муниципальный долг Городского округа Верхняя Тура по итогам  2016 года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3240" y="4357694"/>
            <a:ext cx="5786478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Следует отметить что последние заимствования в сумме 1200 тыс.руб. Городским округом Верхняя Тура производились в декабре 2012 года Из областного  бюджета был получен кредит для выплаты заработной платы работникам учреждений бюджетной сферы с целью не допустить рост задолженности по заработной плате. Начиная с 2013 года производится только погашение ранее полученных кредитов. Таким образом,  муниципальный долг города Верхняя Тура неуклонно снижается. Погашение долга производится в строгом соответствии с графиками погашения задолженности.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643042" y="1285860"/>
          <a:ext cx="5795987" cy="270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85720" y="571480"/>
          <a:ext cx="8572528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Информационный лист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071678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Брошюра сформирована с целью повышения прозрачности и открытости для граждан хода исполнения  бюджета городского округа на 2016 год.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Ответственный за формирование материалов об исполнении местного бюджета в доступной для граждан форме: финансовый отдел администрации городского округа Верхняя Тура.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г. Верхняя Тура,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ул.Иканина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77,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 206, телефон 4-62-60, время работы: понедельник-четверг с 8-00 до 17-15, пятница с 8-00 до 16-00, перерыв с 12-30 до 13-30, электронный адрес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fovt@bk.ru.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Коротко о структуре доходов</a:t>
            </a:r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643050"/>
            <a:ext cx="592935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Самым значительным источником доходной части бюджета для нашего города являются безвозмездные поступления.  Их доля в общем объеме доходов составляет 71,2%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857628"/>
            <a:ext cx="6215106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безвозмездных поступлений значительную долю доходов бюджета составляет налог на доходы физических лиц, плательщиками которого являются все работающие граждане нашего города. Его доля составляет  21,3% от общего объема доходов.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безвозмездные поступления в 2016 году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14348" y="2357430"/>
          <a:ext cx="7586677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 rot="20765261">
            <a:off x="214282" y="1285860"/>
            <a:ext cx="37862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uFill>
                  <a:solidFill>
                    <a:schemeClr val="tx1"/>
                  </a:solidFill>
                </a:uFill>
                <a:latin typeface="Times New Roman" pitchFamily="18" charset="0"/>
                <a:cs typeface="Times New Roman" pitchFamily="18" charset="0"/>
              </a:rPr>
              <a:t>Дотация </a:t>
            </a:r>
            <a:r>
              <a:rPr lang="ru-RU" sz="1400" dirty="0" smtClean="0">
                <a:uFill>
                  <a:solidFill>
                    <a:schemeClr val="tx1"/>
                  </a:solidFill>
                </a:uFill>
                <a:latin typeface="Times New Roman" pitchFamily="18" charset="0"/>
                <a:cs typeface="Times New Roman" pitchFamily="18" charset="0"/>
              </a:rPr>
              <a:t>предоставляется</a:t>
            </a:r>
          </a:p>
          <a:p>
            <a:pPr algn="ctr"/>
            <a:r>
              <a:rPr lang="ru-RU" sz="1400" dirty="0" smtClean="0">
                <a:uFill>
                  <a:solidFill>
                    <a:schemeClr val="tx1"/>
                  </a:solidFill>
                </a:uFill>
                <a:latin typeface="Times New Roman" pitchFamily="18" charset="0"/>
                <a:cs typeface="Times New Roman" pitchFamily="18" charset="0"/>
              </a:rPr>
              <a:t>как безвозмездная финансовая помощь государства</a:t>
            </a:r>
          </a:p>
        </p:txBody>
      </p:sp>
      <p:sp>
        <p:nvSpPr>
          <p:cNvPr id="5" name="Прямоугольник 4"/>
          <p:cNvSpPr/>
          <p:nvPr/>
        </p:nvSpPr>
        <p:spPr>
          <a:xfrm rot="353531">
            <a:off x="4824664" y="1454600"/>
            <a:ext cx="40214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7" name="Прямоугольник 6"/>
          <p:cNvSpPr/>
          <p:nvPr/>
        </p:nvSpPr>
        <p:spPr>
          <a:xfrm rot="20803747">
            <a:off x="-94444" y="549959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предоставляются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условиях долевого </a:t>
            </a:r>
            <a:r>
              <a:rPr lang="ru-RU" sz="1400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расходов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 бюджетов</a:t>
            </a:r>
            <a:endParaRPr lang="ru-RU" sz="14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9010">
            <a:off x="4429124" y="526224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 eaLnBrk="0" hangingPunct="0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направляются на компенсацию местным бюджетам затрат на мероприятия, стоимость которых превышает доходные возможности данных 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5"/>
            <a:ext cx="5715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Дотации и субсидии на выравнивание бюджетной обеспеченности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предоставляются бюджету Городского округа Верхняя Тура без указания направления расходования средств, на выполнение полномочий органов местного самоуправления дополнительно к налоговым и неналоговым доходам.   В 2016 году такая помощь из областного бюджета составила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73 386 тыс.руб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3714752"/>
            <a:ext cx="5429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               Субсидии, носящие целевой характер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, в 2016 году составили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34 074 тыс.руб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. Основные направления расходов за счет указанных субсидий – строительство жилого дома для переселения граждан из ветхого и аварийного жилья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(19683 тыс.руб.)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и субсидии на организацию питания в общеобразовательных школах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(10 618 тыс.руб.)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3786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Общий объем субвенций, перечисленных городу в 2016 году, составил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130 258 тыс.руб.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Основные направления расходования средств – предоставление жилищных субсидий и компенсация льгот по оплате жилищно-коммунальных услуг из федерального и областного бюджетов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(31 371 тыс.руб.),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также обеспечение государственных гарантий на получение бесплатного дошкольного и общего образования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(97 991 тыс.руб.)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2143116"/>
            <a:ext cx="3429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Наименьшую долю в общем объеме безвозмездных поступлений занимают иные межбюджетные трансферты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(1,1% или 2 623 тыс.руб.)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расходов: бесплатное получение художественного образования социально незащищенным категориям детей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(1266 тыс.руб.)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установка в школе № 14 пластиковых окон  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(1 079 тыс.руб. 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доходов на одного жителя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85786" y="1500174"/>
          <a:ext cx="72152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4429132"/>
            <a:ext cx="8572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Показатель величины доходов бюджета Городского округа Верхняя Тура за три предыдущих отчетных периода неоднозначен, зависит от многих факторов. Прежде всего, изменение показателя в разных отчетных периодах зависит от объема безвозмездных поступлений, который не может быть стабильным в течение нескольких отчетных периодов, так как экономическая ситуация в городе постоянно меняется, следовательно, объем безвозмездных поступлений (особенно имеющих целевой характер), также меняется.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расходной части бюджета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397000"/>
          <a:ext cx="8286807" cy="3981016"/>
        </p:xfrm>
        <a:graphic>
          <a:graphicData uri="http://schemas.openxmlformats.org/drawingml/2006/table">
            <a:tbl>
              <a:tblPr/>
              <a:tblGrid>
                <a:gridCol w="2772315"/>
                <a:gridCol w="2324611"/>
                <a:gridCol w="2014662"/>
                <a:gridCol w="1175219"/>
              </a:tblGrid>
              <a:tr h="4265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доходного источника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2016 год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 2016 год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7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сумма, тыс. руб.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сумма, тыс. руб.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9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Общегосударственные вопросы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39 524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39 263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99,3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689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Национальная оборона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425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425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310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Национальная безопасность и правоохранительная деятельность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4 045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4 002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98,9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689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Национальная экономика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5 141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4 956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96,4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81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Жилищно-коммунальное хозяйство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98 439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93 062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94,5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689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Охрана окружающей среды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405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389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96,0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689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Образование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191 783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190 135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99,1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689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Культура, кинематография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21 944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21 907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99,8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689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Социальная политика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37 141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32 327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87,0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1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Физическая культура и спорт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3 103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3 103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43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Обслуживание государственного и муниципального долга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5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3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68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РАСХОДОВ: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401 955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389 572   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96,9</a:t>
                      </a:r>
                    </a:p>
                  </a:txBody>
                  <a:tcPr marL="8048" marR="8048" marT="8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1183</TotalTime>
  <Words>1984</Words>
  <PresentationFormat>Экран (4:3)</PresentationFormat>
  <Paragraphs>290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Основные параметры бюджета Городского округа Верхняя Тура по итогам 2016 года</vt:lpstr>
      <vt:lpstr>Исполнение доходной части бюджета</vt:lpstr>
      <vt:lpstr>Слайд 3</vt:lpstr>
      <vt:lpstr>Коротко о структуре доходов</vt:lpstr>
      <vt:lpstr>Основные безвозмездные поступления в 2016 году</vt:lpstr>
      <vt:lpstr>Слайд 6</vt:lpstr>
      <vt:lpstr>Слайд 7</vt:lpstr>
      <vt:lpstr>Объем доходов на одного жителя</vt:lpstr>
      <vt:lpstr>Исполнение расходной части бюджета</vt:lpstr>
      <vt:lpstr>Слайд 10</vt:lpstr>
      <vt:lpstr>Программные расходы бюджета Городского округа Верхняя Тура за 2016 год</vt:lpstr>
      <vt:lpstr> Муниципальная программа «Повышение эффективности деятельности органов местного самоуправления  Городского округа Верхняя Тура до 2020 года»</vt:lpstr>
      <vt:lpstr>Слайд 13</vt:lpstr>
      <vt:lpstr>Слайд 14</vt:lpstr>
      <vt:lpstr>Слайд 15</vt:lpstr>
      <vt:lpstr> Муниципальная программа «Строительство, развитие и содержание объектов городского и дорожного хозяйства Городского округа Верхняя Тура до 2020 года»</vt:lpstr>
      <vt:lpstr>Слайд 17</vt:lpstr>
      <vt:lpstr>Слайд 18</vt:lpstr>
      <vt:lpstr>Муниципальная программа «Развитие системы образования в Городском округе Верхняя Тура до 2020 года»</vt:lpstr>
      <vt:lpstr>Слайд 20</vt:lpstr>
      <vt:lpstr>Слайд 21</vt:lpstr>
      <vt:lpstr>Слайд 22</vt:lpstr>
      <vt:lpstr>Слайд 23</vt:lpstr>
      <vt:lpstr> Муниципальная программа «Развитие культуры, физической культуры, спорта и молодежной политики в Городском округе Верхняя Тура до 2020 года»</vt:lpstr>
      <vt:lpstr>Слайд 25</vt:lpstr>
      <vt:lpstr>Слайд 26</vt:lpstr>
      <vt:lpstr>Слайд 27</vt:lpstr>
      <vt:lpstr>Слайд 28</vt:lpstr>
      <vt:lpstr>Муниципальный долг Городского округа Верхняя Тура по итогам  2016 года</vt:lpstr>
      <vt:lpstr>Информационный лист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Павловна</dc:creator>
  <cp:lastModifiedBy>Office</cp:lastModifiedBy>
  <cp:revision>153</cp:revision>
  <dcterms:created xsi:type="dcterms:W3CDTF">2016-05-26T09:08:06Z</dcterms:created>
  <dcterms:modified xsi:type="dcterms:W3CDTF">2017-02-28T11:53:28Z</dcterms:modified>
</cp:coreProperties>
</file>