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63" r:id="rId10"/>
    <p:sldId id="275" r:id="rId11"/>
    <p:sldId id="264" r:id="rId12"/>
    <p:sldId id="265" r:id="rId13"/>
    <p:sldId id="273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9%20&#1084;&#1077;&#1089;&#1103;&#1094;&#1077;&#1074;%202019\&#1076;&#1080;&#1072;&#1075;&#1088;&#1072;&#1084;&#1084;&#1099;%209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9%20&#1084;&#1077;&#1089;&#1103;&#1094;&#1077;&#1074;%202019\&#1076;&#1080;&#1072;&#1075;&#1088;&#1072;&#1084;&#1084;&#1099;%209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9\9%20&#1084;&#1077;&#1089;&#1103;&#1094;&#1077;&#1074;%202019\&#1076;&#1080;&#1072;&#1075;&#1088;&#1072;&#1084;&#1084;&#1099;%209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9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44082822980465"/>
          <c:y val="3.5859820700896522E-2"/>
          <c:w val="0.83392767570720328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59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доходы'!$A$3:$A$17</c:f>
              <c:strCache>
                <c:ptCount val="15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пошлина, сборы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Платежи при пользовании природными ресурсами</c:v>
                </c:pt>
                <c:pt idx="11">
                  <c:v>Доходы от оказания платных услуг и компенсации затрат государства</c:v>
                </c:pt>
                <c:pt idx="12">
                  <c:v>Доходы от продажи материальных и нематериальных активов</c:v>
                </c:pt>
                <c:pt idx="13">
                  <c:v>Штрафы,санкции,возмещение ущерба</c:v>
                </c:pt>
                <c:pt idx="14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доходы'!$B$3:$B$17</c:f>
              <c:numCache>
                <c:formatCode>#,##0</c:formatCode>
                <c:ptCount val="15"/>
                <c:pt idx="0">
                  <c:v>66913</c:v>
                </c:pt>
                <c:pt idx="1">
                  <c:v>5066</c:v>
                </c:pt>
                <c:pt idx="2" formatCode="General">
                  <c:v>2232</c:v>
                </c:pt>
                <c:pt idx="3" formatCode="General">
                  <c:v>1456</c:v>
                </c:pt>
                <c:pt idx="4" formatCode="General">
                  <c:v>2</c:v>
                </c:pt>
                <c:pt idx="5" formatCode="General">
                  <c:v>52</c:v>
                </c:pt>
                <c:pt idx="6" formatCode="General">
                  <c:v>1220</c:v>
                </c:pt>
                <c:pt idx="7">
                  <c:v>3096</c:v>
                </c:pt>
                <c:pt idx="8" formatCode="General">
                  <c:v>42</c:v>
                </c:pt>
                <c:pt idx="9" formatCode="General">
                  <c:v>3527</c:v>
                </c:pt>
                <c:pt idx="10" formatCode="0">
                  <c:v>13</c:v>
                </c:pt>
                <c:pt idx="11" formatCode="0">
                  <c:v>1922</c:v>
                </c:pt>
                <c:pt idx="12" formatCode="General">
                  <c:v>683</c:v>
                </c:pt>
                <c:pt idx="13" formatCode="General">
                  <c:v>560</c:v>
                </c:pt>
                <c:pt idx="14">
                  <c:v>300479</c:v>
                </c:pt>
              </c:numCache>
            </c:numRef>
          </c:val>
        </c:ser>
        <c:shape val="cylinder"/>
        <c:axId val="83832832"/>
        <c:axId val="83834368"/>
        <c:axId val="0"/>
      </c:bar3DChart>
      <c:catAx>
        <c:axId val="838328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3834368"/>
        <c:crosses val="autoZero"/>
        <c:auto val="1"/>
        <c:lblAlgn val="ctr"/>
        <c:lblOffset val="100"/>
      </c:catAx>
      <c:valAx>
        <c:axId val="83834368"/>
        <c:scaling>
          <c:orientation val="minMax"/>
        </c:scaling>
        <c:delete val="1"/>
        <c:axPos val="l"/>
        <c:numFmt formatCode="#,##0" sourceLinked="1"/>
        <c:tickLblPos val="none"/>
        <c:crossAx val="8383283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493E-3"/>
                  <c:y val="-3.7735849056603918E-2"/>
                </c:manualLayout>
              </c:layout>
              <c:showVal val="1"/>
            </c:dLbl>
            <c:dLbl>
              <c:idx val="5"/>
              <c:layout>
                <c:manualLayout>
                  <c:x val="7.5865327693413424E-3"/>
                  <c:y val="-2.8424369031793104E-2"/>
                </c:manualLayout>
              </c:layout>
              <c:showVal val="1"/>
            </c:dLbl>
            <c:dLbl>
              <c:idx val="6"/>
              <c:layout>
                <c:manualLayout>
                  <c:x val="6.638216173173675E-2"/>
                  <c:y val="0.14842300556586308"/>
                </c:manualLayout>
              </c:layout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27 </a:t>
                    </a:r>
                    <a:r>
                      <a:rPr lang="en-US" smtClean="0"/>
                      <a:t>2</a:t>
                    </a:r>
                    <a:r>
                      <a:rPr lang="ru-RU" smtClean="0"/>
                      <a:t>50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34742</c:v>
                </c:pt>
                <c:pt idx="1">
                  <c:v>342</c:v>
                </c:pt>
                <c:pt idx="2">
                  <c:v>3719</c:v>
                </c:pt>
                <c:pt idx="3">
                  <c:v>38063</c:v>
                </c:pt>
                <c:pt idx="4">
                  <c:v>121780</c:v>
                </c:pt>
                <c:pt idx="5">
                  <c:v>127</c:v>
                </c:pt>
                <c:pt idx="6">
                  <c:v>175711</c:v>
                </c:pt>
                <c:pt idx="7">
                  <c:v>19248</c:v>
                </c:pt>
                <c:pt idx="8">
                  <c:v>27249</c:v>
                </c:pt>
                <c:pt idx="9">
                  <c:v>4049</c:v>
                </c:pt>
                <c:pt idx="10">
                  <c:v>394</c:v>
                </c:pt>
              </c:numCache>
            </c:numRef>
          </c:val>
        </c:ser>
        <c:shape val="cylinder"/>
        <c:axId val="83879424"/>
        <c:axId val="83880960"/>
        <c:axId val="0"/>
      </c:bar3DChart>
      <c:catAx>
        <c:axId val="838794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3880960"/>
        <c:crosses val="autoZero"/>
        <c:auto val="1"/>
        <c:lblAlgn val="ctr"/>
        <c:lblOffset val="100"/>
      </c:catAx>
      <c:valAx>
        <c:axId val="83880960"/>
        <c:scaling>
          <c:orientation val="minMax"/>
        </c:scaling>
        <c:delete val="1"/>
        <c:axPos val="l"/>
        <c:numFmt formatCode="#,##0" sourceLinked="1"/>
        <c:tickLblPos val="none"/>
        <c:crossAx val="83879424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0"/>
      <c:perspective val="30"/>
    </c:view3D>
    <c:plotArea>
      <c:layout>
        <c:manualLayout>
          <c:layoutTarget val="inner"/>
          <c:xMode val="edge"/>
          <c:yMode val="edge"/>
          <c:x val="3.4159579431090319E-2"/>
          <c:y val="0.17495468375952167"/>
          <c:w val="0.95933772140307572"/>
          <c:h val="0.33806048712681097"/>
        </c:manualLayout>
      </c:layout>
      <c:bar3DChart>
        <c:barDir val="col"/>
        <c:grouping val="standard"/>
        <c:ser>
          <c:idx val="0"/>
          <c:order val="0"/>
          <c:tx>
            <c:strRef>
              <c:f>'прогр и непрогр'!$B$1</c:f>
              <c:strCache>
                <c:ptCount val="1"/>
                <c:pt idx="0">
                  <c:v>Утверждено, тыс.руб. </c:v>
                </c:pt>
              </c:strCache>
            </c:strRef>
          </c:tx>
          <c:dLbls>
            <c:dLbl>
              <c:idx val="1"/>
              <c:layout>
                <c:manualLayout>
                  <c:x val="-4.7197309778117561E-3"/>
                  <c:y val="9.0299191617817534E-2"/>
                </c:manualLayout>
              </c:layout>
              <c:showVal val="1"/>
            </c:dLbl>
            <c:dLbl>
              <c:idx val="2"/>
              <c:layout>
                <c:manualLayout>
                  <c:x val="-1.5732436592706047E-3"/>
                  <c:y val="4.7971445546965565E-2"/>
                </c:manualLayout>
              </c:layout>
              <c:showVal val="1"/>
            </c:dLbl>
            <c:spPr>
              <a:scene3d>
                <a:camera prst="orthographicFront"/>
                <a:lightRig rig="threePt" dir="t"/>
              </a:scene3d>
              <a:sp3d prstMaterial="plastic"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'прогр и непрогр'!$A$2:$A$7</c:f>
              <c:strCache>
                <c:ptCount val="6"/>
                <c:pt idx="0">
                  <c:v>    Муниципальная программа «Повышение эффективности деятельности органов местного самоуправления  Городского округа Верхняя Тура до 2020 года»</c:v>
                </c:pt>
                <c:pt idx="1">
                  <c:v>    Муниципальная программа «Строительство, развитие и содержание объектов городского и дорожного хозяйства Городского округа Верхняя Тура до 2020 года»</c:v>
                </c:pt>
                <c:pt idx="2">
                  <c:v>    Муниципальная программа «Развитие системы образования в Городском округе Верхняя Тура до 2020 года»</c:v>
                </c:pt>
                <c:pt idx="3">
                  <c:v>    Муниципальная программа «Развитие культуры, физической культуры, спорта и молодежной политики в Городском округе Верхняя Тура до 2020 года»</c:v>
                </c:pt>
                <c:pt idx="4">
                  <c:v>    Муниципальная программа "Формирование современной городской среды на территории Городского округа Верхняя Тура на 2018-2022 годы"</c:v>
                </c:pt>
                <c:pt idx="5">
                  <c:v>    Непрограммные направления деятельности</c:v>
                </c:pt>
              </c:strCache>
            </c:strRef>
          </c:cat>
          <c:val>
            <c:numRef>
              <c:f>'прогр и непрогр'!$B$2:$B$7</c:f>
              <c:numCache>
                <c:formatCode>#,##0</c:formatCode>
                <c:ptCount val="6"/>
                <c:pt idx="0">
                  <c:v>31059.341</c:v>
                </c:pt>
                <c:pt idx="1">
                  <c:v>281536.61099999986</c:v>
                </c:pt>
                <c:pt idx="2">
                  <c:v>207576.25700000001</c:v>
                </c:pt>
                <c:pt idx="3">
                  <c:v>56357.738999999994</c:v>
                </c:pt>
                <c:pt idx="4">
                  <c:v>115333.40999999999</c:v>
                </c:pt>
                <c:pt idx="5">
                  <c:v>72033.675000000076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'прогр и непрогр'!$C$1</c:f>
              <c:strCache>
                <c:ptCount val="1"/>
                <c:pt idx="0">
                  <c:v>Исполнено, тыс.руб. </c:v>
                </c:pt>
              </c:strCache>
            </c:strRef>
          </c:tx>
          <c:dLbls>
            <c:dLbl>
              <c:idx val="0"/>
              <c:layout>
                <c:manualLayout>
                  <c:x val="-2.0452167570517887E-2"/>
                  <c:y val="-5.6436994761136332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'прогр и непрогр'!$A$2:$A$7</c:f>
              <c:strCache>
                <c:ptCount val="6"/>
                <c:pt idx="0">
                  <c:v>    Муниципальная программа «Повышение эффективности деятельности органов местного самоуправления  Городского округа Верхняя Тура до 2020 года»</c:v>
                </c:pt>
                <c:pt idx="1">
                  <c:v>    Муниципальная программа «Строительство, развитие и содержание объектов городского и дорожного хозяйства Городского округа Верхняя Тура до 2020 года»</c:v>
                </c:pt>
                <c:pt idx="2">
                  <c:v>    Муниципальная программа «Развитие системы образования в Городском округе Верхняя Тура до 2020 года»</c:v>
                </c:pt>
                <c:pt idx="3">
                  <c:v>    Муниципальная программа «Развитие культуры, физической культуры, спорта и молодежной политики в Городском округе Верхняя Тура до 2020 года»</c:v>
                </c:pt>
                <c:pt idx="4">
                  <c:v>    Муниципальная программа "Формирование современной городской среды на территории Городского округа Верхняя Тура на 2018-2022 годы"</c:v>
                </c:pt>
                <c:pt idx="5">
                  <c:v>    Непрограммные направления деятельности</c:v>
                </c:pt>
              </c:strCache>
            </c:strRef>
          </c:cat>
          <c:val>
            <c:numRef>
              <c:f>'прогр и непрогр'!$C$2:$C$7</c:f>
              <c:numCache>
                <c:formatCode>#,##0</c:formatCode>
                <c:ptCount val="6"/>
                <c:pt idx="0">
                  <c:v>21462.110999999983</c:v>
                </c:pt>
                <c:pt idx="1">
                  <c:v>66807.615000000005</c:v>
                </c:pt>
                <c:pt idx="2">
                  <c:v>154355.25899999999</c:v>
                </c:pt>
                <c:pt idx="3">
                  <c:v>40695.483</c:v>
                </c:pt>
                <c:pt idx="4">
                  <c:v>92434.291999999972</c:v>
                </c:pt>
                <c:pt idx="5">
                  <c:v>49669.246999999996</c:v>
                </c:pt>
              </c:numCache>
            </c:numRef>
          </c:val>
          <c:shape val="cylinder"/>
        </c:ser>
        <c:shape val="box"/>
        <c:axId val="92705152"/>
        <c:axId val="92706688"/>
        <c:axId val="82557120"/>
      </c:bar3DChart>
      <c:catAx>
        <c:axId val="92705152"/>
        <c:scaling>
          <c:orientation val="minMax"/>
        </c:scaling>
        <c:axPos val="b"/>
        <c:minorGridlines/>
        <c:numFmt formatCode="@" sourceLinked="0"/>
        <c:tickLblPos val="low"/>
        <c:txPr>
          <a:bodyPr rot="-5400000" vert="horz" anchor="t" anchorCtr="0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92706688"/>
        <c:crosses val="autoZero"/>
        <c:auto val="1"/>
        <c:lblAlgn val="ctr"/>
        <c:lblOffset val="100"/>
        <c:tickMarkSkip val="2"/>
      </c:catAx>
      <c:valAx>
        <c:axId val="92706688"/>
        <c:scaling>
          <c:orientation val="minMax"/>
        </c:scaling>
        <c:delete val="1"/>
        <c:axPos val="l"/>
        <c:numFmt formatCode="#,##0" sourceLinked="1"/>
        <c:tickLblPos val="none"/>
        <c:crossAx val="92705152"/>
        <c:crosses val="autoZero"/>
        <c:crossBetween val="between"/>
      </c:valAx>
      <c:serAx>
        <c:axId val="82557120"/>
        <c:scaling>
          <c:orientation val="minMax"/>
        </c:scaling>
        <c:delete val="1"/>
        <c:axPos val="b"/>
        <c:tickLblPos val="none"/>
        <c:crossAx val="92706688"/>
        <c:crosses val="autoZero"/>
      </c:serAx>
    </c:plotArea>
    <c:legend>
      <c:legendPos val="r"/>
      <c:layout>
        <c:manualLayout>
          <c:xMode val="edge"/>
          <c:yMode val="edge"/>
          <c:x val="0.61029106989735749"/>
          <c:y val="3.2624138058220793E-2"/>
          <c:w val="0.23081132051631151"/>
          <c:h val="0.11077160037097329"/>
        </c:manualLayout>
      </c:layout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effectLst>
      <a:outerShdw sx="99000" sy="99000" algn="ctr" rotWithShape="0">
        <a:srgbClr val="000000">
          <a:alpha val="73000"/>
        </a:srgbClr>
      </a:outerShdw>
    </a:effectLst>
    <a:scene3d>
      <a:camera prst="orthographicFront"/>
      <a:lightRig rig="threePt" dir="t"/>
    </a:scene3d>
    <a:sp3d prstMaterial="plastic">
      <a:bevelT/>
    </a:sp3d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27"/>
          <c:y val="0.21434376402431571"/>
          <c:w val="0.63948512685914261"/>
          <c:h val="0.58223355500251028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87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56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76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76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год!$A$3:$G$3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9 месяцев 2019г.</c:v>
                </c:pt>
              </c:strCache>
            </c:strRef>
          </c:cat>
          <c:val>
            <c:numRef>
              <c:f>год!$A$4:$G$4</c:f>
              <c:numCache>
                <c:formatCode>_-* #,##0.00_р_._-;\-* #,##0.00_р_._-;_-* "-"??_р_._-;_-@_-</c:formatCode>
                <c:ptCount val="7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93024256"/>
        <c:axId val="93025792"/>
        <c:axId val="0"/>
      </c:bar3DChart>
      <c:catAx>
        <c:axId val="93024256"/>
        <c:scaling>
          <c:orientation val="minMax"/>
        </c:scaling>
        <c:axPos val="b"/>
        <c:tickLblPos val="nextTo"/>
        <c:crossAx val="93025792"/>
        <c:crosses val="autoZero"/>
        <c:auto val="1"/>
        <c:lblAlgn val="ctr"/>
        <c:lblOffset val="100"/>
      </c:catAx>
      <c:valAx>
        <c:axId val="9302579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one"/>
        <c:crossAx val="9302425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9 месяцев 2019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357430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28596" y="1714488"/>
            <a:ext cx="3429024" cy="1714512"/>
          </a:xfrm>
          <a:prstGeom prst="round2DiagRect">
            <a:avLst>
              <a:gd name="adj1" fmla="val 166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387 263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711 416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54,4 %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143504" y="1785926"/>
            <a:ext cx="3700482" cy="164307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425 424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763 897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55,7%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357422" y="5143512"/>
            <a:ext cx="4643470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 бюджета по итогам  отчетного периода является дефицит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38 161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52 481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16200000" flipH="1">
            <a:off x="2214546" y="2928934"/>
            <a:ext cx="342902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5400000">
            <a:off x="1893075" y="1678769"/>
            <a:ext cx="1714512" cy="107157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679025" y="1893083"/>
            <a:ext cx="3643338" cy="24288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607719" y="1607331"/>
            <a:ext cx="1428760" cy="7858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500174"/>
            <a:ext cx="3857652" cy="1285884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водозаборных сооружений и сетей водоснабжения в г. Верхняя Тура Свердловской области (Сопочное месторождение)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объекта «Станция биологической очистки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хозбытовых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сточных вод централизованной системы водоотведения ГО Верхняя Тура Свердловской области»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1428736"/>
            <a:ext cx="3071834" cy="1214446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"Строительство физкультурно-оздоровительного комплекса в Городском округе Верхняя Тура"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071810"/>
            <a:ext cx="2857520" cy="185738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Капитальный ремонт автомобильной дороги общего пользования по улице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Гробова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от улицы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до улицы 8 Марта в Городском округе Верхняя Тура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6250793" y="1250141"/>
            <a:ext cx="21431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786314" y="2786058"/>
            <a:ext cx="3286148" cy="1928826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Реконструкция автомобильной дороги общего пользования по переулку Безымянному от плотины до улицы Мира с продолжением по улице Мира до дома интерната в Городском округе Верхняя Тура Свердловской области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5984" y="4786322"/>
            <a:ext cx="2857520" cy="185738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Строительство распределительного газопровода низкого давления ул. Грушина 108, 118а, 145, 133, ул. Карла Либкнехта 193, 187, 178, 209, 197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>
            <a:endCxn id="5" idx="0"/>
          </p:cNvCxnSpPr>
          <p:nvPr/>
        </p:nvCxnSpPr>
        <p:spPr>
          <a:xfrm rot="10800000" flipV="1">
            <a:off x="2357422" y="1142984"/>
            <a:ext cx="428628" cy="35719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H="1">
            <a:off x="1178695" y="4107661"/>
            <a:ext cx="192882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571744"/>
            <a:ext cx="2286016" cy="928694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715404" cy="785818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2019 года 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154 355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207 576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14744" y="2571744"/>
            <a:ext cx="2225408" cy="1289304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общеобразовательных учреждений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0760" y="3357562"/>
            <a:ext cx="2928958" cy="1071570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(ДШИ им.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А.А.Пантыкина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ДПЦ «Колосок»)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14414" y="5572140"/>
            <a:ext cx="2143140" cy="1071570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Проведение летней оздоровительной кампании для детей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29190" y="4929198"/>
            <a:ext cx="3286148" cy="1214446"/>
          </a:xfrm>
          <a:prstGeom prst="round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Укрепление материально-технической базы образовательных учреждений (проведение ремонтных работ, приобретение оборудования)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3214686"/>
            <a:ext cx="1000132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3571876"/>
            <a:ext cx="3429024" cy="7143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71670" y="3571876"/>
            <a:ext cx="2928958" cy="135732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/>
          <p:nvPr/>
        </p:nvCxnSpPr>
        <p:spPr>
          <a:xfrm rot="16200000" flipH="1">
            <a:off x="5929322" y="4214818"/>
            <a:ext cx="2214578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143536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2019 года 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40 695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56 358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143116"/>
            <a:ext cx="3357586" cy="928694"/>
          </a:xfrm>
          <a:prstGeom prst="parallelogram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14282" y="4071942"/>
            <a:ext cx="4000528" cy="857256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Проведение общегородских спортивных и культурных мероприятий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4786282" y="3786190"/>
            <a:ext cx="4357718" cy="1214446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(ВПК «Мужество» и ДЮСШ)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данные 9"/>
          <p:cNvSpPr/>
          <p:nvPr/>
        </p:nvSpPr>
        <p:spPr>
          <a:xfrm>
            <a:off x="142844" y="5214950"/>
            <a:ext cx="4643470" cy="785818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МКУ ПМЦ «Колосок»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5500702"/>
            <a:ext cx="3214710" cy="1000132"/>
          </a:xfrm>
          <a:prstGeom prst="flowChartInputOutpu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учреждений культуры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786182" y="3143248"/>
            <a:ext cx="1928826" cy="857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3143248"/>
            <a:ext cx="3000396" cy="200026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00958" y="3143248"/>
            <a:ext cx="571504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2018-2022 годы"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2143116"/>
            <a:ext cx="2357454" cy="928694"/>
          </a:xfrm>
          <a:prstGeom prst="snip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14282" y="3714752"/>
            <a:ext cx="2643206" cy="1785950"/>
          </a:xfrm>
          <a:prstGeom prst="snip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Комплексное благоустройство набережной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Верхнетуринского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водохранилища в Городском округе Верхняя Тура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071802" y="4786322"/>
            <a:ext cx="2857520" cy="1571636"/>
          </a:xfrm>
          <a:prstGeom prst="snip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проектно-сметной документации на комплексное благоустройство общественной территории Парка победы-мемориала Славы и прилегающих территорий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00760" y="4429132"/>
            <a:ext cx="2714612" cy="1357322"/>
          </a:xfrm>
          <a:prstGeom prst="snip2Diag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Проверка достоверности определения сметной стоимости проектов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643438" y="2143116"/>
            <a:ext cx="4286280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9 месяцев 2019 года  составил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92 434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115 333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500298" y="3143248"/>
            <a:ext cx="1643074" cy="164307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5" idx="3"/>
          </p:cNvCxnSpPr>
          <p:nvPr/>
        </p:nvCxnSpPr>
        <p:spPr>
          <a:xfrm rot="16200000" flipH="1">
            <a:off x="1089399" y="3268266"/>
            <a:ext cx="500064" cy="39290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14612" y="2928934"/>
            <a:ext cx="3429024" cy="14287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642918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Часть расходов бюджета осуществляется вне рамок муниципальных программ.  В бюджете Городского округа Верхняя Тура к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непрограммным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преимущественно относятся расходы по обеспечению деятельности органов местного самоуправления и муниципальных учреждений.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648018"/>
          <a:ext cx="8358246" cy="4830264"/>
        </p:xfrm>
        <a:graphic>
          <a:graphicData uri="http://schemas.openxmlformats.org/drawingml/2006/table">
            <a:tbl>
              <a:tblPr/>
              <a:tblGrid>
                <a:gridCol w="6907504"/>
                <a:gridCol w="1450742"/>
              </a:tblGrid>
              <a:tr h="271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182" marR="5182" marT="5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Кассовый расход на 01.10.19, тыс.руб.</a:t>
                      </a:r>
                    </a:p>
                  </a:txBody>
                  <a:tcPr marL="5182" marR="5182" marT="51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главы городского округа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1 034,00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04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Думы Городского округа Верхняя Тура 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386,00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36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Администрации Городского округа Верхняя Тура 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10 265,00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62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Контрольного органа Городского округа Верхняя Тура 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1 395,00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02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финансового отдела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администрации Городского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округа Верхняя Тура 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2 756,00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33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Проведение выборов в Думу Городского округа Верхняя Тура шестого созыва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993,00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9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МКУ "Централизованная бухгалтерия Городского округа Верхняя Тура"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15 819,00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61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Выплата вознаграждения по агентскому договору за сбор арендной платы муниципального жилищного фонда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0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Выплата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пенсии за выслугу лет лицам, замещавшим муниципальные должности и должности муниципальной службы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1 365,00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Регулирование отношений в области муниципальной собственности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310,00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342,00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Организация проведения мероприятий по отлову и содержанию безнадзорных собак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Уплата взноса на капитальный ремонт муниципального жилого фонда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272,00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Уличное освещение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4 533,00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07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Субсидии перевозчикам, обслуживающим социально значимый автобусный маршрут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0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Финансовое обеспечение деятельности Комитета по управлению городским и жилищно-коммунальным хозяйством  и МКУ "Служба единого заказчика"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3 601,00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Обеспечение деятельности Отдела управления образованием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4 488,00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Обеспечение деятельности Комитета по делам культуры и спорта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1 726,00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007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Резервный фонд Правительства Свердловской области (приобретение уличных тренажеров для МБУ ФКСиТ)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5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Резервный фонд администрации Городского округа Верхняя Тура (проверка достоверности сметной стоимости на капитальный ремонт сетей теплоснабжения и водоснабжения)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0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Резервный фонд администрации Городского округа Верхняя Тура (выплата материальной помощи пострадавшим от пожара)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0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Резервный фонд администрации Городского округа Верхняя Тура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(замена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аварийного участка трубы отопления в ДЮСШ)</a:t>
                      </a:r>
                    </a:p>
                  </a:txBody>
                  <a:tcPr marL="5182" marR="5182" marT="51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187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49 669,00</a:t>
                      </a:r>
                    </a:p>
                  </a:txBody>
                  <a:tcPr marL="5182" marR="5182" marT="51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Верхняя Тура по итогам 9 месяцев 2019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5072074"/>
            <a:ext cx="835824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Следует отметить что последние заимствования в сумме 1200 тыс.рублей 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сферы. Начиная с 2013 года производилось только погашение ранее полученных кредитов.  В 1 квартале 2019 года муниципальный долг полностью погашен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590675"/>
          <a:ext cx="8572560" cy="3409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4789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лист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на 2019 год.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г. Верхняя Тура,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ул.Иканина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77,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№ 207,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телефон 34344-2-82-90 (145),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fovt@bk.ru.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7" y="1571612"/>
          <a:ext cx="8072496" cy="4772238"/>
        </p:xfrm>
        <a:graphic>
          <a:graphicData uri="http://schemas.openxmlformats.org/drawingml/2006/table">
            <a:tbl>
              <a:tblPr/>
              <a:tblGrid>
                <a:gridCol w="5470770"/>
                <a:gridCol w="1007119"/>
                <a:gridCol w="997795"/>
                <a:gridCol w="596812"/>
              </a:tblGrid>
              <a:tr h="4837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доходного источника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Утверждено на 2019 год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Исполненоза 9 месяцев 2019 года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2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120 405 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66 913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55,6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6434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5 066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78,7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09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2478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2232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90,1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26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2319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1456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62,8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Единый сельскохозяйственный налог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68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3327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36,7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Земельный налог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4770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3 096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64,9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Государственная пошлина, сборы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3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5056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3527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69,8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21,7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1790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1922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107,4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713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683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95,8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Штрафы,санкции,возмещение ущерба</a:t>
                      </a:r>
                    </a:p>
                  </a:txBody>
                  <a:tcPr marL="6619" marR="6619" marT="66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417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</a:t>
                      </a:r>
                    </a:p>
                  </a:txBody>
                  <a:tcPr marL="6619" marR="6619" marT="6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300 479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53,3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9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Итого доходов</a:t>
                      </a:r>
                    </a:p>
                  </a:txBody>
                  <a:tcPr marL="6619" marR="6619" marT="6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711 416 </a:t>
                      </a:r>
                    </a:p>
                  </a:txBody>
                  <a:tcPr marL="6619" marR="6619" marT="6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387 263 </a:t>
                      </a:r>
                    </a:p>
                  </a:txBody>
                  <a:tcPr marL="6619" marR="6619" marT="661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54,4</a:t>
                      </a:r>
                    </a:p>
                  </a:txBody>
                  <a:tcPr marL="6619" marR="6619" marT="6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636" y="285729"/>
            <a:ext cx="879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итогам 9 месяцев 2019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285860"/>
          <a:ext cx="8215370" cy="549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2143116"/>
          <a:ext cx="7000924" cy="4355902"/>
        </p:xfrm>
        <a:graphic>
          <a:graphicData uri="http://schemas.openxmlformats.org/drawingml/2006/table">
            <a:tbl>
              <a:tblPr/>
              <a:tblGrid>
                <a:gridCol w="3382685"/>
                <a:gridCol w="1374700"/>
                <a:gridCol w="1374700"/>
                <a:gridCol w="868839"/>
              </a:tblGrid>
              <a:tr h="125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показателя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Утверждено на 2019 год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Исполнено за 9 месяцев 2019 года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испол-нения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сумма, тыс. руб.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6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Общегосударственные вопросы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51 002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34 742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68,1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оборона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69,4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69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6 183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3 719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60,1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Национальная экономика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55 691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38 063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68,3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16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Жилищно-коммунальное хозяйство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322 935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121 780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Охрана окружающей среды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6 502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Образование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237 753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175 711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73,9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Культура, кинематография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26 894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19 248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Социальная политика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46 146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59,0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Физическая культура и спорт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9 772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4 049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87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Средства массовой информации</a:t>
                      </a:r>
                    </a:p>
                  </a:txBody>
                  <a:tcPr marL="8233" marR="8233" marT="823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526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394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5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 РАСХОДОВ:</a:t>
                      </a:r>
                    </a:p>
                  </a:txBody>
                  <a:tcPr marL="8233" marR="8233" marT="8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763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55,7</a:t>
                      </a:r>
                    </a:p>
                  </a:txBody>
                  <a:tcPr marL="8233" marR="8233" marT="8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9 месяцев 2019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1214422"/>
          <a:ext cx="7286676" cy="478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по итогам 9 месяцев 2019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643050"/>
          <a:ext cx="807249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 за 9 месяцев 2019 года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85926"/>
            <a:ext cx="7429552" cy="1000132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2018-2022 годы"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 стрелкой 24"/>
          <p:cNvCxnSpPr/>
          <p:nvPr/>
        </p:nvCxnSpPr>
        <p:spPr>
          <a:xfrm rot="10800000" flipV="1">
            <a:off x="2643174" y="2857496"/>
            <a:ext cx="3286148" cy="201431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679157" y="3107529"/>
            <a:ext cx="2286016" cy="20717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857364"/>
            <a:ext cx="5000628" cy="142876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2019 года  составил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21 462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тыс.руб. при плановом объеме финансирования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31 059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286124"/>
            <a:ext cx="2286016" cy="1357322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и модернизация систем коммунальной инфраструктуры города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86116" y="3357562"/>
            <a:ext cx="2857520" cy="150019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Энергосбережение и повышение энергетической эффективности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768" y="3286124"/>
            <a:ext cx="1857388" cy="3071834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Оказание мер социальной поддержки отдельным категориям граждан (почетные жители, городской совет ветеранов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714612" y="5143512"/>
            <a:ext cx="2571768" cy="1500174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818" y="4500570"/>
            <a:ext cx="1857388" cy="22145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в области планировки территории города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 rot="5400000">
            <a:off x="3693077" y="1507789"/>
            <a:ext cx="942746" cy="347118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643570" y="2928934"/>
            <a:ext cx="642942" cy="5000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29520" y="3000372"/>
            <a:ext cx="285752" cy="21431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036479" y="3464719"/>
            <a:ext cx="1500198" cy="5715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85720" y="4714884"/>
            <a:ext cx="2857520" cy="150019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Текущее содержание гидротехнического сооружения «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Верхне-Туринский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гидроузел»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714620"/>
            <a:ext cx="3786214" cy="221457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14480" y="2643182"/>
            <a:ext cx="2714644" cy="19288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78563" y="3536157"/>
            <a:ext cx="1714512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2022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86182" y="1928802"/>
            <a:ext cx="5143536" cy="11430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2019 года 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66 808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281 537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1928802"/>
            <a:ext cx="3429024" cy="71438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2857496"/>
            <a:ext cx="3857652" cy="1285884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3500438"/>
            <a:ext cx="3071834" cy="1214446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Разработка проектно-сметной документации по привязке типового проекта строительства здания городского центра культуры и досуга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357694"/>
            <a:ext cx="2857520" cy="1857388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3071834" cy="100013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535753" y="2678901"/>
            <a:ext cx="214314" cy="14287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928926" y="4643446"/>
            <a:ext cx="2857520" cy="1428760"/>
          </a:xfrm>
          <a:prstGeom prst="roundRect">
            <a:avLst/>
          </a:prstGeom>
          <a:solidFill>
            <a:schemeClr val="accent6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Строительство распределительного газопровода микрорайона "Рига" в городском округе Верхняя Тура (разработка ПСД)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1595</TotalTime>
  <Words>1610</Words>
  <Application>Microsoft Office PowerPoint</Application>
  <PresentationFormat>Экран (4:3)</PresentationFormat>
  <Paragraphs>261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Основные параметры бюджета Городского округа Верхняя Тура по итогам 9 месяцев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непрограммные расходы по итогам 9 месяцев 2019 года</vt:lpstr>
      <vt:lpstr>Программные расходы бюджета Городского округа Верхняя Тура  за 9 месяцев 2019 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2020 года»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2022 года»</vt:lpstr>
      <vt:lpstr> </vt:lpstr>
      <vt:lpstr>Муниципальная программа «Развитие системы образования в Городском округе Верхняя Тура до 2020 года»</vt:lpstr>
      <vt:lpstr> Муниципальная программа «Развитие культуры, физической культуры, спорта и молодежной политики в Городском округе Верхняя Тура до 2020 года»</vt:lpstr>
      <vt:lpstr> Муниципальная программа "Формирование современной городской среды на территории Городского округа Верхняя Тура на 2018-2022 годы"</vt:lpstr>
      <vt:lpstr>Непрограммные расходы </vt:lpstr>
      <vt:lpstr>Муниципальный долг Городского округа Верхняя Тура по итогам 9 месяцев 2019 года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202</cp:revision>
  <dcterms:created xsi:type="dcterms:W3CDTF">2016-05-26T09:08:06Z</dcterms:created>
  <dcterms:modified xsi:type="dcterms:W3CDTF">2019-11-01T04:52:35Z</dcterms:modified>
</cp:coreProperties>
</file>