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96" autoAdjust="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84;&#1091;&#1085;&#1080;&#1094;&#1080;&#1087;&#1072;&#1083;&#1100;&#1085;&#1099;&#1081;%20&#1076;&#1086;&#1083;&#1075;\2022%20&#1075;&#1086;&#1076;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dLbls>
            <c:showVal val="1"/>
          </c:dLbls>
          <c:cat>
            <c:strRef>
              <c:f>'1 кв 2022'!$A$3:$D$3</c:f>
              <c:strCache>
                <c:ptCount val="4"/>
                <c:pt idx="0">
                  <c:v>1 полугодие 2021 года (факт)</c:v>
                </c:pt>
                <c:pt idx="1">
                  <c:v>9 месяцев 2021 года (факт)</c:v>
                </c:pt>
                <c:pt idx="2">
                  <c:v>2021 год (факт) </c:v>
                </c:pt>
                <c:pt idx="3">
                  <c:v>1 квартал 2022 года (факт)</c:v>
                </c:pt>
              </c:strCache>
            </c:strRef>
          </c:cat>
          <c:val>
            <c:numRef>
              <c:f>'1 кв 2022'!$A$4:$D$4</c:f>
              <c:numCache>
                <c:formatCode>#,##0.00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hape val="box"/>
        <c:axId val="103041280"/>
        <c:axId val="55382784"/>
        <c:axId val="83832320"/>
      </c:bar3DChart>
      <c:catAx>
        <c:axId val="103041280"/>
        <c:scaling>
          <c:orientation val="minMax"/>
        </c:scaling>
        <c:axPos val="b"/>
        <c:tickLblPos val="nextTo"/>
        <c:crossAx val="55382784"/>
        <c:crosses val="autoZero"/>
        <c:auto val="1"/>
        <c:lblAlgn val="ctr"/>
        <c:lblOffset val="100"/>
      </c:catAx>
      <c:valAx>
        <c:axId val="55382784"/>
        <c:scaling>
          <c:orientation val="minMax"/>
        </c:scaling>
        <c:delete val="1"/>
        <c:axPos val="l"/>
        <c:numFmt formatCode="#,##0.00" sourceLinked="1"/>
        <c:tickLblPos val="nextTo"/>
        <c:crossAx val="103041280"/>
        <c:crosses val="autoZero"/>
        <c:crossBetween val="between"/>
      </c:valAx>
      <c:serAx>
        <c:axId val="83832320"/>
        <c:scaling>
          <c:orientation val="minMax"/>
        </c:scaling>
        <c:delete val="1"/>
        <c:axPos val="b"/>
        <c:tickLblPos val="nextTo"/>
        <c:crossAx val="55382784"/>
        <c:crosses val="autoZero"/>
      </c:serAx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571480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Объем муниципального долга 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Городского округа Верхняя Тура по итогам 1 квартала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2022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года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57950" y="1785926"/>
            <a:ext cx="1571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Тыс.руб.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571604" y="2357430"/>
          <a:ext cx="6215106" cy="2443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357166"/>
            <a:ext cx="4857784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государственный (муниципальный) долг 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сумма задолженности государства (муниципалитета) внешним и внутренним кредиторам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1538" y="3000372"/>
            <a:ext cx="7858180" cy="3429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Следует отметить что последние заимствования в сумме 1200 тыс.руб. Городским округом Верхняя Тура производились в декабре 2012 года. Из областного  бюджета был получен кредит для выплаты заработной платы работникам учреждений бюджетной сферы с целью не допустить рост задолженности по заработной плате. Начиная с 2013 года производится только погашение ранее полученных кредитов. В 1 квартале 2019 года полностью погашены все  реструктуризированные кредиты Городского округа Верхняя Тура на сумму 446 тыс.руб. По итогам 1 квартала 2021 года заимствований не производилось, муниципальный долг отсутствует.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95</TotalTime>
  <Words>119</Words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Открытая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муниципального долга      Городского округа Верхняя Тура </dc:title>
  <dc:creator>Ольга Павловна</dc:creator>
  <cp:lastModifiedBy>Office</cp:lastModifiedBy>
  <cp:revision>22</cp:revision>
  <dcterms:created xsi:type="dcterms:W3CDTF">2016-05-25T06:33:36Z</dcterms:created>
  <dcterms:modified xsi:type="dcterms:W3CDTF">2022-03-15T05:31:40Z</dcterms:modified>
</cp:coreProperties>
</file>