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8" r:id="rId2"/>
    <p:sldId id="259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696" autoAdjust="0"/>
  </p:normalViewPr>
  <p:slideViewPr>
    <p:cSldViewPr>
      <p:cViewPr varScale="1">
        <p:scale>
          <a:sx n="74" d="100"/>
          <a:sy n="74" d="100"/>
        </p:scale>
        <p:origin x="-108" y="-7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23.09.2021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23.09.2021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23.09.2021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23.09.2021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23.09.2021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23.09.2021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00034" y="285728"/>
            <a:ext cx="82153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Arial" pitchFamily="34" charset="0"/>
                <a:cs typeface="Arial" pitchFamily="34" charset="0"/>
              </a:rPr>
              <a:t>Объем муниципального долга  </a:t>
            </a:r>
          </a:p>
          <a:p>
            <a:pPr algn="ctr"/>
            <a:r>
              <a:rPr lang="ru-RU" b="1" dirty="0" smtClean="0">
                <a:latin typeface="Arial" pitchFamily="34" charset="0"/>
                <a:cs typeface="Arial" pitchFamily="34" charset="0"/>
              </a:rPr>
              <a:t>Городского округа Верхняя Тура по итогам 1 полугодия 2021 года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643040" y="2428868"/>
          <a:ext cx="5857920" cy="1857388"/>
        </p:xfrm>
        <a:graphic>
          <a:graphicData uri="http://schemas.openxmlformats.org/drawingml/2006/table">
            <a:tbl>
              <a:tblPr/>
              <a:tblGrid>
                <a:gridCol w="1464480"/>
                <a:gridCol w="1464480"/>
                <a:gridCol w="1464480"/>
                <a:gridCol w="1464480"/>
              </a:tblGrid>
              <a:tr h="143096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9 месяцев 2020 года (факт)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2020 год </a:t>
                      </a:r>
                      <a:endParaRPr lang="ru-RU" sz="1800" b="0" i="0" u="none" strike="noStrike" dirty="0" smtClean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(</a:t>
                      </a:r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факт)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 квартал 2021 года (факт)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 полугодие 2021 года (факт)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6426">
                <a:tc>
                  <a:txBody>
                    <a:bodyPr/>
                    <a:lstStyle/>
                    <a:p>
                      <a:pPr algn="r" fontAlgn="t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0,00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0,00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0,00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0,00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357950" y="1928802"/>
            <a:ext cx="15716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latin typeface="Arial" pitchFamily="34" charset="0"/>
                <a:cs typeface="Arial" pitchFamily="34" charset="0"/>
              </a:rPr>
              <a:t>Тыс.руб.</a:t>
            </a:r>
            <a:endParaRPr lang="ru-RU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50" name="AutoShape 2" descr="https://cnis.ru/articles/img/kom_usl/fa19338c7e270d021356f66f466dfba1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285720" y="357166"/>
            <a:ext cx="4857784" cy="192882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государственный (муниципальный) долг </a:t>
            </a:r>
            <a:r>
              <a:rPr lang="ru-RU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– сумма задолженности государства (муниципалитета) внешним и внутренним кредиторам</a:t>
            </a:r>
            <a:endParaRPr lang="ru-RU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1071538" y="3000372"/>
            <a:ext cx="7858180" cy="342902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Следует отметить что последние заимствования в сумме 1200 тыс.руб. Городским округом Верхняя Тура производились в декабре 2012 года. Из областного  бюджета был получен кредит для выплаты заработной платы работникам учреждений бюджетной сферы с целью не допустить рост задолженности по заработной плате. Начиная с 2013 года производится только погашение ранее полученных кредитов. В 1 квартале 2019 года полностью погашены все  реструктуризированные кредиты Городского округа Верхняя Тура на сумму 446 тыс.руб. По итогам 1 квартала 2021 года заимствований не производилось, муниципальный долг отсутствует.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98</TotalTime>
  <Words>149</Words>
  <PresentationFormat>Экран (4:3)</PresentationFormat>
  <Paragraphs>14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Открытая</vt:lpstr>
      <vt:lpstr>Слайд 1</vt:lpstr>
      <vt:lpstr>Слайд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Объем муниципального долга      Городского округа Верхняя Тура </dc:title>
  <dc:creator>Ольга Павловна</dc:creator>
  <cp:lastModifiedBy>Office</cp:lastModifiedBy>
  <cp:revision>21</cp:revision>
  <dcterms:created xsi:type="dcterms:W3CDTF">2016-05-25T06:33:36Z</dcterms:created>
  <dcterms:modified xsi:type="dcterms:W3CDTF">2021-09-23T05:44:54Z</dcterms:modified>
</cp:coreProperties>
</file>