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9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401485053559707"/>
          <c:y val="0.20300830229669281"/>
          <c:w val="0.63948512685914261"/>
          <c:h val="0.58223355500251128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59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934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5E-2"/>
                </c:manualLayout>
              </c:layout>
              <c:showVal val="1"/>
            </c:dLbl>
            <c:dLbl>
              <c:idx val="4"/>
              <c:layout>
                <c:manualLayout>
                  <c:x val="5.2753044307572734E-3"/>
                  <c:y val="-2.7633851468048438E-2"/>
                </c:manualLayout>
              </c:layout>
              <c:showVal val="1"/>
            </c:dLbl>
            <c:dLbl>
              <c:idx val="5"/>
              <c:layout>
                <c:manualLayout>
                  <c:x val="1.3188261076893072E-2"/>
                  <c:y val="-2.7633851468048438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/>
                </a:pPr>
                <a:endParaRPr lang="ru-RU"/>
              </a:p>
            </c:txPr>
            <c:showVal val="1"/>
          </c:dLbls>
          <c:cat>
            <c:strRef>
              <c:f>год!$A$3:$G$3</c:f>
              <c:strCache>
                <c:ptCount val="7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  <c:pt idx="5">
                  <c:v>2018 год</c:v>
                </c:pt>
                <c:pt idx="6">
                  <c:v>1 полугодие 2019г.</c:v>
                </c:pt>
              </c:strCache>
            </c:strRef>
          </c:cat>
          <c:val>
            <c:numRef>
              <c:f>год!$A$4:$G$4</c:f>
              <c:numCache>
                <c:formatCode>_-* #,##0.00_р_._-;\-* #,##0.00_р_._-;_-* "-"??_р_._-;_-@_-</c:formatCode>
                <c:ptCount val="7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  <c:pt idx="4">
                  <c:v>777</c:v>
                </c:pt>
                <c:pt idx="5">
                  <c:v>446</c:v>
                </c:pt>
                <c:pt idx="6" formatCode="#,##0.00_ ;\-#,##0.00\ ">
                  <c:v>0</c:v>
                </c:pt>
              </c:numCache>
            </c:numRef>
          </c:val>
        </c:ser>
        <c:shape val="cone"/>
        <c:axId val="48008192"/>
        <c:axId val="48545152"/>
        <c:axId val="0"/>
      </c:bar3DChart>
      <c:catAx>
        <c:axId val="4800819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48545152"/>
        <c:crosses val="autoZero"/>
        <c:auto val="1"/>
        <c:lblAlgn val="ctr"/>
        <c:lblOffset val="100"/>
      </c:catAx>
      <c:valAx>
        <c:axId val="4854515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4800819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Городского округа Верхняя Тура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428736"/>
          <a:ext cx="871543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снижался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Погашение долга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производилось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строгом соответствии с графиками погашения задолженности. .  В 1 квартале 2019 года полностью погашены все  реструктуризированные кредиты Городского округа Верхняя Тура на сумму 446 тыс.руб.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136</Words>
  <PresentationFormat>Экран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16</cp:revision>
  <dcterms:created xsi:type="dcterms:W3CDTF">2016-05-25T06:33:36Z</dcterms:created>
  <dcterms:modified xsi:type="dcterms:W3CDTF">2019-05-31T06:47:59Z</dcterms:modified>
</cp:coreProperties>
</file>