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96" autoAdjust="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fo\fin\&#1054;&#1083;&#1103;%20&#1050;&#1086;&#1074;&#1099;&#1088;&#1079;&#1080;&#1085;&#1072;\&#1076;&#1083;&#1103;%20&#1089;&#1072;&#1081;&#1090;&#1072;\&#1084;&#1091;&#1085;&#1080;&#1094;&#1080;&#1087;&#1072;&#1083;&#1100;&#1085;&#1099;&#1081;%20&#1076;&#1086;&#1083;&#1075;\2018%20&#1075;&#1086;&#1076;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rotY val="7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8107643073930088"/>
          <c:y val="0.21434376402431571"/>
          <c:w val="0.63948512685914261"/>
          <c:h val="0.5822335550025115"/>
        </c:manualLayout>
      </c:layout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1.5481371612954851E-2"/>
                  <c:y val="-3.1088082901554442E-2"/>
                </c:manualLayout>
              </c:layout>
              <c:showVal val="1"/>
            </c:dLbl>
            <c:dLbl>
              <c:idx val="1"/>
              <c:layout>
                <c:manualLayout>
                  <c:x val="2.7092400322670802E-2"/>
                  <c:y val="-5.1813471502590934E-2"/>
                </c:manualLayout>
              </c:layout>
              <c:showVal val="1"/>
            </c:dLbl>
            <c:dLbl>
              <c:idx val="2"/>
              <c:layout>
                <c:manualLayout>
                  <c:x val="1.9351562140488623E-2"/>
                  <c:y val="-4.1450777202072478E-2"/>
                </c:manualLayout>
              </c:layout>
              <c:showVal val="1"/>
            </c:dLbl>
            <c:dLbl>
              <c:idx val="3"/>
              <c:layout>
                <c:manualLayout>
                  <c:x val="1.7416543064574082E-2"/>
                  <c:y val="-2.763385146804849E-2"/>
                </c:manualLayout>
              </c:layout>
              <c:showVal val="1"/>
            </c:dLbl>
            <c:dLbl>
              <c:idx val="4"/>
              <c:layout>
                <c:manualLayout>
                  <c:x val="5.2753044307572734E-3"/>
                  <c:y val="-2.763385146804842E-2"/>
                </c:manualLayout>
              </c:layout>
              <c:showVal val="1"/>
            </c:dLbl>
            <c:dLbl>
              <c:idx val="5"/>
              <c:layout>
                <c:manualLayout>
                  <c:x val="1.3188261076893072E-2"/>
                  <c:y val="-2.763385146804842E-2"/>
                </c:manualLayout>
              </c:layout>
              <c:showVal val="1"/>
            </c:dLbl>
            <c:txPr>
              <a:bodyPr/>
              <a:lstStyle/>
              <a:p>
                <a:pPr>
                  <a:defRPr sz="1070" b="1" i="0" baseline="0"/>
                </a:pPr>
                <a:endParaRPr lang="ru-RU"/>
              </a:p>
            </c:txPr>
            <c:showVal val="1"/>
          </c:dLbls>
          <c:cat>
            <c:strRef>
              <c:f>год!$A$3:$F$3</c:f>
              <c:strCache>
                <c:ptCount val="6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  <c:pt idx="5">
                  <c:v>2018 год</c:v>
                </c:pt>
              </c:strCache>
            </c:strRef>
          </c:cat>
          <c:val>
            <c:numRef>
              <c:f>год!$A$4:$F$4</c:f>
              <c:numCache>
                <c:formatCode>_-* #,##0.00_р_._-;\-* #,##0.00_р_._-;_-* "-"??_р_._-;_-@_-</c:formatCode>
                <c:ptCount val="6"/>
                <c:pt idx="0">
                  <c:v>5948</c:v>
                </c:pt>
                <c:pt idx="1">
                  <c:v>4655</c:v>
                </c:pt>
                <c:pt idx="2">
                  <c:v>3363</c:v>
                </c:pt>
                <c:pt idx="3">
                  <c:v>1870</c:v>
                </c:pt>
                <c:pt idx="4">
                  <c:v>777</c:v>
                </c:pt>
                <c:pt idx="5">
                  <c:v>446</c:v>
                </c:pt>
              </c:numCache>
            </c:numRef>
          </c:val>
        </c:ser>
        <c:shape val="cone"/>
        <c:axId val="55799808"/>
        <c:axId val="71066752"/>
        <c:axId val="0"/>
      </c:bar3DChart>
      <c:catAx>
        <c:axId val="55799808"/>
        <c:scaling>
          <c:orientation val="minMax"/>
        </c:scaling>
        <c:axPos val="b"/>
        <c:tickLblPos val="nextTo"/>
        <c:crossAx val="71066752"/>
        <c:crosses val="autoZero"/>
        <c:auto val="1"/>
        <c:lblAlgn val="ctr"/>
        <c:lblOffset val="100"/>
      </c:catAx>
      <c:valAx>
        <c:axId val="71066752"/>
        <c:scaling>
          <c:orientation val="minMax"/>
        </c:scaling>
        <c:delete val="1"/>
        <c:axPos val="l"/>
        <c:numFmt formatCode="_-* #,##0.00_р_._-;\-* #,##0.00_р_._-;_-* &quot;-&quot;??_р_._-;_-@_-" sourceLinked="1"/>
        <c:tickLblPos val="nextTo"/>
        <c:crossAx val="55799808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gradFill>
      <a:gsLst>
        <a:gs pos="0">
          <a:srgbClr val="8488C4"/>
        </a:gs>
        <a:gs pos="53000">
          <a:srgbClr val="D4DEFF"/>
        </a:gs>
        <a:gs pos="83000">
          <a:srgbClr val="D4DEFF"/>
        </a:gs>
        <a:gs pos="100000">
          <a:srgbClr val="96AB94"/>
        </a:gs>
      </a:gsLst>
      <a:lin ang="5400000" scaled="0"/>
    </a:gradFill>
    <a:scene3d>
      <a:camera prst="orthographicFront"/>
      <a:lightRig rig="threePt" dir="t"/>
    </a:scene3d>
    <a:sp3d prstMaterial="dkEdge">
      <a:bevelB/>
    </a:sp3d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571480"/>
            <a:ext cx="571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Объем муниципального долга 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Городского округа Верхняя Тура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828674" y="1590675"/>
          <a:ext cx="7486651" cy="3676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357166"/>
            <a:ext cx="4857784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государственный (муниципальный) долг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сумма задолженности государства (муниципалитета) внешним и внутренним кредиторам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1538" y="3214686"/>
            <a:ext cx="7858180" cy="3214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Следует отметить что последние заимствования в сумме 1200 тыс.руб. Городским округом Верхняя Тура производились в декабре 2012 года. Из областного  бюджета был получен кредит для выплаты заработной платы работникам учреждений бюджетной сферы с целью не допустить рост задолженности по заработной плате. Начиная с 2013 года производится только погашение ранее полученных кредитов. Таким образом,  муниципальный долг города Верхняя Тура неуклонно снижается. Погашение долга производится в строгом соответствии с графиками погашения задолженности. .  В 1 квартале 2018 года погашено реструктуризированных кредитов на сумму 168 тыс.руб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</TotalTime>
  <Words>130</Words>
  <PresentationFormat>Экран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Открытая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муниципального долга      Городского округа Верхняя Тура </dc:title>
  <dc:creator>Ольга Павловна</dc:creator>
  <cp:lastModifiedBy>Office</cp:lastModifiedBy>
  <cp:revision>14</cp:revision>
  <dcterms:created xsi:type="dcterms:W3CDTF">2016-05-25T06:33:36Z</dcterms:created>
  <dcterms:modified xsi:type="dcterms:W3CDTF">2019-01-18T10:02:37Z</dcterms:modified>
</cp:coreProperties>
</file>