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68" r:id="rId4"/>
    <p:sldId id="259" r:id="rId5"/>
    <p:sldId id="267" r:id="rId6"/>
    <p:sldId id="273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7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Office\Documents\&#1073;&#1102;&#1076;&#1078;&#1077;&#1090;%20&#1076;&#1083;&#1103;%20&#1075;&#1088;&#1072;&#1078;&#1076;&#1072;&#1085;\&#1080;&#1089;&#1087;&#1086;&#1083;&#1085;&#1077;&#1085;&#1080;&#1077;%202019\1%20&#1087;&#1086;&#1083;&#1091;&#1075;&#1086;&#1076;&#1080;&#1077;%202019\&#1076;&#1080;&#1072;&#1075;&#1088;&#1072;&#1084;&#1084;&#1099;%201%20&#1087;&#1086;&#1083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Office\Documents\&#1073;&#1102;&#1076;&#1078;&#1077;&#1090;%20&#1076;&#1083;&#1103;%20&#1075;&#1088;&#1072;&#1078;&#1076;&#1072;&#1085;\&#1080;&#1089;&#1087;&#1086;&#1083;&#1085;&#1077;&#1085;&#1080;&#1077;%202019\1%20&#1087;&#1086;&#1083;&#1091;&#1075;&#1086;&#1076;&#1080;&#1077;%202019\&#1076;&#1080;&#1072;&#1075;&#1088;&#1072;&#1084;&#1084;&#1099;%201%20&#1087;&#1086;&#108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7440828229804634"/>
          <c:y val="3.5859820700896494E-2"/>
          <c:w val="0.83392767570720328"/>
          <c:h val="0.45206270976519131"/>
        </c:manualLayout>
      </c:layout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доходы'!$A$3:$A$18</c:f>
              <c:strCache>
                <c:ptCount val="16"/>
                <c:pt idx="0">
                  <c:v>Налог на доходы физических лиц</c:v>
                </c:pt>
                <c:pt idx="1">
                  <c:v>Акцизы по подакцизным товарам</c:v>
                </c:pt>
                <c:pt idx="2">
                  <c:v>Налог по упрощенной системе налогообложения</c:v>
                </c:pt>
                <c:pt idx="3">
                  <c:v>Единый налог на вмененный доход</c:v>
                </c:pt>
                <c:pt idx="4">
                  <c:v>Единый сельскохозяйственный налог</c:v>
                </c:pt>
                <c:pt idx="5">
                  <c:v>Налог по патентной системе налогообложения</c:v>
                </c:pt>
                <c:pt idx="6">
                  <c:v>Налог на имущество физических лиц</c:v>
                </c:pt>
                <c:pt idx="7">
                  <c:v>Земельный налог</c:v>
                </c:pt>
                <c:pt idx="8">
                  <c:v>Государственная пошлина</c:v>
                </c:pt>
                <c:pt idx="9">
                  <c:v>Доходы от использования муниципального имущества </c:v>
                </c:pt>
                <c:pt idx="10">
                  <c:v>Платежи при пользовании природными ресурсами</c:v>
                </c:pt>
                <c:pt idx="11">
                  <c:v>Доходы от оказания платных услуг </c:v>
                </c:pt>
                <c:pt idx="12">
                  <c:v>Доходы от продажи материальных и нематериальных активов</c:v>
                </c:pt>
                <c:pt idx="13">
                  <c:v>Штрафы,санкции,возмещение ущерба</c:v>
                </c:pt>
                <c:pt idx="14">
                  <c:v>Прочие неналоговые доходы</c:v>
                </c:pt>
                <c:pt idx="15">
                  <c:v>Безвозмездные поступления</c:v>
                </c:pt>
              </c:strCache>
            </c:strRef>
          </c:cat>
          <c:val>
            <c:numRef>
              <c:f>'структура доходы'!$B$3:$B$18</c:f>
              <c:numCache>
                <c:formatCode>#,##0</c:formatCode>
                <c:ptCount val="16"/>
                <c:pt idx="0">
                  <c:v>45074</c:v>
                </c:pt>
                <c:pt idx="1">
                  <c:v>3226</c:v>
                </c:pt>
                <c:pt idx="2" formatCode="General">
                  <c:v>1776</c:v>
                </c:pt>
                <c:pt idx="3" formatCode="General">
                  <c:v>969</c:v>
                </c:pt>
                <c:pt idx="4" formatCode="General">
                  <c:v>2</c:v>
                </c:pt>
                <c:pt idx="5" formatCode="General">
                  <c:v>43</c:v>
                </c:pt>
                <c:pt idx="6" formatCode="General">
                  <c:v>339</c:v>
                </c:pt>
                <c:pt idx="7">
                  <c:v>2682</c:v>
                </c:pt>
                <c:pt idx="8" formatCode="General">
                  <c:v>13</c:v>
                </c:pt>
                <c:pt idx="9" formatCode="General">
                  <c:v>2434</c:v>
                </c:pt>
                <c:pt idx="10" formatCode="0">
                  <c:v>8</c:v>
                </c:pt>
                <c:pt idx="11" formatCode="0">
                  <c:v>545</c:v>
                </c:pt>
                <c:pt idx="12" formatCode="General">
                  <c:v>591</c:v>
                </c:pt>
                <c:pt idx="13" formatCode="General">
                  <c:v>284</c:v>
                </c:pt>
                <c:pt idx="14" formatCode="General">
                  <c:v>5</c:v>
                </c:pt>
                <c:pt idx="15">
                  <c:v>200170</c:v>
                </c:pt>
              </c:numCache>
            </c:numRef>
          </c:val>
        </c:ser>
        <c:shape val="cylinder"/>
        <c:axId val="52170752"/>
        <c:axId val="54607872"/>
        <c:axId val="0"/>
      </c:bar3DChart>
      <c:catAx>
        <c:axId val="52170752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54607872"/>
        <c:crosses val="autoZero"/>
        <c:auto val="1"/>
        <c:lblAlgn val="ctr"/>
        <c:lblOffset val="100"/>
      </c:catAx>
      <c:valAx>
        <c:axId val="54607872"/>
        <c:scaling>
          <c:orientation val="minMax"/>
        </c:scaling>
        <c:delete val="1"/>
        <c:axPos val="l"/>
        <c:numFmt formatCode="#,##0" sourceLinked="1"/>
        <c:tickLblPos val="nextTo"/>
        <c:crossAx val="52170752"/>
        <c:crosses val="autoZero"/>
        <c:crossBetween val="between"/>
      </c:valAx>
      <c:sp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dLbls>
            <c:dLbl>
              <c:idx val="4"/>
              <c:layout>
                <c:manualLayout>
                  <c:x val="7.5865327693413406E-3"/>
                  <c:y val="-3.7735849056603855E-2"/>
                </c:manualLayout>
              </c:layout>
              <c:showVal val="1"/>
            </c:dLbl>
            <c:dLbl>
              <c:idx val="5"/>
              <c:layout>
                <c:manualLayout>
                  <c:x val="7.5865327693413311E-3"/>
                  <c:y val="-2.8424369031793104E-2"/>
                </c:manualLayout>
              </c:layout>
              <c:showVal val="1"/>
            </c:dLbl>
            <c:dLbl>
              <c:idx val="6"/>
              <c:layout>
                <c:manualLayout>
                  <c:x val="6.6382161731736652E-2"/>
                  <c:y val="0.14842300556586283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расходы'!$A$4:$A$14</c:f>
              <c:strCache>
                <c:ptCount val="11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</c:strCache>
            </c:strRef>
          </c:cat>
          <c:val>
            <c:numRef>
              <c:f>'структура расходы'!$B$4:$B$14</c:f>
              <c:numCache>
                <c:formatCode>#,##0</c:formatCode>
                <c:ptCount val="11"/>
                <c:pt idx="0">
                  <c:v>22398</c:v>
                </c:pt>
                <c:pt idx="1">
                  <c:v>189</c:v>
                </c:pt>
                <c:pt idx="2">
                  <c:v>2506</c:v>
                </c:pt>
                <c:pt idx="3">
                  <c:v>17080</c:v>
                </c:pt>
                <c:pt idx="4">
                  <c:v>54842</c:v>
                </c:pt>
                <c:pt idx="5">
                  <c:v>119</c:v>
                </c:pt>
                <c:pt idx="6">
                  <c:v>119942</c:v>
                </c:pt>
                <c:pt idx="7">
                  <c:v>14018</c:v>
                </c:pt>
                <c:pt idx="8">
                  <c:v>22787</c:v>
                </c:pt>
                <c:pt idx="9">
                  <c:v>2856</c:v>
                </c:pt>
                <c:pt idx="10">
                  <c:v>263</c:v>
                </c:pt>
              </c:numCache>
            </c:numRef>
          </c:val>
        </c:ser>
        <c:shape val="cylinder"/>
        <c:axId val="47398272"/>
        <c:axId val="47534848"/>
        <c:axId val="0"/>
      </c:bar3DChart>
      <c:catAx>
        <c:axId val="47398272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47534848"/>
        <c:crosses val="autoZero"/>
        <c:auto val="1"/>
        <c:lblAlgn val="ctr"/>
        <c:lblOffset val="100"/>
      </c:catAx>
      <c:valAx>
        <c:axId val="47534848"/>
        <c:scaling>
          <c:orientation val="minMax"/>
        </c:scaling>
        <c:delete val="1"/>
        <c:axPos val="l"/>
        <c:numFmt formatCode="#,##0" sourceLinked="1"/>
        <c:tickLblPos val="nextTo"/>
        <c:crossAx val="47398272"/>
        <c:crosses val="autoZero"/>
        <c:crossBetween val="between"/>
      </c:valAx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399032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Городского округа Верхняя Тура за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январь-июнь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2019 года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44" y="1857364"/>
            <a:ext cx="3714776" cy="185738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258 161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при плановых назначениях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689 219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или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37,5%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86380" y="1857364"/>
            <a:ext cx="3500462" cy="185738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257 000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 плановых назначениях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743 264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34,6%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57422" y="5143512"/>
            <a:ext cx="4929222" cy="150019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бюджета по итогам  отчетного периода составил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1161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при плановом дефиците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54 045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235743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143372" y="414338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Исполнение доходной части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1071546"/>
          <a:ext cx="7786742" cy="5412995"/>
        </p:xfrm>
        <a:graphic>
          <a:graphicData uri="http://schemas.openxmlformats.org/drawingml/2006/table">
            <a:tbl>
              <a:tblPr/>
              <a:tblGrid>
                <a:gridCol w="4135479"/>
                <a:gridCol w="1413393"/>
                <a:gridCol w="1400306"/>
                <a:gridCol w="837564"/>
              </a:tblGrid>
              <a:tr h="4129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доходного источника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 на 2019 год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в 1 полугодии 2019 года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31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сумма, тыс. руб.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сумма, тыс. руб.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65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4645" marR="4645" marT="4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120405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45 074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37,4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29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4645" marR="4645" marT="4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6434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3 226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50,1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29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4645" marR="4645" marT="4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2478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1776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71,7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53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4645" marR="4645" marT="4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2319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969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41,8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620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4645" marR="4645" marT="4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29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4645" marR="4645" marT="4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71,7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3765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4645" marR="4645" marT="4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3327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339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10,2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3765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4645" marR="4645" marT="4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4770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2 682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56,2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3765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пошлина, сборы</a:t>
                      </a:r>
                    </a:p>
                  </a:txBody>
                  <a:tcPr marL="4645" marR="4645" marT="4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5063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4645" marR="4645" marT="4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3576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2434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68,1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53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13,3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53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4645" marR="4645" marT="4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385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545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141,6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53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4645" marR="4645" marT="4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471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591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125,5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316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Штрафы,санкции,возмещение ущерба</a:t>
                      </a:r>
                    </a:p>
                  </a:txBody>
                  <a:tcPr marL="4645" marR="4645" marT="4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284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2840,0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578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4645" marR="4645" marT="464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3765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4645" marR="4645" marT="46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544 924 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200 170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36,7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3765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 доходов</a:t>
                      </a:r>
                    </a:p>
                  </a:txBody>
                  <a:tcPr marL="4645" marR="4645" marT="46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689 219 </a:t>
                      </a:r>
                    </a:p>
                  </a:txBody>
                  <a:tcPr marL="4645" marR="4645" marT="46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258 161 </a:t>
                      </a:r>
                    </a:p>
                  </a:txBody>
                  <a:tcPr marL="4645" marR="4645" marT="46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37,5</a:t>
                      </a:r>
                    </a:p>
                  </a:txBody>
                  <a:tcPr marL="4645" marR="4645" marT="4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285728"/>
            <a:ext cx="7482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Структура доходов бюджета за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январь-июнь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2019 года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785786" y="857232"/>
          <a:ext cx="7572375" cy="5514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Исполнение расходной части бюджета  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728" y="1397000"/>
          <a:ext cx="6286544" cy="4064001"/>
        </p:xfrm>
        <a:graphic>
          <a:graphicData uri="http://schemas.openxmlformats.org/drawingml/2006/table">
            <a:tbl>
              <a:tblPr/>
              <a:tblGrid>
                <a:gridCol w="3037513"/>
                <a:gridCol w="1234424"/>
                <a:gridCol w="1234424"/>
                <a:gridCol w="780183"/>
              </a:tblGrid>
              <a:tr h="4824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 на 2019 год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в 1 поугодии 2019 года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испол-нения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45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сумма, тыс. руб.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сумма, тыс. руб.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66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Общегосударственные вопросы</a:t>
                      </a:r>
                    </a:p>
                  </a:txBody>
                  <a:tcPr marL="8233" marR="8233" marT="8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49 461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22 398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45,3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583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Национальная оборона</a:t>
                      </a:r>
                    </a:p>
                  </a:txBody>
                  <a:tcPr marL="8233" marR="8233" marT="8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493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189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38,3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2693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8233" marR="8233" marT="8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6 183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2 506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40,5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583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Национальная экономика</a:t>
                      </a:r>
                    </a:p>
                  </a:txBody>
                  <a:tcPr marL="8233" marR="8233" marT="8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53 219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17 080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32,1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166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Жилищно-коммунальное хозяйство</a:t>
                      </a:r>
                    </a:p>
                  </a:txBody>
                  <a:tcPr marL="8233" marR="8233" marT="8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312 307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54 842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17,6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583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Охрана окружающей среды</a:t>
                      </a:r>
                    </a:p>
                  </a:txBody>
                  <a:tcPr marL="8233" marR="8233" marT="8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240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119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49,6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583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Образование</a:t>
                      </a:r>
                    </a:p>
                  </a:txBody>
                  <a:tcPr marL="8233" marR="8233" marT="8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238 414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119 942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50,3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583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Культура, кинематография</a:t>
                      </a:r>
                    </a:p>
                  </a:txBody>
                  <a:tcPr marL="8233" marR="8233" marT="8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26 894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14 018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52,1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583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Социальная политика</a:t>
                      </a:r>
                    </a:p>
                  </a:txBody>
                  <a:tcPr marL="8233" marR="8233" marT="8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45 805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22 787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49,7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583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Физическая культура и спорт</a:t>
                      </a:r>
                    </a:p>
                  </a:txBody>
                  <a:tcPr marL="8233" marR="8233" marT="8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9 722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2 856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29,4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3876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Средства массовой информации</a:t>
                      </a:r>
                    </a:p>
                  </a:txBody>
                  <a:tcPr marL="8233" marR="8233" marT="8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526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263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50,0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583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 РАСХОДОВ:</a:t>
                      </a:r>
                    </a:p>
                  </a:txBody>
                  <a:tcPr marL="8233" marR="8233" marT="8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743 264,00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257 000,00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34,6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Структура расходной части  бюджета по итогам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января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–июня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2019 года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214414" y="1285860"/>
          <a:ext cx="6696076" cy="5133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28"/>
            <a:ext cx="3571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Дефицит бюджета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142984"/>
            <a:ext cx="5143536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 итогам отчетного периода составил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1161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29190" y="3143248"/>
            <a:ext cx="3643338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Наличие дефицита бюджета по итогам отчетного периода свидетельствует о превышении произведенных в отчетном периоде  расходов над поступившими  доходами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2786058"/>
            <a:ext cx="357190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любого бюджета   должен иметь обеспечение (кредиты, выпуск акций или ценных бумаг, остатки средств на начало финансового года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5214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лист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071678"/>
            <a:ext cx="80010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 Верхняя Тура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материалов об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кабинет № 207, телефон 4-62-60, время работы: понедельник-четверг с 8-00 до 17-15, пятница с 8-00 до 16-00, перерыв с 12-30 до 13-30,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1832</TotalTime>
  <Words>538</Words>
  <Application>Microsoft Office PowerPoint</Application>
  <PresentationFormat>Экран (4:3)</PresentationFormat>
  <Paragraphs>150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Основные параметры бюджета Городского округа Верхняя Тура за январь-июнь 2019 года</vt:lpstr>
      <vt:lpstr>Исполнение доходной части бюджета</vt:lpstr>
      <vt:lpstr>Слайд 3</vt:lpstr>
      <vt:lpstr>Исполнение расходной части бюджета  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261</cp:revision>
  <dcterms:created xsi:type="dcterms:W3CDTF">2016-05-26T09:08:06Z</dcterms:created>
  <dcterms:modified xsi:type="dcterms:W3CDTF">2019-07-17T03:20:43Z</dcterms:modified>
</cp:coreProperties>
</file>