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19\&#1086;&#1089;&#1085;&#1086;&#1074;&#1085;&#1099;&#1077;%20&#1087;&#1072;&#1088;&#1072;&#1084;&#1077;&#1090;&#1088;&#1099;%20&#1073;&#1102;&#1076;&#1078;&#1077;&#1090;&#1072;%202019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19\&#1086;&#1089;&#1085;&#1086;&#1074;&#1085;&#1099;&#1077;%20&#1087;&#1072;&#1088;&#1072;&#1084;&#1077;&#1090;&#1088;&#1099;%20&#1073;&#1102;&#1076;&#1078;&#1077;&#1090;&#1072;%202019\&#1076;&#1080;&#1072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707045785943424"/>
          <c:y val="9.1310400944683554E-2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Упрощенная система налогообложения</c:v>
                </c:pt>
                <c:pt idx="3">
                  <c:v>Единый налог на вмененный доход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исп-я муниципального имущества</c:v>
                </c:pt>
                <c:pt idx="9">
                  <c:v>Платежи при пользовании природными ресурсами
</c:v>
                </c:pt>
                <c:pt idx="10">
                  <c:v>Доходы от оказания платных услуг 
</c:v>
                </c:pt>
                <c:pt idx="11">
                  <c:v>Доходы от реализации муниципального имущества</c:v>
                </c:pt>
                <c:pt idx="12">
                  <c:v>Штрафы,санкции,возмещение ущерба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#,##0</c:formatCode>
                <c:ptCount val="14"/>
                <c:pt idx="0">
                  <c:v>29406</c:v>
                </c:pt>
                <c:pt idx="1">
                  <c:v>2172</c:v>
                </c:pt>
                <c:pt idx="2" formatCode="General">
                  <c:v>1009</c:v>
                </c:pt>
                <c:pt idx="3" formatCode="General">
                  <c:v>862</c:v>
                </c:pt>
                <c:pt idx="4" formatCode="General">
                  <c:v>17</c:v>
                </c:pt>
                <c:pt idx="5" formatCode="General">
                  <c:v>527</c:v>
                </c:pt>
                <c:pt idx="6">
                  <c:v>2166</c:v>
                </c:pt>
                <c:pt idx="7" formatCode="General">
                  <c:v>11</c:v>
                </c:pt>
                <c:pt idx="8" formatCode="General">
                  <c:v>1680</c:v>
                </c:pt>
                <c:pt idx="9" formatCode="0">
                  <c:v>8</c:v>
                </c:pt>
                <c:pt idx="10" formatCode="0">
                  <c:v>57</c:v>
                </c:pt>
                <c:pt idx="11" formatCode="General">
                  <c:v>411</c:v>
                </c:pt>
                <c:pt idx="12" formatCode="General">
                  <c:v>145</c:v>
                </c:pt>
                <c:pt idx="13">
                  <c:v>101252</c:v>
                </c:pt>
              </c:numCache>
            </c:numRef>
          </c:val>
        </c:ser>
        <c:shape val="cylinder"/>
        <c:axId val="72464256"/>
        <c:axId val="72465792"/>
        <c:axId val="0"/>
      </c:bar3DChart>
      <c:catAx>
        <c:axId val="7246425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pPr>
            <a:endParaRPr lang="ru-RU"/>
          </a:p>
        </c:txPr>
        <c:crossAx val="72465792"/>
        <c:crosses val="autoZero"/>
        <c:auto val="1"/>
        <c:lblAlgn val="ctr"/>
        <c:lblOffset val="100"/>
      </c:catAx>
      <c:valAx>
        <c:axId val="72465792"/>
        <c:scaling>
          <c:orientation val="minMax"/>
        </c:scaling>
        <c:delete val="1"/>
        <c:axPos val="l"/>
        <c:numFmt formatCode="#,##0" sourceLinked="1"/>
        <c:tickLblPos val="nextTo"/>
        <c:crossAx val="72464256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7.5865327693413545E-3"/>
                  <c:y val="-3.7735849056603994E-2"/>
                </c:manualLayout>
              </c:layout>
              <c:showVal val="1"/>
            </c:dLbl>
            <c:dLbl>
              <c:idx val="5"/>
              <c:layout>
                <c:manualLayout>
                  <c:x val="8.4444696459693349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14803</c:v>
                </c:pt>
                <c:pt idx="1">
                  <c:v>111</c:v>
                </c:pt>
                <c:pt idx="2">
                  <c:v>1511</c:v>
                </c:pt>
                <c:pt idx="3">
                  <c:v>8252</c:v>
                </c:pt>
                <c:pt idx="4">
                  <c:v>18347</c:v>
                </c:pt>
                <c:pt idx="5">
                  <c:v>26</c:v>
                </c:pt>
                <c:pt idx="6">
                  <c:v>71556</c:v>
                </c:pt>
                <c:pt idx="7">
                  <c:v>8937</c:v>
                </c:pt>
                <c:pt idx="8">
                  <c:v>14581</c:v>
                </c:pt>
                <c:pt idx="9">
                  <c:v>1497</c:v>
                </c:pt>
                <c:pt idx="10">
                  <c:v>175</c:v>
                </c:pt>
              </c:numCache>
            </c:numRef>
          </c:val>
        </c:ser>
        <c:shape val="cylinder"/>
        <c:axId val="74063232"/>
        <c:axId val="74073216"/>
        <c:axId val="0"/>
      </c:bar3DChart>
      <c:catAx>
        <c:axId val="74063232"/>
        <c:scaling>
          <c:orientation val="minMax"/>
        </c:scaling>
        <c:axPos val="b"/>
        <c:numFmt formatCode="#,##0.00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pPr>
            <a:endParaRPr lang="ru-RU"/>
          </a:p>
        </c:txPr>
        <c:crossAx val="74073216"/>
        <c:crosses val="autoZero"/>
        <c:auto val="1"/>
        <c:lblAlgn val="ctr"/>
        <c:lblOffset val="100"/>
      </c:catAx>
      <c:valAx>
        <c:axId val="74073216"/>
        <c:scaling>
          <c:orientation val="minMax"/>
        </c:scaling>
        <c:delete val="1"/>
        <c:axPos val="l"/>
        <c:numFmt formatCode="#,##0" sourceLinked="1"/>
        <c:tickLblPos val="nextTo"/>
        <c:crossAx val="74063232"/>
        <c:crosses val="autoZero"/>
        <c:crossBetween val="between"/>
      </c:valAx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январь-май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2019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857364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139 723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684 678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20,4%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857364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139 796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738 625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18,9%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5143512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53 947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928662"/>
          <a:ext cx="8001055" cy="5572171"/>
        </p:xfrm>
        <a:graphic>
          <a:graphicData uri="http://schemas.openxmlformats.org/drawingml/2006/table">
            <a:tbl>
              <a:tblPr/>
              <a:tblGrid>
                <a:gridCol w="3967557"/>
                <a:gridCol w="1637578"/>
                <a:gridCol w="1868378"/>
                <a:gridCol w="527542"/>
              </a:tblGrid>
              <a:tr h="649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2019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январь-апрель 2019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испол-нения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120 405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29 406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08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6434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2 172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3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2478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3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2319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3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3327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4770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2 166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пошлина, сборы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3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3576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1680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3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316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58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Штрафы,санкции,возмещение ущерба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1450,0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5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540 383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101 252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5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684 678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139 723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7112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январь-май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2019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04812" y="1357298"/>
          <a:ext cx="8334375" cy="5114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5" y="1397002"/>
          <a:ext cx="5929355" cy="4461795"/>
        </p:xfrm>
        <a:graphic>
          <a:graphicData uri="http://schemas.openxmlformats.org/drawingml/2006/table">
            <a:tbl>
              <a:tblPr/>
              <a:tblGrid>
                <a:gridCol w="2858621"/>
                <a:gridCol w="1174776"/>
                <a:gridCol w="1161723"/>
                <a:gridCol w="734235"/>
              </a:tblGrid>
              <a:tr h="1106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2019 год, тыс.руб.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 январь-апрель 2019 года, тыс.руб. 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испол-нения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Общегосударственные вопросы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49 197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14 803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оборона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493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22,5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96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6 183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1 511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24,4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экономика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48 032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8 252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17,2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8563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Жилищно-коммунальное хозяйство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313 600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18 347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Охрана окружающей среды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Образование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235 039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71 556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30,4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Культура, кинематография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27 056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8 937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33,0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Социальная политика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45 786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14 581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31,8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Физическая культура и спорт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12 413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1 497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12,1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8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Средства массовой информации</a:t>
                      </a:r>
                    </a:p>
                  </a:txBody>
                  <a:tcPr marL="7336" marR="7336" marT="73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175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442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7336" marR="7336" marT="73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738 625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139 796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18,9</a:t>
                      </a:r>
                    </a:p>
                  </a:txBody>
                  <a:tcPr marL="7336" marR="7336" marT="73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–мая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2019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71524" y="1119187"/>
          <a:ext cx="7600951" cy="461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514353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по итогам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73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дефицита бюджета по итогам отчетного периода свидетельствует о превышении произведенных в отчетном периоде  расходов над поступившими  доходами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телефон 4-62-60,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1823</TotalTime>
  <Words>510</Words>
  <Application>Microsoft Office PowerPoint</Application>
  <PresentationFormat>Экран (4:3)</PresentationFormat>
  <Paragraphs>138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январь-май 2019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260</cp:revision>
  <dcterms:created xsi:type="dcterms:W3CDTF">2016-05-26T09:08:06Z</dcterms:created>
  <dcterms:modified xsi:type="dcterms:W3CDTF">2019-05-30T11:50:53Z</dcterms:modified>
</cp:coreProperties>
</file>