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19\&#1086;&#1089;&#1085;&#1086;&#1074;&#1085;&#1099;&#1077;%20&#1087;&#1072;&#1088;&#1072;&#1084;&#1077;&#1090;&#1088;&#1099;%20&#1073;&#1102;&#1076;&#1078;&#1077;&#1090;&#1072;%202019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19\&#1086;&#1089;&#1085;&#1086;&#1074;&#1085;&#1099;&#1077;%20&#1087;&#1072;&#1088;&#1072;&#1084;&#1077;&#1090;&#1088;&#1099;%20&#1073;&#1102;&#1076;&#1078;&#1077;&#1090;&#1072;%202019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07045785943424"/>
          <c:y val="9.1310400944683526E-2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Упрощенная система налогообложения</c:v>
                </c:pt>
                <c:pt idx="3">
                  <c:v>Единый налог на вмененный доход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исп-я муниципального имущества</c:v>
                </c:pt>
                <c:pt idx="9">
                  <c:v>Платежи при пользовании природными ресурсами
</c:v>
                </c:pt>
                <c:pt idx="10">
                  <c:v>Доходы от оказания платных услуг 
</c:v>
                </c:pt>
                <c:pt idx="11">
                  <c:v>Доходы от реализации муниципального имущества</c:v>
                </c:pt>
                <c:pt idx="12">
                  <c:v>Штрафы,санкции,возмещение ущерба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19331</c:v>
                </c:pt>
                <c:pt idx="1">
                  <c:v>1651</c:v>
                </c:pt>
                <c:pt idx="2" formatCode="General">
                  <c:v>343</c:v>
                </c:pt>
                <c:pt idx="3" formatCode="General">
                  <c:v>451</c:v>
                </c:pt>
                <c:pt idx="4" formatCode="General">
                  <c:v>16</c:v>
                </c:pt>
                <c:pt idx="5" formatCode="General">
                  <c:v>170</c:v>
                </c:pt>
                <c:pt idx="6">
                  <c:v>1203</c:v>
                </c:pt>
                <c:pt idx="7" formatCode="General">
                  <c:v>5</c:v>
                </c:pt>
                <c:pt idx="8" formatCode="General">
                  <c:v>1192</c:v>
                </c:pt>
                <c:pt idx="9" formatCode="0.00">
                  <c:v>3</c:v>
                </c:pt>
                <c:pt idx="10" formatCode="0.00">
                  <c:v>17</c:v>
                </c:pt>
                <c:pt idx="11" formatCode="General">
                  <c:v>83</c:v>
                </c:pt>
                <c:pt idx="12" formatCode="General">
                  <c:v>70</c:v>
                </c:pt>
                <c:pt idx="13">
                  <c:v>67484</c:v>
                </c:pt>
              </c:numCache>
            </c:numRef>
          </c:val>
        </c:ser>
        <c:shape val="cylinder"/>
        <c:axId val="48732416"/>
        <c:axId val="49176960"/>
        <c:axId val="0"/>
      </c:bar3DChart>
      <c:catAx>
        <c:axId val="487324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9176960"/>
        <c:crosses val="autoZero"/>
        <c:auto val="1"/>
        <c:lblAlgn val="ctr"/>
        <c:lblOffset val="100"/>
      </c:catAx>
      <c:valAx>
        <c:axId val="49176960"/>
        <c:scaling>
          <c:orientation val="minMax"/>
        </c:scaling>
        <c:delete val="1"/>
        <c:axPos val="l"/>
        <c:numFmt formatCode="#,##0" sourceLinked="1"/>
        <c:tickLblPos val="nextTo"/>
        <c:crossAx val="48732416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5865327693413519E-3"/>
                  <c:y val="-3.7735849056603953E-2"/>
                </c:manualLayout>
              </c:layout>
              <c:showVal val="1"/>
            </c:dLbl>
            <c:dLbl>
              <c:idx val="5"/>
              <c:layout>
                <c:manualLayout>
                  <c:x val="8.4444696459693262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General</c:formatCode>
                <c:ptCount val="11"/>
                <c:pt idx="0" formatCode="#,##0.00">
                  <c:v>10053</c:v>
                </c:pt>
                <c:pt idx="1">
                  <c:v>85</c:v>
                </c:pt>
                <c:pt idx="2" formatCode="#,##0.00">
                  <c:v>1037</c:v>
                </c:pt>
                <c:pt idx="3" formatCode="#,##0.00">
                  <c:v>5661</c:v>
                </c:pt>
                <c:pt idx="4" formatCode="#,##0.00">
                  <c:v>14344</c:v>
                </c:pt>
                <c:pt idx="5">
                  <c:v>2</c:v>
                </c:pt>
                <c:pt idx="6" formatCode="#,##0.00">
                  <c:v>50035</c:v>
                </c:pt>
                <c:pt idx="7" formatCode="#,##0.00">
                  <c:v>6924</c:v>
                </c:pt>
                <c:pt idx="8" formatCode="#,##0.00">
                  <c:v>10352</c:v>
                </c:pt>
                <c:pt idx="9">
                  <c:v>1093</c:v>
                </c:pt>
                <c:pt idx="10" formatCode="_-* #,##0.00_р_._-;\-* #,##0.00_р_._-;_-* &quot;-&quot;??_р_._-;_-@_-">
                  <c:v>132</c:v>
                </c:pt>
              </c:numCache>
            </c:numRef>
          </c:val>
        </c:ser>
        <c:shape val="cylinder"/>
        <c:axId val="47665920"/>
        <c:axId val="47667456"/>
        <c:axId val="0"/>
      </c:bar3DChart>
      <c:catAx>
        <c:axId val="47665920"/>
        <c:scaling>
          <c:orientation val="minMax"/>
        </c:scaling>
        <c:axPos val="b"/>
        <c:numFmt formatCode="#,##0.0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7667456"/>
        <c:crosses val="autoZero"/>
        <c:auto val="1"/>
        <c:lblAlgn val="ctr"/>
        <c:lblOffset val="100"/>
      </c:catAx>
      <c:valAx>
        <c:axId val="47667456"/>
        <c:scaling>
          <c:orientation val="minMax"/>
        </c:scaling>
        <c:delete val="1"/>
        <c:axPos val="l"/>
        <c:numFmt formatCode="#,##0.00" sourceLinked="1"/>
        <c:tickLblPos val="nextTo"/>
        <c:crossAx val="47665920"/>
        <c:crosses val="autoZero"/>
        <c:crossBetween val="between"/>
      </c:valAx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январь-февраль 2019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857364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92 019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510 290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99 718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565 565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17,6%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7 699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55 275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142984"/>
          <a:ext cx="8072495" cy="4672480"/>
        </p:xfrm>
        <a:graphic>
          <a:graphicData uri="http://schemas.openxmlformats.org/drawingml/2006/table">
            <a:tbl>
              <a:tblPr/>
              <a:tblGrid>
                <a:gridCol w="4002982"/>
                <a:gridCol w="1652200"/>
                <a:gridCol w="1885060"/>
                <a:gridCol w="532253"/>
              </a:tblGrid>
              <a:tr h="471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2019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январь-март 2019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испол-нения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116405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19 331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6434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1 651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2319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3327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4770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пошлина, сборы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2553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17,00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0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371 018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67 484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0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510 290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92 019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7231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январь-март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2019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04812" y="385762"/>
          <a:ext cx="8334375" cy="608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1" y="1397002"/>
          <a:ext cx="6143667" cy="3652297"/>
        </p:xfrm>
        <a:graphic>
          <a:graphicData uri="http://schemas.openxmlformats.org/drawingml/2006/table">
            <a:tbl>
              <a:tblPr/>
              <a:tblGrid>
                <a:gridCol w="2961944"/>
                <a:gridCol w="1217237"/>
                <a:gridCol w="1203713"/>
                <a:gridCol w="760773"/>
              </a:tblGrid>
              <a:tr h="1031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2019 год, тыс.руб.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 январь-март 2019 года, тыс.руб.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испол-нения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Общегосударственные вопросы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49 012,00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10 053,00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20,5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оборона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902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6 393,00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1 037,00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экономика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49 943,00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5 661,00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Жилищно-коммунальное хозяйство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144 758,00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14 344,00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Охрана окружающей среды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Образование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234 769,00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50 035,00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21,3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Культура, кинематография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27 031,00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6 924,00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Социальная политика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44 317,00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10 352,00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23,4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Физическая культура и спорт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8 023,00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Средства массовой информации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526,00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132,00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4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7336" marR="7336" marT="7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565 565,00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99 718,00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–марта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2019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71524" y="1119187"/>
          <a:ext cx="7600951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514353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по итогам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7 699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дефицита бюджета по итогам отчетного периода свидетельствует о превышении произведенных в отчетном периоде  расходов над поступившими  доходами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1794</TotalTime>
  <Words>512</Words>
  <Application>Microsoft Office PowerPoint</Application>
  <PresentationFormat>Экран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январь-февраль 2019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254</cp:revision>
  <dcterms:created xsi:type="dcterms:W3CDTF">2016-05-26T09:08:06Z</dcterms:created>
  <dcterms:modified xsi:type="dcterms:W3CDTF">2019-04-03T11:58:45Z</dcterms:modified>
</cp:coreProperties>
</file>