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8" r:id="rId4"/>
    <p:sldId id="259" r:id="rId5"/>
    <p:sldId id="267" r:id="rId6"/>
    <p:sldId id="273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19\&#1086;&#1089;&#1085;&#1086;&#1074;&#1085;&#1099;&#1077;%20&#1087;&#1072;&#1088;&#1072;&#1084;&#1077;&#1090;&#1088;&#1099;%20&#1073;&#1102;&#1076;&#1078;&#1077;&#1090;&#1072;%202019\&#1076;&#1080;&#1072;&#1075;&#1088;&#1072;&#1084;&#1084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19\&#1086;&#1089;&#1085;&#1086;&#1074;&#1085;&#1099;&#1077;%20&#1087;&#1072;&#1088;&#1072;&#1084;&#1077;&#1090;&#1088;&#1099;%20&#1073;&#1102;&#1076;&#1078;&#1077;&#1090;&#1072;%202019\&#1076;&#1080;&#1072;&#1075;&#1088;&#1072;&#1084;&#108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707045785943424"/>
          <c:y val="9.131040094468354E-2"/>
          <c:w val="0.8243769320501606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доходы'!$A$3:$A$17</c:f>
              <c:strCache>
                <c:ptCount val="15"/>
                <c:pt idx="0">
                  <c:v>Налог на доходы физических лиц</c:v>
                </c:pt>
                <c:pt idx="1">
                  <c:v>Акцизы по подакцизным товарам (продукции), производимым на территории Российской Федерации</c:v>
                </c:pt>
                <c:pt idx="2">
                  <c:v>Налог, взимаемый в связи с применением упрощенной системы налогообложения</c:v>
                </c:pt>
                <c:pt idx="3">
                  <c:v>Единый налог на вмененный доход для отдельных видов деятельности</c:v>
                </c:pt>
                <c:pt idx="4">
                  <c:v>Единый сельскохозяйственный налог</c:v>
                </c:pt>
                <c:pt idx="5">
                  <c:v>Налог, взимаемый в связи с применением патентной системы налогообложения</c:v>
                </c:pt>
                <c:pt idx="6">
                  <c:v>Налог на имущество физических лиц</c:v>
                </c:pt>
                <c:pt idx="7">
                  <c:v>Земельный налог</c:v>
                </c:pt>
                <c:pt idx="8">
                  <c:v>Государственная пошлина, сборы</c:v>
                </c:pt>
                <c:pt idx="9">
                  <c:v>Доходы от использования имущества, находящегося в государственной и муниципальной собственности</c:v>
                </c:pt>
                <c:pt idx="10">
                  <c:v>Платежи при пользовании природными ресурсами</c:v>
                </c:pt>
                <c:pt idx="11">
                  <c:v>Доходы от оказания платных услуг и компенсации затрат государства</c:v>
                </c:pt>
                <c:pt idx="12">
                  <c:v>Доходы от продажи материальных и нематериальных активов</c:v>
                </c:pt>
                <c:pt idx="13">
                  <c:v>Штрафы,санкции,возмещение ущерба</c:v>
                </c:pt>
                <c:pt idx="14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доходы'!$B$3:$B$17</c:f>
              <c:numCache>
                <c:formatCode>#,##0</c:formatCode>
                <c:ptCount val="15"/>
                <c:pt idx="0">
                  <c:v>66913</c:v>
                </c:pt>
                <c:pt idx="1">
                  <c:v>5066</c:v>
                </c:pt>
                <c:pt idx="2" formatCode="General">
                  <c:v>2232</c:v>
                </c:pt>
                <c:pt idx="3" formatCode="General">
                  <c:v>1456</c:v>
                </c:pt>
                <c:pt idx="4" formatCode="General">
                  <c:v>2</c:v>
                </c:pt>
                <c:pt idx="5" formatCode="General">
                  <c:v>52</c:v>
                </c:pt>
                <c:pt idx="6" formatCode="General">
                  <c:v>1220</c:v>
                </c:pt>
                <c:pt idx="7">
                  <c:v>3096</c:v>
                </c:pt>
                <c:pt idx="8" formatCode="General">
                  <c:v>42</c:v>
                </c:pt>
                <c:pt idx="9" formatCode="General">
                  <c:v>3527</c:v>
                </c:pt>
                <c:pt idx="10" formatCode="0">
                  <c:v>13</c:v>
                </c:pt>
                <c:pt idx="11" formatCode="0">
                  <c:v>1922</c:v>
                </c:pt>
                <c:pt idx="12" formatCode="General">
                  <c:v>683</c:v>
                </c:pt>
                <c:pt idx="13" formatCode="General">
                  <c:v>560</c:v>
                </c:pt>
                <c:pt idx="14">
                  <c:v>300479</c:v>
                </c:pt>
              </c:numCache>
            </c:numRef>
          </c:val>
        </c:ser>
        <c:shape val="cylinder"/>
        <c:axId val="58708352"/>
        <c:axId val="58709888"/>
        <c:axId val="0"/>
      </c:bar3DChart>
      <c:catAx>
        <c:axId val="5870835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  <a:latin typeface="+mj-lt"/>
              </a:defRPr>
            </a:pPr>
            <a:endParaRPr lang="ru-RU"/>
          </a:p>
        </c:txPr>
        <c:crossAx val="58709888"/>
        <c:crosses val="autoZero"/>
        <c:auto val="1"/>
        <c:lblAlgn val="ctr"/>
        <c:lblOffset val="100"/>
      </c:catAx>
      <c:valAx>
        <c:axId val="58709888"/>
        <c:scaling>
          <c:orientation val="minMax"/>
        </c:scaling>
        <c:delete val="1"/>
        <c:axPos val="l"/>
        <c:numFmt formatCode="#,##0" sourceLinked="1"/>
        <c:tickLblPos val="nextTo"/>
        <c:crossAx val="58708352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7.5865327693413623E-3"/>
                  <c:y val="-3.7735849056604064E-2"/>
                </c:manualLayout>
              </c:layout>
              <c:showVal val="1"/>
            </c:dLbl>
            <c:dLbl>
              <c:idx val="5"/>
              <c:layout>
                <c:manualLayout>
                  <c:x val="8.4444696459693557E-3"/>
                  <c:y val="-2.3090861075630433E-2"/>
                </c:manualLayout>
              </c:layout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расходы'!$A$4:$A$14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расходы'!$B$4:$B$14</c:f>
              <c:numCache>
                <c:formatCode>#,##0</c:formatCode>
                <c:ptCount val="11"/>
                <c:pt idx="0">
                  <c:v>34742</c:v>
                </c:pt>
                <c:pt idx="1">
                  <c:v>342</c:v>
                </c:pt>
                <c:pt idx="2">
                  <c:v>3719</c:v>
                </c:pt>
                <c:pt idx="3">
                  <c:v>38063</c:v>
                </c:pt>
                <c:pt idx="4">
                  <c:v>121780</c:v>
                </c:pt>
                <c:pt idx="5">
                  <c:v>127</c:v>
                </c:pt>
                <c:pt idx="6">
                  <c:v>175711</c:v>
                </c:pt>
                <c:pt idx="7">
                  <c:v>19248</c:v>
                </c:pt>
                <c:pt idx="8">
                  <c:v>27249</c:v>
                </c:pt>
                <c:pt idx="9">
                  <c:v>4049</c:v>
                </c:pt>
                <c:pt idx="10">
                  <c:v>394</c:v>
                </c:pt>
              </c:numCache>
            </c:numRef>
          </c:val>
        </c:ser>
        <c:shape val="cylinder"/>
        <c:axId val="3194240"/>
        <c:axId val="40581760"/>
        <c:axId val="0"/>
      </c:bar3DChart>
      <c:catAx>
        <c:axId val="3194240"/>
        <c:scaling>
          <c:orientation val="minMax"/>
        </c:scaling>
        <c:axPos val="b"/>
        <c:numFmt formatCode="#,##0.00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40581760"/>
        <c:crosses val="autoZero"/>
        <c:auto val="1"/>
        <c:lblAlgn val="ctr"/>
        <c:lblOffset val="100"/>
      </c:catAx>
      <c:valAx>
        <c:axId val="40581760"/>
        <c:scaling>
          <c:orientation val="minMax"/>
        </c:scaling>
        <c:delete val="1"/>
        <c:axPos val="l"/>
        <c:numFmt formatCode="#,##0" sourceLinked="1"/>
        <c:tickLblPos val="nextTo"/>
        <c:crossAx val="3194240"/>
        <c:crosses val="autoZero"/>
        <c:crossBetween val="between"/>
      </c:valAx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0.72951</cdr:x>
      <cdr:y>0.14865</cdr:y>
    </cdr:from>
    <cdr:to>
      <cdr:x>0.81967</cdr:x>
      <cdr:y>0.2027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57982" y="785818"/>
          <a:ext cx="78581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latin typeface="+mj-lt"/>
            </a:rPr>
            <a:t>Тыс.руб.</a:t>
          </a:r>
          <a:endParaRPr lang="ru-RU" sz="1100" dirty="0">
            <a:latin typeface="+mj-lt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9903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за январь-сентябрь 2019 года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1857364"/>
            <a:ext cx="3714776" cy="185738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387 263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плановых назначениях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711 416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54,4%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86380" y="1857364"/>
            <a:ext cx="3500462" cy="185738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425 424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763 897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55,7%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57422" y="5143512"/>
            <a:ext cx="492922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по итогам  отчетного периода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38 161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плановом дефиците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52 481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35743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414338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9" y="1357297"/>
          <a:ext cx="8358246" cy="5030885"/>
        </p:xfrm>
        <a:graphic>
          <a:graphicData uri="http://schemas.openxmlformats.org/drawingml/2006/table">
            <a:tbl>
              <a:tblPr/>
              <a:tblGrid>
                <a:gridCol w="4144680"/>
                <a:gridCol w="1710684"/>
                <a:gridCol w="1951789"/>
                <a:gridCol w="551093"/>
              </a:tblGrid>
              <a:tr h="6017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 на 2019 год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январь-сентябрь 2019 года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испол-нения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05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120 405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66 913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55,6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115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6434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5 066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78,7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115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2478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2232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90,1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115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2319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1456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62,8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05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115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86,7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05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3327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1220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36,7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05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4770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3 096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64,9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05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пошлина, сборы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210,0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115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5056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3527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69,8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05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21,7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115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1790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1922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107,4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706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713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683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95,8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05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Штрафы,санкции,возмещение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ущерба</a:t>
                      </a:r>
                    </a:p>
                  </a:txBody>
                  <a:tcPr marL="6252" marR="6252" marT="6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417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560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134,3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057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6252" marR="6252" marT="625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563 567 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300 479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53,3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057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 доходов</a:t>
                      </a:r>
                    </a:p>
                  </a:txBody>
                  <a:tcPr marL="6252" marR="6252" marT="625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711 416 </a:t>
                      </a:r>
                    </a:p>
                  </a:txBody>
                  <a:tcPr marL="6252" marR="6252" marT="625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387 263 </a:t>
                      </a:r>
                    </a:p>
                  </a:txBody>
                  <a:tcPr marL="6252" marR="6252" marT="625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54,4</a:t>
                      </a:r>
                    </a:p>
                  </a:txBody>
                  <a:tcPr marL="6252" marR="6252" marT="62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8623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+mj-lt"/>
                <a:cs typeface="Times New Roman" pitchFamily="18" charset="0"/>
              </a:rPr>
              <a:t>Структура доходов бюджета за январь-сентябрь 2019 года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1071546"/>
          <a:ext cx="871543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1928802"/>
          <a:ext cx="7500990" cy="3579536"/>
        </p:xfrm>
        <a:graphic>
          <a:graphicData uri="http://schemas.openxmlformats.org/drawingml/2006/table">
            <a:tbl>
              <a:tblPr/>
              <a:tblGrid>
                <a:gridCol w="3616327"/>
                <a:gridCol w="1486162"/>
                <a:gridCol w="1469650"/>
                <a:gridCol w="928851"/>
              </a:tblGrid>
              <a:tr h="946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 на 2019 год, тыс.руб. 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 январь-сентябрь 2019 года, тыс.руб. 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испол-нения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843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Общегосударственные вопросы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51 002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34 742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68,1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39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Национальная оборона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493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342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69,4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8128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6 183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3 719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60,1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39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Национальная экономика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55 691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38 063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68,3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384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Жилищно-коммунальное хозяйство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322 935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121 780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37,7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39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Охрана окружающей среды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6 502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127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39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Образование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237 753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175 711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73,9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39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Культура, кинематография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26 894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19 248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71,6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39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Социальная политика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46 146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27 249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59,0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39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Физическая культура и спорт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9 772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4 049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41,4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336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Средства массовой информации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526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394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74,9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РАСХОДОВ:</a:t>
                      </a:r>
                    </a:p>
                  </a:txBody>
                  <a:tcPr marL="7336" marR="7336" marT="7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763 897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425 424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55,7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января –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сентября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2019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857224" y="1714488"/>
          <a:ext cx="7600951" cy="461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142984"/>
            <a:ext cx="514353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по итогам отчетного периода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38 161тыс.руб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90" y="3143248"/>
            <a:ext cx="364333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дефицита бюджета по итогам отчетного периода свидетельствует о превышении произведенных в отчетном периоде  расходов над поступившими  доходами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786058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071678"/>
            <a:ext cx="80010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телефон 4-62-60, время работы: понедельник-четверг с 8-00 до 17-15, пятница с 8-00 до 16-00, перерыв с 12-30 до 13-30,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2013</TotalTime>
  <Words>520</Words>
  <Application>Microsoft Office PowerPoint</Application>
  <PresentationFormat>Экран (4:3)</PresentationFormat>
  <Paragraphs>143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Основные параметры бюджета Городского округа Верхняя Тура за январь-сентябрь 2019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289</cp:revision>
  <dcterms:created xsi:type="dcterms:W3CDTF">2016-05-26T09:08:06Z</dcterms:created>
  <dcterms:modified xsi:type="dcterms:W3CDTF">2019-10-08T10:26:59Z</dcterms:modified>
</cp:coreProperties>
</file>