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19\&#1086;&#1089;&#1085;&#1086;&#1074;&#1085;&#1099;&#1077;%20&#1087;&#1072;&#1088;&#1072;&#1084;&#1077;&#1090;&#1088;&#1099;%20&#1073;&#1102;&#1076;&#1078;&#1077;&#1090;&#1072;%202019\&#1076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19\&#1086;&#1089;&#1085;&#1086;&#1074;&#1085;&#1099;&#1077;%20&#1087;&#1072;&#1088;&#1072;&#1084;&#1077;&#1090;&#1088;&#1099;%20&#1073;&#1102;&#1076;&#1078;&#1077;&#1090;&#1072;%202019\&#1076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707045785943424"/>
          <c:y val="9.1310400944683526E-2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доходы'!$A$3:$A$14</c:f>
              <c:strCache>
                <c:ptCount val="12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Упрощенная система налогообложения</c:v>
                </c:pt>
                <c:pt idx="3">
                  <c:v>Единый налог на вмененный доход</c:v>
                </c:pt>
                <c:pt idx="4">
                  <c:v>Налог на имущество физических лиц</c:v>
                </c:pt>
                <c:pt idx="5">
                  <c:v>Земельный налог</c:v>
                </c:pt>
                <c:pt idx="6">
                  <c:v>Государственная пошлина</c:v>
                </c:pt>
                <c:pt idx="7">
                  <c:v>Доходы от исп-я муниципального имущества</c:v>
                </c:pt>
                <c:pt idx="8">
                  <c:v>Платежи при пользовании природными ресурсами
</c:v>
                </c:pt>
                <c:pt idx="9">
                  <c:v>Доходы от оказания платных услуг 
</c:v>
                </c:pt>
                <c:pt idx="10">
                  <c:v>Доходы от реализации муниципального имущества</c:v>
                </c:pt>
                <c:pt idx="11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доходы'!$B$3:$B$14</c:f>
              <c:numCache>
                <c:formatCode>_-* #,##0_р_._-;\-* #,##0_р_._-;_-* "-"??_р_._-;_-@_-</c:formatCode>
                <c:ptCount val="12"/>
                <c:pt idx="0">
                  <c:v>12049</c:v>
                </c:pt>
                <c:pt idx="1">
                  <c:v>1146</c:v>
                </c:pt>
                <c:pt idx="2">
                  <c:v>93</c:v>
                </c:pt>
                <c:pt idx="3">
                  <c:v>420</c:v>
                </c:pt>
                <c:pt idx="4">
                  <c:v>88</c:v>
                </c:pt>
                <c:pt idx="5">
                  <c:v>1104</c:v>
                </c:pt>
                <c:pt idx="6">
                  <c:v>3</c:v>
                </c:pt>
                <c:pt idx="7">
                  <c:v>676</c:v>
                </c:pt>
                <c:pt idx="8">
                  <c:v>3</c:v>
                </c:pt>
                <c:pt idx="9">
                  <c:v>6</c:v>
                </c:pt>
                <c:pt idx="10">
                  <c:v>58</c:v>
                </c:pt>
                <c:pt idx="11">
                  <c:v>37966</c:v>
                </c:pt>
              </c:numCache>
            </c:numRef>
          </c:val>
        </c:ser>
        <c:shape val="cylinder"/>
        <c:axId val="56230272"/>
        <c:axId val="56406784"/>
        <c:axId val="0"/>
      </c:bar3DChart>
      <c:catAx>
        <c:axId val="5623027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56406784"/>
        <c:crosses val="autoZero"/>
        <c:auto val="1"/>
        <c:lblAlgn val="ctr"/>
        <c:lblOffset val="100"/>
      </c:catAx>
      <c:valAx>
        <c:axId val="56406784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extTo"/>
        <c:crossAx val="56230272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7.586532769341351E-3"/>
                  <c:y val="-3.7735849056603946E-2"/>
                </c:manualLayout>
              </c:layout>
              <c:showVal val="1"/>
            </c:dLbl>
            <c:dLbl>
              <c:idx val="5"/>
              <c:layout>
                <c:manualLayout>
                  <c:x val="8.4444696459693245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General</c:formatCode>
                <c:ptCount val="11"/>
                <c:pt idx="0" formatCode="#,##0.00">
                  <c:v>6207</c:v>
                </c:pt>
                <c:pt idx="1">
                  <c:v>49</c:v>
                </c:pt>
                <c:pt idx="2" formatCode="#,##0.00">
                  <c:v>655</c:v>
                </c:pt>
                <c:pt idx="3" formatCode="#,##0.00">
                  <c:v>1020</c:v>
                </c:pt>
                <c:pt idx="4" formatCode="#,##0.00">
                  <c:v>7379</c:v>
                </c:pt>
                <c:pt idx="5">
                  <c:v>2</c:v>
                </c:pt>
                <c:pt idx="6" formatCode="#,##0.00">
                  <c:v>30270</c:v>
                </c:pt>
                <c:pt idx="7" formatCode="#,##0.00">
                  <c:v>4631</c:v>
                </c:pt>
                <c:pt idx="8" formatCode="#,##0.00">
                  <c:v>6594</c:v>
                </c:pt>
                <c:pt idx="9">
                  <c:v>688</c:v>
                </c:pt>
                <c:pt idx="10" formatCode="_-* #,##0.00_р_._-;\-* #,##0.00_р_._-;_-* &quot;-&quot;??_р_._-;_-@_-">
                  <c:v>88</c:v>
                </c:pt>
              </c:numCache>
            </c:numRef>
          </c:val>
        </c:ser>
        <c:shape val="cylinder"/>
        <c:axId val="56548352"/>
        <c:axId val="56562432"/>
        <c:axId val="0"/>
      </c:bar3DChart>
      <c:catAx>
        <c:axId val="56548352"/>
        <c:scaling>
          <c:orientation val="minMax"/>
        </c:scaling>
        <c:axPos val="b"/>
        <c:numFmt formatCode="#,##0.00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56562432"/>
        <c:crosses val="autoZero"/>
        <c:auto val="1"/>
        <c:lblAlgn val="ctr"/>
        <c:lblOffset val="100"/>
      </c:catAx>
      <c:valAx>
        <c:axId val="56562432"/>
        <c:scaling>
          <c:orientation val="minMax"/>
        </c:scaling>
        <c:delete val="1"/>
        <c:axPos val="l"/>
        <c:numFmt formatCode="#,##0.00" sourceLinked="1"/>
        <c:tickLblPos val="nextTo"/>
        <c:crossAx val="56548352"/>
        <c:crosses val="autoZero"/>
        <c:crossBetween val="between"/>
      </c:valAx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январь-февраль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2019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857364"/>
            <a:ext cx="3714776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53 612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510 290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10,4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86380" y="1857364"/>
            <a:ext cx="3500462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57 583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563 934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10,2%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57422" y="5143512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бюджета по итогам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3 971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плановом дефиците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53 644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35743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414338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928670"/>
          <a:ext cx="7715305" cy="4954898"/>
        </p:xfrm>
        <a:graphic>
          <a:graphicData uri="http://schemas.openxmlformats.org/drawingml/2006/table">
            <a:tbl>
              <a:tblPr/>
              <a:tblGrid>
                <a:gridCol w="4143404"/>
                <a:gridCol w="1500198"/>
                <a:gridCol w="1563001"/>
                <a:gridCol w="508702"/>
              </a:tblGrid>
              <a:tr h="737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показателя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Утверждено на 2019 год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Исполнено за январь-февраль 2019 года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испол-нения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33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Налог на доходы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116 405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12 049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10,4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9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6434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1 146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17,8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12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2478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3,8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12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2319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420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18,1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12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833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Налог на имущество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3327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2,6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833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Земельный налог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4770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1 104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23,1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833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Государственная пошлина, сборы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56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2553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676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26,5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3,00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5,0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12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385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6,00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1,6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10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471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12,3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833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Штрафы,санкции,возмещение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ущерба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833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Безвозмездные поступления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371 018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37 966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10,2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833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 доходов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510 290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53 612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10,5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7686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январь-февраль 2019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04812" y="933450"/>
          <a:ext cx="8334375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397002"/>
          <a:ext cx="6929486" cy="5151901"/>
        </p:xfrm>
        <a:graphic>
          <a:graphicData uri="http://schemas.openxmlformats.org/drawingml/2006/table">
            <a:tbl>
              <a:tblPr/>
              <a:tblGrid>
                <a:gridCol w="3340797"/>
                <a:gridCol w="1372930"/>
                <a:gridCol w="1357677"/>
                <a:gridCol w="858082"/>
              </a:tblGrid>
              <a:tr h="9555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показателя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Утверждено на 2019 год, тыс.руб.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Исполнено за  январь-февраль 2019 года, тыс.руб.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испол-нения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37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Общегосударственные вопросы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49 012,00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6 207,00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12,7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Национальная оборона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493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9,9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5555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6 393,00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655,00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10,2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Национальная экономика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49 943,00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1 020,00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37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Жилищно-коммунальное хозяйство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144 758,00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7 379,00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5,1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Охрана окружающей среды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0,7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Образование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233 138,00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30 270,00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13,0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Культура, кинематография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27 031,00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4 631,00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17,1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Социальная политика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44 317,00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6 594,00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14,9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Физическая культура и спорт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8 023,00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688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8,6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37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Средства массовой информации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526,00  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88,00  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16,7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18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РАСХОДОВ:</a:t>
                      </a:r>
                    </a:p>
                  </a:txBody>
                  <a:tcPr marL="7336" marR="7336" marT="7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563 934,00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57 583,00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10,2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–февраля 2019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71524" y="1119187"/>
          <a:ext cx="7600951" cy="461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514353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фицит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 итогам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3 971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дефицита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бюджета по итогам отчетного периода свидетельствует о превышении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произведенных в отчетном периоде  расходов над поступившими  доходами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0010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телефон 4-62-60,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1778</TotalTime>
  <Words>510</Words>
  <Application>Microsoft Office PowerPoint</Application>
  <PresentationFormat>Экран (4:3)</PresentationFormat>
  <Paragraphs>138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январь-февраль 2019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252</cp:revision>
  <dcterms:created xsi:type="dcterms:W3CDTF">2016-05-26T09:08:06Z</dcterms:created>
  <dcterms:modified xsi:type="dcterms:W3CDTF">2019-03-20T09:48:23Z</dcterms:modified>
</cp:coreProperties>
</file>