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71" r:id="rId4"/>
    <p:sldId id="288" r:id="rId5"/>
    <p:sldId id="284" r:id="rId6"/>
    <p:sldId id="289" r:id="rId7"/>
    <p:sldId id="259" r:id="rId8"/>
    <p:sldId id="285" r:id="rId9"/>
    <p:sldId id="268" r:id="rId10"/>
    <p:sldId id="292" r:id="rId11"/>
    <p:sldId id="290" r:id="rId12"/>
    <p:sldId id="262" r:id="rId13"/>
    <p:sldId id="286" r:id="rId14"/>
    <p:sldId id="291" r:id="rId15"/>
    <p:sldId id="275" r:id="rId16"/>
    <p:sldId id="287" r:id="rId17"/>
    <p:sldId id="277" r:id="rId18"/>
    <p:sldId id="278" r:id="rId19"/>
    <p:sldId id="279" r:id="rId20"/>
    <p:sldId id="280" r:id="rId21"/>
    <p:sldId id="281" r:id="rId22"/>
    <p:sldId id="282" r:id="rId23"/>
    <p:sldId id="269" r:id="rId24"/>
    <p:sldId id="272" r:id="rId25"/>
    <p:sldId id="273" r:id="rId26"/>
    <p:sldId id="26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12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Office\Documents\&#1073;&#1102;&#1076;&#1078;&#1077;&#1090;%20&#1076;&#1083;&#1103;%20&#1075;&#1088;&#1072;&#1078;&#1076;&#1072;&#1085;\&#1087;&#1088;&#1086;&#1077;&#1082;&#1090;%20&#1073;&#1102;&#1076;&#1078;&#1077;&#1090;&#1072;%202017-2019\&#1076;&#1083;&#1103;%20&#1076;&#1080;&#1072;&#1075;&#1088;&#1072;&#1084;&#1084;l.xls" TargetMode="External"/><Relationship Id="rId1" Type="http://schemas.openxmlformats.org/officeDocument/2006/relationships/image" Target="../media/image5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Office\Documents\&#1073;&#1102;&#1076;&#1078;&#1077;&#1090;%20&#1076;&#1083;&#1103;%20&#1075;&#1088;&#1072;&#1078;&#1076;&#1072;&#1085;\&#1087;&#1088;&#1086;&#1077;&#1082;&#1090;%20&#1073;&#1102;&#1076;&#1078;&#1077;&#1090;&#1072;%202017-2019\&#1076;&#1083;&#1103;%20&#1076;&#1080;&#1072;&#1075;&#1088;&#1072;&#1084;&#1084;l.xls" TargetMode="External"/><Relationship Id="rId1" Type="http://schemas.openxmlformats.org/officeDocument/2006/relationships/image" Target="../media/image5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Office\Documents\&#1073;&#1102;&#1076;&#1078;&#1077;&#1090;%20&#1076;&#1083;&#1103;%20&#1075;&#1088;&#1072;&#1078;&#1076;&#1072;&#1085;\&#1087;&#1088;&#1086;&#1077;&#1082;&#1090;%20&#1073;&#1102;&#1076;&#1078;&#1077;&#1090;&#1072;%202017-2019\&#1076;&#1083;&#1103;%20&#1076;&#1080;&#1072;&#1075;&#1088;&#1072;&#1084;&#1084;l.xls" TargetMode="External"/><Relationship Id="rId1" Type="http://schemas.openxmlformats.org/officeDocument/2006/relationships/image" Target="../media/image5.jpe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Office\Documents\&#1073;&#1102;&#1076;&#1078;&#1077;&#1090;%20&#1076;&#1083;&#1103;%20&#1075;&#1088;&#1072;&#1078;&#1076;&#1072;&#1085;\&#1087;&#1088;&#1086;&#1077;&#1082;&#1090;%20&#1073;&#1102;&#1076;&#1078;&#1077;&#1090;&#1072;%202017-2019\&#1076;&#1083;&#1103;%20&#1076;&#1080;&#1072;&#1075;&#1088;&#1072;&#1084;&#1084;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Office\Documents\&#1073;&#1102;&#1076;&#1078;&#1077;&#1090;%20&#1076;&#1083;&#1103;%20&#1075;&#1088;&#1072;&#1078;&#1076;&#1072;&#1085;\&#1087;&#1088;&#1086;&#1077;&#1082;&#1090;%20&#1073;&#1102;&#1076;&#1078;&#1077;&#1090;&#1072;%202017-2019\&#1076;&#1083;&#1103;%20&#1076;&#1080;&#1072;&#1075;&#1088;&#1072;&#1084;&#1084;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fo\fin\&#1054;&#1083;&#1103;%20&#1050;&#1086;&#1074;&#1099;&#1088;&#1079;&#1080;&#1085;&#1072;\&#1076;&#1083;&#1103;%20&#1089;&#1072;&#1081;&#1090;&#1072;\&#1084;&#1091;&#1085;&#1080;&#1094;&#1080;&#1087;&#1072;&#1083;&#1100;&#1085;&#1099;&#1081;%20&#1076;&#1086;&#1083;&#1075;\3%20&#1082;&#1074;&#1072;&#1088;&#1090;&#1072;&#1083;%202016%20-%20&#1082;&#1086;&#1087;&#1080;&#1103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0"/>
      <c:rotY val="5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267132857701414"/>
          <c:y val="2.5304888171029934E-2"/>
          <c:w val="0.8573286714229863"/>
          <c:h val="0.42643084998990555"/>
        </c:manualLayout>
      </c:layout>
      <c:bar3DChart>
        <c:barDir val="col"/>
        <c:grouping val="clustered"/>
        <c:ser>
          <c:idx val="0"/>
          <c:order val="0"/>
          <c:tx>
            <c:strRef>
              <c:f>'доходы 2017 с диаграммой'!$A$2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dLbls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'доходы 2017 с диаграммой'!$B$1:$D$1</c:f>
              <c:strCache>
                <c:ptCount val="1"/>
                <c:pt idx="0">
                  <c:v>2017 год план</c:v>
                </c:pt>
              </c:strCache>
            </c:strRef>
          </c:cat>
          <c:val>
            <c:numRef>
              <c:f>'доходы 2017 с диаграммой'!$B$2:$D$2</c:f>
              <c:numCache>
                <c:formatCode>_-* #,##0.00_р_._-;\-* #,##0.00_р_._-;_-* "-"??_р_._-;_-@_-</c:formatCode>
                <c:ptCount val="1"/>
                <c:pt idx="0">
                  <c:v>71156</c:v>
                </c:pt>
              </c:numCache>
            </c:numRef>
          </c:val>
        </c:ser>
        <c:ser>
          <c:idx val="1"/>
          <c:order val="1"/>
          <c:tx>
            <c:strRef>
              <c:f>'доходы 2017 с диаграммой'!$A$3</c:f>
              <c:strCache>
                <c:ptCount val="1"/>
                <c:pt idx="0">
                  <c:v>Акцизы по подакцизным товарам (на дизельное топливо, моторные масла, автомобильный бензин)</c:v>
                </c:pt>
              </c:strCache>
            </c:strRef>
          </c:tx>
          <c:dLbls>
            <c:dLbl>
              <c:idx val="0"/>
              <c:layout>
                <c:manualLayout>
                  <c:x val="-3.3585218061284064E-3"/>
                  <c:y val="3.8746438746438738E-2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'доходы 2017 с диаграммой'!$B$1:$D$1</c:f>
              <c:strCache>
                <c:ptCount val="1"/>
                <c:pt idx="0">
                  <c:v>2017 год план</c:v>
                </c:pt>
              </c:strCache>
            </c:strRef>
          </c:cat>
          <c:val>
            <c:numRef>
              <c:f>'доходы 2017 с диаграммой'!$B$3:$D$3</c:f>
              <c:numCache>
                <c:formatCode>_-* #,##0.00_р_._-;\-* #,##0.00_р_._-;_-* "-"??_р_._-;_-@_-</c:formatCode>
                <c:ptCount val="1"/>
                <c:pt idx="0">
                  <c:v>2794</c:v>
                </c:pt>
              </c:numCache>
            </c:numRef>
          </c:val>
        </c:ser>
        <c:ser>
          <c:idx val="2"/>
          <c:order val="2"/>
          <c:tx>
            <c:strRef>
              <c:f>'доходы 2017 с диаграммой'!$A$4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dLbls>
            <c:dLbl>
              <c:idx val="0"/>
              <c:layout>
                <c:manualLayout>
                  <c:x val="3.5264478964348235E-2"/>
                  <c:y val="-2.7350606815173775E-2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'доходы 2017 с диаграммой'!$B$1:$D$1</c:f>
              <c:strCache>
                <c:ptCount val="1"/>
                <c:pt idx="0">
                  <c:v>2017 год план</c:v>
                </c:pt>
              </c:strCache>
            </c:strRef>
          </c:cat>
          <c:val>
            <c:numRef>
              <c:f>'доходы 2017 с диаграммой'!$B$4:$D$4</c:f>
              <c:numCache>
                <c:formatCode>_-* #,##0.00_р_._-;\-* #,##0.00_р_._-;_-* "-"??_р_._-;_-@_-</c:formatCode>
                <c:ptCount val="1"/>
                <c:pt idx="0">
                  <c:v>3724</c:v>
                </c:pt>
              </c:numCache>
            </c:numRef>
          </c:val>
        </c:ser>
        <c:ser>
          <c:idx val="3"/>
          <c:order val="3"/>
          <c:tx>
            <c:strRef>
              <c:f>'доходы 2017 с диаграммой'!$A$5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dLbls>
            <c:dLbl>
              <c:idx val="0"/>
              <c:layout>
                <c:manualLayout>
                  <c:x val="5.037782709192612E-3"/>
                  <c:y val="3.6467236467236493E-2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'доходы 2017 с диаграммой'!$B$1:$D$1</c:f>
              <c:strCache>
                <c:ptCount val="1"/>
                <c:pt idx="0">
                  <c:v>2017 год план</c:v>
                </c:pt>
              </c:strCache>
            </c:strRef>
          </c:cat>
          <c:val>
            <c:numRef>
              <c:f>'доходы 2017 с диаграммой'!$B$5:$D$5</c:f>
              <c:numCache>
                <c:formatCode>_-* #,##0.00_р_._-;\-* #,##0.00_р_._-;_-* "-"??_р_._-;_-@_-</c:formatCode>
                <c:ptCount val="1"/>
                <c:pt idx="0">
                  <c:v>2770</c:v>
                </c:pt>
              </c:numCache>
            </c:numRef>
          </c:val>
        </c:ser>
        <c:ser>
          <c:idx val="4"/>
          <c:order val="4"/>
          <c:tx>
            <c:strRef>
              <c:f>'доходы 2017 с диаграммой'!$A$6</c:f>
              <c:strCache>
                <c:ptCount val="1"/>
                <c:pt idx="0">
                  <c:v>Земельный налог</c:v>
                </c:pt>
              </c:strCache>
            </c:strRef>
          </c:tx>
          <c:dLbls>
            <c:dLbl>
              <c:idx val="0"/>
              <c:layout>
                <c:manualLayout>
                  <c:x val="2.68681744490273E-2"/>
                  <c:y val="-2.27920227920228E-2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'доходы 2017 с диаграммой'!$B$1:$D$1</c:f>
              <c:strCache>
                <c:ptCount val="1"/>
                <c:pt idx="0">
                  <c:v>2017 год план</c:v>
                </c:pt>
              </c:strCache>
            </c:strRef>
          </c:cat>
          <c:val>
            <c:numRef>
              <c:f>'доходы 2017 с диаграммой'!$B$6:$D$6</c:f>
              <c:numCache>
                <c:formatCode>_-* #,##0.00_р_._-;\-* #,##0.00_р_._-;_-* "-"??_р_._-;_-@_-</c:formatCode>
                <c:ptCount val="1"/>
                <c:pt idx="0">
                  <c:v>5460</c:v>
                </c:pt>
              </c:numCache>
            </c:numRef>
          </c:val>
        </c:ser>
        <c:ser>
          <c:idx val="5"/>
          <c:order val="5"/>
          <c:tx>
            <c:strRef>
              <c:f>'доходы 2017 с диаграммой'!$A$7</c:f>
              <c:strCache>
                <c:ptCount val="1"/>
                <c:pt idx="0">
                  <c:v>Прочие налоговые доходы*</c:v>
                </c:pt>
              </c:strCache>
            </c:strRef>
          </c:tx>
          <c:dLbls>
            <c:dLbl>
              <c:idx val="0"/>
              <c:layout>
                <c:manualLayout>
                  <c:x val="6.7169113869888523E-3"/>
                  <c:y val="3.4188034188034191E-2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'доходы 2017 с диаграммой'!$B$1:$D$1</c:f>
              <c:strCache>
                <c:ptCount val="1"/>
                <c:pt idx="0">
                  <c:v>2017 год план</c:v>
                </c:pt>
              </c:strCache>
            </c:strRef>
          </c:cat>
          <c:val>
            <c:numRef>
              <c:f>'доходы 2017 с диаграммой'!$B$7:$D$7</c:f>
              <c:numCache>
                <c:formatCode>_-* #,##0.00_р_._-;\-* #,##0.00_р_._-;_-* "-"??_р_._-;_-@_-</c:formatCode>
                <c:ptCount val="1"/>
                <c:pt idx="0">
                  <c:v>15</c:v>
                </c:pt>
              </c:numCache>
            </c:numRef>
          </c:val>
        </c:ser>
        <c:ser>
          <c:idx val="6"/>
          <c:order val="6"/>
          <c:tx>
            <c:strRef>
              <c:f>'доходы 2017 с диаграммой'!$A$8</c:f>
              <c:strCache>
                <c:ptCount val="1"/>
                <c:pt idx="0">
                  <c:v>Доходы от использования муниципального имущества</c:v>
                </c:pt>
              </c:strCache>
            </c:strRef>
          </c:tx>
          <c:dLbls>
            <c:dLbl>
              <c:idx val="0"/>
              <c:layout>
                <c:manualLayout>
                  <c:x val="3.6943739867412458E-2"/>
                  <c:y val="-2.2792202256769221E-2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'доходы 2017 с диаграммой'!$B$1:$D$1</c:f>
              <c:strCache>
                <c:ptCount val="1"/>
                <c:pt idx="0">
                  <c:v>2017 год план</c:v>
                </c:pt>
              </c:strCache>
            </c:strRef>
          </c:cat>
          <c:val>
            <c:numRef>
              <c:f>'доходы 2017 с диаграммой'!$B$8:$D$8</c:f>
              <c:numCache>
                <c:formatCode>_-* #,##0.00_р_._-;\-* #,##0.00_р_._-;_-* "-"??_р_._-;_-@_-</c:formatCode>
                <c:ptCount val="1"/>
                <c:pt idx="0">
                  <c:v>7869</c:v>
                </c:pt>
              </c:numCache>
            </c:numRef>
          </c:val>
        </c:ser>
        <c:ser>
          <c:idx val="7"/>
          <c:order val="7"/>
          <c:tx>
            <c:strRef>
              <c:f>'доходы 2017 с диаграммой'!$A$9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tx>
          <c:dLbls>
            <c:dLbl>
              <c:idx val="0"/>
              <c:layout>
                <c:manualLayout>
                  <c:x val="1.8471869933706229E-2"/>
                  <c:y val="3.4188034188034191E-2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'доходы 2017 с диаграммой'!$B$1:$D$1</c:f>
              <c:strCache>
                <c:ptCount val="1"/>
                <c:pt idx="0">
                  <c:v>2017 год план</c:v>
                </c:pt>
              </c:strCache>
            </c:strRef>
          </c:cat>
          <c:val>
            <c:numRef>
              <c:f>'доходы 2017 с диаграммой'!$B$9:$D$9</c:f>
              <c:numCache>
                <c:formatCode>_-* #,##0.00_р_._-;\-* #,##0.00_р_._-;_-* "-"??_р_._-;_-@_-</c:formatCode>
                <c:ptCount val="1"/>
                <c:pt idx="0">
                  <c:v>98</c:v>
                </c:pt>
              </c:numCache>
            </c:numRef>
          </c:val>
        </c:ser>
        <c:ser>
          <c:idx val="8"/>
          <c:order val="8"/>
          <c:tx>
            <c:strRef>
              <c:f>'доходы 2017 с диаграммой'!$A$10</c:f>
              <c:strCache>
                <c:ptCount val="1"/>
                <c:pt idx="0">
                  <c:v>Прочие доходы от оказания платных услуг (работ) </c:v>
                </c:pt>
              </c:strCache>
            </c:strRef>
          </c:tx>
          <c:dLbls>
            <c:dLbl>
              <c:idx val="0"/>
              <c:layout>
                <c:manualLayout>
                  <c:x val="2.3509652642898823E-2"/>
                  <c:y val="-3.1909011373578329E-2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'доходы 2017 с диаграммой'!$B$1:$D$1</c:f>
              <c:strCache>
                <c:ptCount val="1"/>
                <c:pt idx="0">
                  <c:v>2017 год план</c:v>
                </c:pt>
              </c:strCache>
            </c:strRef>
          </c:cat>
          <c:val>
            <c:numRef>
              <c:f>'доходы 2017 с диаграммой'!$B$10:$D$10</c:f>
              <c:numCache>
                <c:formatCode>_-* #,##0.00_р_._-;\-* #,##0.00_р_._-;_-* "-"??_р_._-;_-@_-</c:formatCode>
                <c:ptCount val="1"/>
                <c:pt idx="0">
                  <c:v>307</c:v>
                </c:pt>
              </c:numCache>
            </c:numRef>
          </c:val>
        </c:ser>
        <c:ser>
          <c:idx val="9"/>
          <c:order val="9"/>
          <c:tx>
            <c:strRef>
              <c:f>'доходы 2017 с диаграммой'!$A$11</c:f>
              <c:strCache>
                <c:ptCount val="1"/>
                <c:pt idx="0">
                  <c:v>Доходы от реализации муниципального имущества</c:v>
                </c:pt>
              </c:strCache>
            </c:strRef>
          </c:tx>
          <c:dLbls>
            <c:dLbl>
              <c:idx val="0"/>
              <c:layout>
                <c:manualLayout>
                  <c:x val="-3.3585218061284064E-3"/>
                  <c:y val="3.4188034188034191E-2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'доходы 2017 с диаграммой'!$B$1:$D$1</c:f>
              <c:strCache>
                <c:ptCount val="1"/>
                <c:pt idx="0">
                  <c:v>2017 год план</c:v>
                </c:pt>
              </c:strCache>
            </c:strRef>
          </c:cat>
          <c:val>
            <c:numRef>
              <c:f>'доходы 2017 с диаграммой'!$B$11:$D$11</c:f>
              <c:numCache>
                <c:formatCode>_-* #,##0.00_р_._-;\-* #,##0.00_р_._-;_-* "-"??_р_._-;_-@_-</c:formatCode>
                <c:ptCount val="1"/>
                <c:pt idx="0">
                  <c:v>442</c:v>
                </c:pt>
              </c:numCache>
            </c:numRef>
          </c:val>
        </c:ser>
        <c:ser>
          <c:idx val="10"/>
          <c:order val="10"/>
          <c:tx>
            <c:strRef>
              <c:f>'доходы 2017 с диаграммой'!$A$12</c:f>
              <c:strCache>
                <c:ptCount val="1"/>
                <c:pt idx="0">
                  <c:v>Прочие неналоговые доходы*</c:v>
                </c:pt>
              </c:strCache>
            </c:strRef>
          </c:tx>
          <c:dLbls>
            <c:dLbl>
              <c:idx val="0"/>
              <c:layout>
                <c:manualLayout>
                  <c:x val="1.0075565418385224E-2"/>
                  <c:y val="-3.1908831908831911E-2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'доходы 2017 с диаграммой'!$B$1:$D$1</c:f>
              <c:strCache>
                <c:ptCount val="1"/>
                <c:pt idx="0">
                  <c:v>2017 год план</c:v>
                </c:pt>
              </c:strCache>
            </c:strRef>
          </c:cat>
          <c:val>
            <c:numRef>
              <c:f>'доходы 2017 с диаграммой'!$B$12:$D$12</c:f>
              <c:numCache>
                <c:formatCode>_-* #,##0.00_р_._-;\-* #,##0.00_р_._-;_-* "-"??_р_._-;_-@_-</c:formatCode>
                <c:ptCount val="1"/>
                <c:pt idx="0">
                  <c:v>16</c:v>
                </c:pt>
              </c:numCache>
            </c:numRef>
          </c:val>
        </c:ser>
        <c:ser>
          <c:idx val="11"/>
          <c:order val="11"/>
          <c:tx>
            <c:strRef>
              <c:f>'доходы 2017 с диаграммой'!$A$13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6.7170436122568122E-2"/>
                  <c:y val="-1.1396011396011409E-2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'доходы 2017 с диаграммой'!$B$1:$D$1</c:f>
              <c:strCache>
                <c:ptCount val="1"/>
                <c:pt idx="0">
                  <c:v>2017 год план</c:v>
                </c:pt>
              </c:strCache>
            </c:strRef>
          </c:cat>
          <c:val>
            <c:numRef>
              <c:f>'доходы 2017 с диаграммой'!$B$13:$D$13</c:f>
              <c:numCache>
                <c:formatCode>_-* #,##0.00_р_._-;\-* #,##0.00_р_._-;_-* "-"??_р_._-;_-@_-</c:formatCode>
                <c:ptCount val="1"/>
                <c:pt idx="0">
                  <c:v>218645</c:v>
                </c:pt>
              </c:numCache>
            </c:numRef>
          </c:val>
        </c:ser>
        <c:shape val="cone"/>
        <c:axId val="81113088"/>
        <c:axId val="81114624"/>
        <c:axId val="0"/>
      </c:bar3DChart>
      <c:catAx>
        <c:axId val="81113088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81114624"/>
        <c:crosses val="autoZero"/>
        <c:auto val="1"/>
        <c:lblAlgn val="ctr"/>
        <c:lblOffset val="100"/>
      </c:catAx>
      <c:valAx>
        <c:axId val="81114624"/>
        <c:scaling>
          <c:orientation val="minMax"/>
        </c:scaling>
        <c:axPos val="l"/>
        <c:majorGridlines/>
        <c:numFmt formatCode="_-* #,##0.00_р_._-;\-* #,##0.00_р_._-;_-* &quot;-&quot;??_р_._-;_-@_-" sourceLinked="1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81113088"/>
        <c:crosses val="autoZero"/>
        <c:crossBetween val="between"/>
      </c:valAx>
    </c:plotArea>
    <c:legend>
      <c:legendPos val="b"/>
      <c:layout/>
      <c:spPr>
        <a:blipFill>
          <a:blip xmlns:r="http://schemas.openxmlformats.org/officeDocument/2006/relationships" r:embed="rId1"/>
          <a:tile tx="0" ty="0" sx="100000" sy="100000" flip="none" algn="tl"/>
        </a:blipFill>
      </c:spPr>
      <c:txPr>
        <a:bodyPr/>
        <a:lstStyle/>
        <a:p>
          <a:pPr>
            <a:defRPr kern="900" cap="none" baseline="0">
              <a:latin typeface="Times New Roman" pitchFamily="18" charset="0"/>
            </a:defRPr>
          </a:pPr>
          <a:endParaRPr lang="ru-RU"/>
        </a:p>
      </c:txPr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50"/>
      <c:rAngAx val="1"/>
    </c:view3D>
    <c:plotArea>
      <c:layout>
        <c:manualLayout>
          <c:layoutTarget val="inner"/>
          <c:xMode val="edge"/>
          <c:yMode val="edge"/>
          <c:x val="7.4479688944789998E-2"/>
          <c:y val="2.3780427130889983E-2"/>
          <c:w val="0.90947362980065027"/>
          <c:h val="0.4322301170621301"/>
        </c:manualLayout>
      </c:layout>
      <c:bar3DChart>
        <c:barDir val="col"/>
        <c:grouping val="clustered"/>
        <c:ser>
          <c:idx val="0"/>
          <c:order val="0"/>
          <c:tx>
            <c:strRef>
              <c:f>'доходы 2017 с диаграммой'!$A$2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cat>
            <c:strRef>
              <c:f>'доходы 2017 с диаграммой'!$D$1:$F$1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cat>
          <c:val>
            <c:numRef>
              <c:f>'доходы 2017 с диаграммой'!$B$2:$F$2</c:f>
              <c:numCache>
                <c:formatCode>_-* #,##0.00_р_._-;\-* #,##0.00_р_._-;_-* "-"??_р_._-;_-@_-</c:formatCode>
                <c:ptCount val="3"/>
                <c:pt idx="0">
                  <c:v>71156</c:v>
                </c:pt>
                <c:pt idx="1">
                  <c:v>71527</c:v>
                </c:pt>
                <c:pt idx="2">
                  <c:v>72855</c:v>
                </c:pt>
              </c:numCache>
            </c:numRef>
          </c:val>
        </c:ser>
        <c:ser>
          <c:idx val="1"/>
          <c:order val="1"/>
          <c:tx>
            <c:strRef>
              <c:f>'доходы 2017 с диаграммой'!$A$3</c:f>
              <c:strCache>
                <c:ptCount val="1"/>
                <c:pt idx="0">
                  <c:v>Акцизы по подакцизным товарам (на дизельное топливо, моторные масла, автомобильный бензин)</c:v>
                </c:pt>
              </c:strCache>
            </c:strRef>
          </c:tx>
          <c:cat>
            <c:strRef>
              <c:f>'доходы 2017 с диаграммой'!$D$1:$F$1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cat>
          <c:val>
            <c:numRef>
              <c:f>'доходы 2017 с диаграммой'!$B$3:$F$3</c:f>
              <c:numCache>
                <c:formatCode>_-* #,##0.00_р_._-;\-* #,##0.00_р_._-;_-* "-"??_р_._-;_-@_-</c:formatCode>
                <c:ptCount val="3"/>
                <c:pt idx="0">
                  <c:v>2794</c:v>
                </c:pt>
                <c:pt idx="1">
                  <c:v>2703</c:v>
                </c:pt>
                <c:pt idx="2">
                  <c:v>2937</c:v>
                </c:pt>
              </c:numCache>
            </c:numRef>
          </c:val>
        </c:ser>
        <c:ser>
          <c:idx val="2"/>
          <c:order val="2"/>
          <c:tx>
            <c:strRef>
              <c:f>'доходы 2017 с диаграммой'!$A$4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cat>
            <c:strRef>
              <c:f>'доходы 2017 с диаграммой'!$D$1:$F$1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cat>
          <c:val>
            <c:numRef>
              <c:f>'доходы 2017 с диаграммой'!$B$4:$F$4</c:f>
              <c:numCache>
                <c:formatCode>_-* #,##0.00_р_._-;\-* #,##0.00_р_._-;_-* "-"??_р_._-;_-@_-</c:formatCode>
                <c:ptCount val="3"/>
                <c:pt idx="0">
                  <c:v>3724</c:v>
                </c:pt>
                <c:pt idx="1">
                  <c:v>3760</c:v>
                </c:pt>
                <c:pt idx="2">
                  <c:v>3870</c:v>
                </c:pt>
              </c:numCache>
            </c:numRef>
          </c:val>
        </c:ser>
        <c:ser>
          <c:idx val="3"/>
          <c:order val="3"/>
          <c:tx>
            <c:strRef>
              <c:f>'доходы 2017 с диаграммой'!$A$5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cat>
            <c:strRef>
              <c:f>'доходы 2017 с диаграммой'!$D$1:$F$1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cat>
          <c:val>
            <c:numRef>
              <c:f>'доходы 2017 с диаграммой'!$B$5:$F$5</c:f>
              <c:numCache>
                <c:formatCode>_-* #,##0.00_р_._-;\-* #,##0.00_р_._-;_-* "-"??_р_._-;_-@_-</c:formatCode>
                <c:ptCount val="3"/>
                <c:pt idx="0">
                  <c:v>2770</c:v>
                </c:pt>
                <c:pt idx="1">
                  <c:v>2770</c:v>
                </c:pt>
                <c:pt idx="2">
                  <c:v>2800</c:v>
                </c:pt>
              </c:numCache>
            </c:numRef>
          </c:val>
        </c:ser>
        <c:ser>
          <c:idx val="4"/>
          <c:order val="4"/>
          <c:tx>
            <c:strRef>
              <c:f>'доходы 2017 с диаграммой'!$A$6</c:f>
              <c:strCache>
                <c:ptCount val="1"/>
                <c:pt idx="0">
                  <c:v>Земельный налог</c:v>
                </c:pt>
              </c:strCache>
            </c:strRef>
          </c:tx>
          <c:cat>
            <c:strRef>
              <c:f>'доходы 2017 с диаграммой'!$D$1:$F$1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cat>
          <c:val>
            <c:numRef>
              <c:f>'доходы 2017 с диаграммой'!$B$6:$F$6</c:f>
              <c:numCache>
                <c:formatCode>_-* #,##0.00_р_._-;\-* #,##0.00_р_._-;_-* "-"??_р_._-;_-@_-</c:formatCode>
                <c:ptCount val="3"/>
                <c:pt idx="0">
                  <c:v>5460</c:v>
                </c:pt>
                <c:pt idx="1">
                  <c:v>4314</c:v>
                </c:pt>
                <c:pt idx="2">
                  <c:v>4237</c:v>
                </c:pt>
              </c:numCache>
            </c:numRef>
          </c:val>
        </c:ser>
        <c:ser>
          <c:idx val="5"/>
          <c:order val="5"/>
          <c:tx>
            <c:strRef>
              <c:f>'доходы 2017 с диаграммой'!$A$7</c:f>
              <c:strCache>
                <c:ptCount val="1"/>
                <c:pt idx="0">
                  <c:v>Прочие налоговые доходы*</c:v>
                </c:pt>
              </c:strCache>
            </c:strRef>
          </c:tx>
          <c:cat>
            <c:strRef>
              <c:f>'доходы 2017 с диаграммой'!$D$1:$F$1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cat>
          <c:val>
            <c:numRef>
              <c:f>'доходы 2017 с диаграммой'!$B$7:$F$7</c:f>
              <c:numCache>
                <c:formatCode>_-* #,##0.00_р_._-;\-* #,##0.00_р_._-;_-* "-"??_р_._-;_-@_-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16</c:v>
                </c:pt>
              </c:numCache>
            </c:numRef>
          </c:val>
        </c:ser>
        <c:ser>
          <c:idx val="6"/>
          <c:order val="6"/>
          <c:tx>
            <c:strRef>
              <c:f>'доходы 2017 с диаграммой'!$A$8</c:f>
              <c:strCache>
                <c:ptCount val="1"/>
                <c:pt idx="0">
                  <c:v>Доходы от использования муниципального имущества</c:v>
                </c:pt>
              </c:strCache>
            </c:strRef>
          </c:tx>
          <c:cat>
            <c:strRef>
              <c:f>'доходы 2017 с диаграммой'!$D$1:$F$1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cat>
          <c:val>
            <c:numRef>
              <c:f>'доходы 2017 с диаграммой'!$B$8:$F$8</c:f>
              <c:numCache>
                <c:formatCode>_-* #,##0.00_р_._-;\-* #,##0.00_р_._-;_-* "-"??_р_._-;_-@_-</c:formatCode>
                <c:ptCount val="3"/>
                <c:pt idx="0">
                  <c:v>7869</c:v>
                </c:pt>
                <c:pt idx="1">
                  <c:v>7484</c:v>
                </c:pt>
                <c:pt idx="2">
                  <c:v>7727</c:v>
                </c:pt>
              </c:numCache>
            </c:numRef>
          </c:val>
        </c:ser>
        <c:ser>
          <c:idx val="7"/>
          <c:order val="7"/>
          <c:tx>
            <c:strRef>
              <c:f>'доходы 2017 с диаграммой'!$A$9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tx>
          <c:cat>
            <c:strRef>
              <c:f>'доходы 2017 с диаграммой'!$D$1:$F$1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cat>
          <c:val>
            <c:numRef>
              <c:f>'доходы 2017 с диаграммой'!$B$9:$F$9</c:f>
              <c:numCache>
                <c:formatCode>_-* #,##0.00_р_._-;\-* #,##0.00_р_._-;_-* "-"??_р_._-;_-@_-</c:formatCode>
                <c:ptCount val="3"/>
                <c:pt idx="0">
                  <c:v>98</c:v>
                </c:pt>
                <c:pt idx="1">
                  <c:v>102</c:v>
                </c:pt>
                <c:pt idx="2">
                  <c:v>105</c:v>
                </c:pt>
              </c:numCache>
            </c:numRef>
          </c:val>
        </c:ser>
        <c:ser>
          <c:idx val="8"/>
          <c:order val="8"/>
          <c:tx>
            <c:strRef>
              <c:f>'доходы 2017 с диаграммой'!$A$10</c:f>
              <c:strCache>
                <c:ptCount val="1"/>
                <c:pt idx="0">
                  <c:v>Прочие доходы от оказания платных услуг (работ) </c:v>
                </c:pt>
              </c:strCache>
            </c:strRef>
          </c:tx>
          <c:cat>
            <c:strRef>
              <c:f>'доходы 2017 с диаграммой'!$D$1:$F$1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cat>
          <c:val>
            <c:numRef>
              <c:f>'доходы 2017 с диаграммой'!$B$10:$F$10</c:f>
              <c:numCache>
                <c:formatCode>_-* #,##0.00_р_._-;\-* #,##0.00_р_._-;_-* "-"??_р_._-;_-@_-</c:formatCode>
                <c:ptCount val="3"/>
                <c:pt idx="0">
                  <c:v>307</c:v>
                </c:pt>
                <c:pt idx="1">
                  <c:v>312</c:v>
                </c:pt>
                <c:pt idx="2">
                  <c:v>320</c:v>
                </c:pt>
              </c:numCache>
            </c:numRef>
          </c:val>
        </c:ser>
        <c:ser>
          <c:idx val="9"/>
          <c:order val="9"/>
          <c:tx>
            <c:strRef>
              <c:f>'доходы 2017 с диаграммой'!$A$11</c:f>
              <c:strCache>
                <c:ptCount val="1"/>
                <c:pt idx="0">
                  <c:v>Доходы от реализации муниципального имущества</c:v>
                </c:pt>
              </c:strCache>
            </c:strRef>
          </c:tx>
          <c:cat>
            <c:strRef>
              <c:f>'доходы 2017 с диаграммой'!$D$1:$F$1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cat>
          <c:val>
            <c:numRef>
              <c:f>'доходы 2017 с диаграммой'!$B$11:$F$11</c:f>
              <c:numCache>
                <c:formatCode>_-* #,##0.00_р_._-;\-* #,##0.00_р_._-;_-* "-"??_р_._-;_-@_-</c:formatCode>
                <c:ptCount val="3"/>
                <c:pt idx="0">
                  <c:v>442</c:v>
                </c:pt>
                <c:pt idx="1">
                  <c:v>449</c:v>
                </c:pt>
                <c:pt idx="2">
                  <c:v>462</c:v>
                </c:pt>
              </c:numCache>
            </c:numRef>
          </c:val>
        </c:ser>
        <c:ser>
          <c:idx val="10"/>
          <c:order val="10"/>
          <c:tx>
            <c:strRef>
              <c:f>'доходы 2017 с диаграммой'!$A$12</c:f>
              <c:strCache>
                <c:ptCount val="1"/>
                <c:pt idx="0">
                  <c:v>Прочие неналоговые доходы*</c:v>
                </c:pt>
              </c:strCache>
            </c:strRef>
          </c:tx>
          <c:cat>
            <c:strRef>
              <c:f>'доходы 2017 с диаграммой'!$D$1:$F$1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cat>
          <c:val>
            <c:numRef>
              <c:f>'доходы 2017 с диаграммой'!$B$12:$F$12</c:f>
              <c:numCache>
                <c:formatCode>_-* #,##0.00_р_._-;\-* #,##0.00_р_._-;_-* "-"??_р_._-;_-@_-</c:formatCode>
                <c:ptCount val="3"/>
                <c:pt idx="0">
                  <c:v>16</c:v>
                </c:pt>
                <c:pt idx="1">
                  <c:v>17</c:v>
                </c:pt>
                <c:pt idx="2">
                  <c:v>18</c:v>
                </c:pt>
              </c:numCache>
            </c:numRef>
          </c:val>
        </c:ser>
        <c:ser>
          <c:idx val="11"/>
          <c:order val="11"/>
          <c:tx>
            <c:strRef>
              <c:f>'доходы 2017 с диаграммой'!$A$13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'доходы 2017 с диаграммой'!$D$1:$F$1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cat>
          <c:val>
            <c:numRef>
              <c:f>'доходы 2017 с диаграммой'!$B$13:$F$13</c:f>
              <c:numCache>
                <c:formatCode>_-* #,##0.00_р_._-;\-* #,##0.00_р_._-;_-* "-"??_р_._-;_-@_-</c:formatCode>
                <c:ptCount val="3"/>
                <c:pt idx="0">
                  <c:v>218645</c:v>
                </c:pt>
                <c:pt idx="1">
                  <c:v>219689</c:v>
                </c:pt>
                <c:pt idx="2">
                  <c:v>215901</c:v>
                </c:pt>
              </c:numCache>
            </c:numRef>
          </c:val>
        </c:ser>
        <c:shape val="cone"/>
        <c:axId val="82005376"/>
        <c:axId val="82015360"/>
        <c:axId val="0"/>
      </c:bar3DChart>
      <c:catAx>
        <c:axId val="82005376"/>
        <c:scaling>
          <c:orientation val="minMax"/>
        </c:scaling>
        <c:axPos val="b"/>
        <c:tickLblPos val="nextTo"/>
        <c:crossAx val="82015360"/>
        <c:crosses val="autoZero"/>
        <c:auto val="1"/>
        <c:lblAlgn val="ctr"/>
        <c:lblOffset val="100"/>
      </c:catAx>
      <c:valAx>
        <c:axId val="82015360"/>
        <c:scaling>
          <c:orientation val="minMax"/>
        </c:scaling>
        <c:axPos val="l"/>
        <c:majorGridlines/>
        <c:numFmt formatCode="_-* #,##0.00_р_._-;\-* #,##0.00_р_._-;_-* &quot;-&quot;??_р_._-;_-@_-" sourceLinked="1"/>
        <c:tickLblPos val="nextTo"/>
        <c:crossAx val="82005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6408047462338539E-2"/>
          <c:y val="0.50448554668921419"/>
          <c:w val="0.78967831975051261"/>
          <c:h val="0.36214547006154152"/>
        </c:manualLayout>
      </c:layout>
      <c:spPr>
        <a:blipFill>
          <a:blip xmlns:r="http://schemas.openxmlformats.org/officeDocument/2006/relationships" r:embed="rId1"/>
          <a:tile tx="0" ty="0" sx="100000" sy="100000" flip="none" algn="tl"/>
        </a:blipFill>
      </c:spPr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'расходы 2017 с диаграммой'!$A$2</c:f>
              <c:strCache>
                <c:ptCount val="1"/>
                <c:pt idx="0">
                  <c:v>  Общегосударственные вопросы</c:v>
                </c:pt>
              </c:strCache>
            </c:strRef>
          </c:tx>
          <c:cat>
            <c:strRef>
              <c:f>'расходы 2017 с диаграммой'!$B$1:$D$1</c:f>
              <c:strCache>
                <c:ptCount val="3"/>
                <c:pt idx="0">
                  <c:v>2015 год отчет</c:v>
                </c:pt>
                <c:pt idx="1">
                  <c:v>2016 год оценка</c:v>
                </c:pt>
                <c:pt idx="2">
                  <c:v>2017 год план</c:v>
                </c:pt>
              </c:strCache>
            </c:strRef>
          </c:cat>
          <c:val>
            <c:numRef>
              <c:f>'расходы 2017 с диаграммой'!$B$2:$D$2</c:f>
              <c:numCache>
                <c:formatCode>_-* #,##0.00_р_._-;\-* #,##0.00_р_._-;_-* "-"??_р_._-;_-@_-</c:formatCode>
                <c:ptCount val="3"/>
                <c:pt idx="0">
                  <c:v>38341</c:v>
                </c:pt>
                <c:pt idx="1">
                  <c:v>37555</c:v>
                </c:pt>
                <c:pt idx="2" formatCode="#,##0.00">
                  <c:v>38828</c:v>
                </c:pt>
              </c:numCache>
            </c:numRef>
          </c:val>
        </c:ser>
        <c:ser>
          <c:idx val="1"/>
          <c:order val="1"/>
          <c:tx>
            <c:strRef>
              <c:f>'расходы 2017 с диаграммой'!$A$3</c:f>
              <c:strCache>
                <c:ptCount val="1"/>
                <c:pt idx="0">
                  <c:v>  Национальная оборона</c:v>
                </c:pt>
              </c:strCache>
            </c:strRef>
          </c:tx>
          <c:cat>
            <c:strRef>
              <c:f>'расходы 2017 с диаграммой'!$B$1:$D$1</c:f>
              <c:strCache>
                <c:ptCount val="3"/>
                <c:pt idx="0">
                  <c:v>2015 год отчет</c:v>
                </c:pt>
                <c:pt idx="1">
                  <c:v>2016 год оценка</c:v>
                </c:pt>
                <c:pt idx="2">
                  <c:v>2017 год план</c:v>
                </c:pt>
              </c:strCache>
            </c:strRef>
          </c:cat>
          <c:val>
            <c:numRef>
              <c:f>'расходы 2017 с диаграммой'!$B$3:$D$3</c:f>
              <c:numCache>
                <c:formatCode>_-* #,##0.00_р_._-;\-* #,##0.00_р_._-;_-* "-"??_р_._-;_-@_-</c:formatCode>
                <c:ptCount val="3"/>
                <c:pt idx="0">
                  <c:v>435</c:v>
                </c:pt>
                <c:pt idx="1">
                  <c:v>425</c:v>
                </c:pt>
                <c:pt idx="2" formatCode="#,##0.00">
                  <c:v>394</c:v>
                </c:pt>
              </c:numCache>
            </c:numRef>
          </c:val>
        </c:ser>
        <c:ser>
          <c:idx val="2"/>
          <c:order val="2"/>
          <c:tx>
            <c:strRef>
              <c:f>'расходы 2017 с диаграммой'!$A$4</c:f>
              <c:strCache>
                <c:ptCount val="1"/>
                <c:pt idx="0">
                  <c:v>  Национальная безопасность </c:v>
                </c:pt>
              </c:strCache>
            </c:strRef>
          </c:tx>
          <c:cat>
            <c:strRef>
              <c:f>'расходы 2017 с диаграммой'!$B$1:$D$1</c:f>
              <c:strCache>
                <c:ptCount val="3"/>
                <c:pt idx="0">
                  <c:v>2015 год отчет</c:v>
                </c:pt>
                <c:pt idx="1">
                  <c:v>2016 год оценка</c:v>
                </c:pt>
                <c:pt idx="2">
                  <c:v>2017 год план</c:v>
                </c:pt>
              </c:strCache>
            </c:strRef>
          </c:cat>
          <c:val>
            <c:numRef>
              <c:f>'расходы 2017 с диаграммой'!$B$4:$D$4</c:f>
              <c:numCache>
                <c:formatCode>_-* #,##0.00_р_._-;\-* #,##0.00_р_._-;_-* "-"??_р_._-;_-@_-</c:formatCode>
                <c:ptCount val="3"/>
                <c:pt idx="0">
                  <c:v>3143</c:v>
                </c:pt>
                <c:pt idx="1">
                  <c:v>3685</c:v>
                </c:pt>
                <c:pt idx="2" formatCode="#,##0.00">
                  <c:v>3842</c:v>
                </c:pt>
              </c:numCache>
            </c:numRef>
          </c:val>
        </c:ser>
        <c:ser>
          <c:idx val="3"/>
          <c:order val="3"/>
          <c:tx>
            <c:strRef>
              <c:f>'расходы 2017 с диаграммой'!$A$5</c:f>
              <c:strCache>
                <c:ptCount val="1"/>
                <c:pt idx="0">
                  <c:v>  Национальная экономика</c:v>
                </c:pt>
              </c:strCache>
            </c:strRef>
          </c:tx>
          <c:cat>
            <c:strRef>
              <c:f>'расходы 2017 с диаграммой'!$B$1:$D$1</c:f>
              <c:strCache>
                <c:ptCount val="3"/>
                <c:pt idx="0">
                  <c:v>2015 год отчет</c:v>
                </c:pt>
                <c:pt idx="1">
                  <c:v>2016 год оценка</c:v>
                </c:pt>
                <c:pt idx="2">
                  <c:v>2017 год план</c:v>
                </c:pt>
              </c:strCache>
            </c:strRef>
          </c:cat>
          <c:val>
            <c:numRef>
              <c:f>'расходы 2017 с диаграммой'!$B$5:$D$5</c:f>
              <c:numCache>
                <c:formatCode>_-* #,##0.00_р_._-;\-* #,##0.00_р_._-;_-* "-"??_р_._-;_-@_-</c:formatCode>
                <c:ptCount val="3"/>
                <c:pt idx="0">
                  <c:v>5428</c:v>
                </c:pt>
                <c:pt idx="1">
                  <c:v>4919</c:v>
                </c:pt>
                <c:pt idx="2" formatCode="#,##0.00">
                  <c:v>5130</c:v>
                </c:pt>
              </c:numCache>
            </c:numRef>
          </c:val>
        </c:ser>
        <c:ser>
          <c:idx val="4"/>
          <c:order val="4"/>
          <c:tx>
            <c:strRef>
              <c:f>'расходы 2017 с диаграммой'!$A$6</c:f>
              <c:strCache>
                <c:ptCount val="1"/>
                <c:pt idx="0">
                  <c:v>  Жилищно-коммунальное хозяйство</c:v>
                </c:pt>
              </c:strCache>
            </c:strRef>
          </c:tx>
          <c:cat>
            <c:strRef>
              <c:f>'расходы 2017 с диаграммой'!$B$1:$D$1</c:f>
              <c:strCache>
                <c:ptCount val="3"/>
                <c:pt idx="0">
                  <c:v>2015 год отчет</c:v>
                </c:pt>
                <c:pt idx="1">
                  <c:v>2016 год оценка</c:v>
                </c:pt>
                <c:pt idx="2">
                  <c:v>2017 год план</c:v>
                </c:pt>
              </c:strCache>
            </c:strRef>
          </c:cat>
          <c:val>
            <c:numRef>
              <c:f>'расходы 2017 с диаграммой'!$B$6:$D$6</c:f>
              <c:numCache>
                <c:formatCode>_-* #,##0.00_р_._-;\-* #,##0.00_р_._-;_-* "-"??_р_._-;_-@_-</c:formatCode>
                <c:ptCount val="3"/>
                <c:pt idx="0">
                  <c:v>25304</c:v>
                </c:pt>
                <c:pt idx="1">
                  <c:v>93066</c:v>
                </c:pt>
                <c:pt idx="2" formatCode="#,##0.00">
                  <c:v>15786</c:v>
                </c:pt>
              </c:numCache>
            </c:numRef>
          </c:val>
        </c:ser>
        <c:ser>
          <c:idx val="5"/>
          <c:order val="5"/>
          <c:tx>
            <c:strRef>
              <c:f>'расходы 2017 с диаграммой'!$A$7</c:f>
              <c:strCache>
                <c:ptCount val="1"/>
                <c:pt idx="0">
                  <c:v>  Охрана окружающей среды</c:v>
                </c:pt>
              </c:strCache>
            </c:strRef>
          </c:tx>
          <c:cat>
            <c:strRef>
              <c:f>'расходы 2017 с диаграммой'!$B$1:$D$1</c:f>
              <c:strCache>
                <c:ptCount val="3"/>
                <c:pt idx="0">
                  <c:v>2015 год отчет</c:v>
                </c:pt>
                <c:pt idx="1">
                  <c:v>2016 год оценка</c:v>
                </c:pt>
                <c:pt idx="2">
                  <c:v>2017 год план</c:v>
                </c:pt>
              </c:strCache>
            </c:strRef>
          </c:cat>
          <c:val>
            <c:numRef>
              <c:f>'расходы 2017 с диаграммой'!$B$7:$D$7</c:f>
              <c:numCache>
                <c:formatCode>_-* #,##0.00_р_._-;\-* #,##0.00_р_._-;_-* "-"??_р_._-;_-@_-</c:formatCode>
                <c:ptCount val="3"/>
                <c:pt idx="0">
                  <c:v>301</c:v>
                </c:pt>
                <c:pt idx="1">
                  <c:v>404</c:v>
                </c:pt>
                <c:pt idx="2" formatCode="#,##0.00">
                  <c:v>215</c:v>
                </c:pt>
              </c:numCache>
            </c:numRef>
          </c:val>
        </c:ser>
        <c:ser>
          <c:idx val="6"/>
          <c:order val="6"/>
          <c:tx>
            <c:strRef>
              <c:f>'расходы 2017 с диаграммой'!$A$8</c:f>
              <c:strCache>
                <c:ptCount val="1"/>
                <c:pt idx="0">
                  <c:v>  Образование</c:v>
                </c:pt>
              </c:strCache>
            </c:strRef>
          </c:tx>
          <c:cat>
            <c:strRef>
              <c:f>'расходы 2017 с диаграммой'!$B$1:$D$1</c:f>
              <c:strCache>
                <c:ptCount val="3"/>
                <c:pt idx="0">
                  <c:v>2015 год отчет</c:v>
                </c:pt>
                <c:pt idx="1">
                  <c:v>2016 год оценка</c:v>
                </c:pt>
                <c:pt idx="2">
                  <c:v>2017 год план</c:v>
                </c:pt>
              </c:strCache>
            </c:strRef>
          </c:cat>
          <c:val>
            <c:numRef>
              <c:f>'расходы 2017 с диаграммой'!$B$8:$D$8</c:f>
              <c:numCache>
                <c:formatCode>_-* #,##0.00_р_._-;\-* #,##0.00_р_._-;_-* "-"??_р_._-;_-@_-</c:formatCode>
                <c:ptCount val="3"/>
                <c:pt idx="0">
                  <c:v>179175</c:v>
                </c:pt>
                <c:pt idx="1">
                  <c:v>186102</c:v>
                </c:pt>
                <c:pt idx="2" formatCode="#,##0.00">
                  <c:v>191600</c:v>
                </c:pt>
              </c:numCache>
            </c:numRef>
          </c:val>
        </c:ser>
        <c:ser>
          <c:idx val="7"/>
          <c:order val="7"/>
          <c:tx>
            <c:strRef>
              <c:f>'расходы 2017 с диаграммой'!$A$9</c:f>
              <c:strCache>
                <c:ptCount val="1"/>
                <c:pt idx="0">
                  <c:v>  Культура, кинематография</c:v>
                </c:pt>
              </c:strCache>
            </c:strRef>
          </c:tx>
          <c:cat>
            <c:strRef>
              <c:f>'расходы 2017 с диаграммой'!$B$1:$D$1</c:f>
              <c:strCache>
                <c:ptCount val="3"/>
                <c:pt idx="0">
                  <c:v>2015 год отчет</c:v>
                </c:pt>
                <c:pt idx="1">
                  <c:v>2016 год оценка</c:v>
                </c:pt>
                <c:pt idx="2">
                  <c:v>2017 год план</c:v>
                </c:pt>
              </c:strCache>
            </c:strRef>
          </c:cat>
          <c:val>
            <c:numRef>
              <c:f>'расходы 2017 с диаграммой'!$B$9:$D$9</c:f>
              <c:numCache>
                <c:formatCode>_-* #,##0.00_р_._-;\-* #,##0.00_р_._-;_-* "-"??_р_._-;_-@_-</c:formatCode>
                <c:ptCount val="3"/>
                <c:pt idx="0">
                  <c:v>21605</c:v>
                </c:pt>
                <c:pt idx="1">
                  <c:v>21656</c:v>
                </c:pt>
                <c:pt idx="2" formatCode="#,##0.00">
                  <c:v>24837</c:v>
                </c:pt>
              </c:numCache>
            </c:numRef>
          </c:val>
        </c:ser>
        <c:ser>
          <c:idx val="8"/>
          <c:order val="8"/>
          <c:tx>
            <c:strRef>
              <c:f>'расходы 2017 с диаграммой'!$A$10</c:f>
              <c:strCache>
                <c:ptCount val="1"/>
                <c:pt idx="0">
                  <c:v>  Социальная политика</c:v>
                </c:pt>
              </c:strCache>
            </c:strRef>
          </c:tx>
          <c:cat>
            <c:strRef>
              <c:f>'расходы 2017 с диаграммой'!$B$1:$D$1</c:f>
              <c:strCache>
                <c:ptCount val="3"/>
                <c:pt idx="0">
                  <c:v>2015 год отчет</c:v>
                </c:pt>
                <c:pt idx="1">
                  <c:v>2016 год оценка</c:v>
                </c:pt>
                <c:pt idx="2">
                  <c:v>2017 год план</c:v>
                </c:pt>
              </c:strCache>
            </c:strRef>
          </c:cat>
          <c:val>
            <c:numRef>
              <c:f>'расходы 2017 с диаграммой'!$B$10:$D$10</c:f>
              <c:numCache>
                <c:formatCode>_-* #,##0.00_р_._-;\-* #,##0.00_р_._-;_-* "-"??_р_._-;_-@_-</c:formatCode>
                <c:ptCount val="3"/>
                <c:pt idx="0">
                  <c:v>26595</c:v>
                </c:pt>
                <c:pt idx="1">
                  <c:v>31522</c:v>
                </c:pt>
                <c:pt idx="2" formatCode="#,##0.00">
                  <c:v>33552</c:v>
                </c:pt>
              </c:numCache>
            </c:numRef>
          </c:val>
        </c:ser>
        <c:ser>
          <c:idx val="9"/>
          <c:order val="9"/>
          <c:tx>
            <c:strRef>
              <c:f>'расходы 2017 с диаграммой'!$A$11</c:f>
              <c:strCache>
                <c:ptCount val="1"/>
                <c:pt idx="0">
                  <c:v>  Физическая культура и спорт</c:v>
                </c:pt>
              </c:strCache>
            </c:strRef>
          </c:tx>
          <c:cat>
            <c:strRef>
              <c:f>'расходы 2017 с диаграммой'!$B$1:$D$1</c:f>
              <c:strCache>
                <c:ptCount val="3"/>
                <c:pt idx="0">
                  <c:v>2015 год отчет</c:v>
                </c:pt>
                <c:pt idx="1">
                  <c:v>2016 год оценка</c:v>
                </c:pt>
                <c:pt idx="2">
                  <c:v>2017 год план</c:v>
                </c:pt>
              </c:strCache>
            </c:strRef>
          </c:cat>
          <c:val>
            <c:numRef>
              <c:f>'расходы 2017 с диаграммой'!$B$11:$D$11</c:f>
              <c:numCache>
                <c:formatCode>_-* #,##0.00_р_._-;\-* #,##0.00_р_._-;_-* "-"??_р_._-;_-@_-</c:formatCode>
                <c:ptCount val="3"/>
                <c:pt idx="0">
                  <c:v>2819</c:v>
                </c:pt>
                <c:pt idx="1">
                  <c:v>3103</c:v>
                </c:pt>
                <c:pt idx="2" formatCode="#,##0.00">
                  <c:v>2796</c:v>
                </c:pt>
              </c:numCache>
            </c:numRef>
          </c:val>
        </c:ser>
        <c:ser>
          <c:idx val="10"/>
          <c:order val="10"/>
          <c:tx>
            <c:strRef>
              <c:f>'расходы 2017 с диаграммой'!$A$12</c:f>
              <c:strCache>
                <c:ptCount val="1"/>
                <c:pt idx="0">
                  <c:v>  Обслуживание муниципального долга</c:v>
                </c:pt>
              </c:strCache>
            </c:strRef>
          </c:tx>
          <c:cat>
            <c:strRef>
              <c:f>'расходы 2017 с диаграммой'!$B$1:$D$1</c:f>
              <c:strCache>
                <c:ptCount val="3"/>
                <c:pt idx="0">
                  <c:v>2015 год отчет</c:v>
                </c:pt>
                <c:pt idx="1">
                  <c:v>2016 год оценка</c:v>
                </c:pt>
                <c:pt idx="2">
                  <c:v>2017 год план</c:v>
                </c:pt>
              </c:strCache>
            </c:strRef>
          </c:cat>
          <c:val>
            <c:numRef>
              <c:f>'расходы 2017 с диаграммой'!$B$12:$D$12</c:f>
              <c:numCache>
                <c:formatCode>_-* #,##0.00_р_._-;\-* #,##0.00_р_._-;_-* "-"??_р_._-;_-@_-</c:formatCode>
                <c:ptCount val="3"/>
                <c:pt idx="0">
                  <c:v>4</c:v>
                </c:pt>
                <c:pt idx="1">
                  <c:v>3</c:v>
                </c:pt>
                <c:pt idx="2" formatCode="#,##0.00">
                  <c:v>2</c:v>
                </c:pt>
              </c:numCache>
            </c:numRef>
          </c:val>
        </c:ser>
        <c:ser>
          <c:idx val="11"/>
          <c:order val="11"/>
          <c:tx>
            <c:strRef>
              <c:f>'расходы 2017 с диаграммой'!$A$13</c:f>
              <c:strCache>
                <c:ptCount val="1"/>
                <c:pt idx="0">
                  <c:v>Условно утверждаемые расходы</c:v>
                </c:pt>
              </c:strCache>
            </c:strRef>
          </c:tx>
          <c:cat>
            <c:strRef>
              <c:f>'расходы 2017 с диаграммой'!$B$1:$D$1</c:f>
              <c:strCache>
                <c:ptCount val="3"/>
                <c:pt idx="0">
                  <c:v>2015 год отчет</c:v>
                </c:pt>
                <c:pt idx="1">
                  <c:v>2016 год оценка</c:v>
                </c:pt>
                <c:pt idx="2">
                  <c:v>2017 год план</c:v>
                </c:pt>
              </c:strCache>
            </c:strRef>
          </c:cat>
          <c:val>
            <c:numRef>
              <c:f>'расходы 2017 с диаграммой'!$B$13:$D$13</c:f>
              <c:numCache>
                <c:formatCode>General</c:formatCode>
                <c:ptCount val="3"/>
              </c:numCache>
            </c:numRef>
          </c:val>
        </c:ser>
        <c:shape val="cone"/>
        <c:axId val="82195200"/>
        <c:axId val="82196736"/>
        <c:axId val="0"/>
      </c:bar3DChart>
      <c:catAx>
        <c:axId val="82195200"/>
        <c:scaling>
          <c:orientation val="minMax"/>
        </c:scaling>
        <c:axPos val="b"/>
        <c:tickLblPos val="nextTo"/>
        <c:crossAx val="82196736"/>
        <c:crosses val="autoZero"/>
        <c:auto val="1"/>
        <c:lblAlgn val="ctr"/>
        <c:lblOffset val="100"/>
      </c:catAx>
      <c:valAx>
        <c:axId val="82196736"/>
        <c:scaling>
          <c:orientation val="minMax"/>
        </c:scaling>
        <c:axPos val="l"/>
        <c:majorGridlines/>
        <c:numFmt formatCode="_-* #,##0.00_р_._-;\-* #,##0.00_р_._-;_-* &quot;-&quot;??_р_._-;_-@_-" sourceLinked="1"/>
        <c:tickLblPos val="nextTo"/>
        <c:crossAx val="82195200"/>
        <c:crosses val="autoZero"/>
        <c:crossBetween val="between"/>
      </c:valAx>
    </c:plotArea>
    <c:legend>
      <c:legendPos val="b"/>
      <c:layout/>
      <c:spPr>
        <a:blipFill>
          <a:blip xmlns:r="http://schemas.openxmlformats.org/officeDocument/2006/relationships" r:embed="rId1"/>
          <a:tile tx="0" ty="0" sx="100000" sy="100000" flip="none" algn="tl"/>
        </a:blipFill>
      </c:spPr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3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'расходы 2017 с диаграммой'!$A$2</c:f>
              <c:strCache>
                <c:ptCount val="1"/>
                <c:pt idx="0">
                  <c:v>  Общегосударственные вопросы</c:v>
                </c:pt>
              </c:strCache>
            </c:strRef>
          </c:tx>
          <c:cat>
            <c:strRef>
              <c:f>'расходы 2017 с диаграммой'!$B$1:$F$1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cat>
          <c:val>
            <c:numRef>
              <c:f>'расходы 2017 с диаграммой'!$B$2:$F$2</c:f>
              <c:numCache>
                <c:formatCode>#,##0.00</c:formatCode>
                <c:ptCount val="3"/>
                <c:pt idx="0">
                  <c:v>38828</c:v>
                </c:pt>
                <c:pt idx="1">
                  <c:v>37886</c:v>
                </c:pt>
                <c:pt idx="2">
                  <c:v>36937</c:v>
                </c:pt>
              </c:numCache>
            </c:numRef>
          </c:val>
        </c:ser>
        <c:ser>
          <c:idx val="1"/>
          <c:order val="1"/>
          <c:tx>
            <c:strRef>
              <c:f>'расходы 2017 с диаграммой'!$A$3</c:f>
              <c:strCache>
                <c:ptCount val="1"/>
                <c:pt idx="0">
                  <c:v>  Национальная оборона</c:v>
                </c:pt>
              </c:strCache>
            </c:strRef>
          </c:tx>
          <c:cat>
            <c:strRef>
              <c:f>'расходы 2017 с диаграммой'!$B$1:$F$1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cat>
          <c:val>
            <c:numRef>
              <c:f>'расходы 2017 с диаграммой'!$B$3:$F$3</c:f>
              <c:numCache>
                <c:formatCode>#,##0.00</c:formatCode>
                <c:ptCount val="3"/>
                <c:pt idx="0">
                  <c:v>394</c:v>
                </c:pt>
                <c:pt idx="1">
                  <c:v>394</c:v>
                </c:pt>
                <c:pt idx="2">
                  <c:v>394</c:v>
                </c:pt>
              </c:numCache>
            </c:numRef>
          </c:val>
        </c:ser>
        <c:ser>
          <c:idx val="2"/>
          <c:order val="2"/>
          <c:tx>
            <c:strRef>
              <c:f>'расходы 2017 с диаграммой'!$A$4</c:f>
              <c:strCache>
                <c:ptCount val="1"/>
                <c:pt idx="0">
                  <c:v>  Национальная безопасность </c:v>
                </c:pt>
              </c:strCache>
            </c:strRef>
          </c:tx>
          <c:cat>
            <c:strRef>
              <c:f>'расходы 2017 с диаграммой'!$B$1:$F$1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cat>
          <c:val>
            <c:numRef>
              <c:f>'расходы 2017 с диаграммой'!$B$4:$F$4</c:f>
              <c:numCache>
                <c:formatCode>#,##0.00</c:formatCode>
                <c:ptCount val="3"/>
                <c:pt idx="0">
                  <c:v>3842</c:v>
                </c:pt>
                <c:pt idx="1">
                  <c:v>4996</c:v>
                </c:pt>
                <c:pt idx="2">
                  <c:v>3942</c:v>
                </c:pt>
              </c:numCache>
            </c:numRef>
          </c:val>
        </c:ser>
        <c:ser>
          <c:idx val="3"/>
          <c:order val="3"/>
          <c:tx>
            <c:strRef>
              <c:f>'расходы 2017 с диаграммой'!$A$5</c:f>
              <c:strCache>
                <c:ptCount val="1"/>
                <c:pt idx="0">
                  <c:v>  Национальная экономика</c:v>
                </c:pt>
              </c:strCache>
            </c:strRef>
          </c:tx>
          <c:cat>
            <c:strRef>
              <c:f>'расходы 2017 с диаграммой'!$B$1:$F$1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cat>
          <c:val>
            <c:numRef>
              <c:f>'расходы 2017 с диаграммой'!$B$5:$F$5</c:f>
              <c:numCache>
                <c:formatCode>#,##0.00</c:formatCode>
                <c:ptCount val="3"/>
                <c:pt idx="0">
                  <c:v>5130</c:v>
                </c:pt>
                <c:pt idx="1">
                  <c:v>4129</c:v>
                </c:pt>
                <c:pt idx="2">
                  <c:v>4129</c:v>
                </c:pt>
              </c:numCache>
            </c:numRef>
          </c:val>
        </c:ser>
        <c:ser>
          <c:idx val="4"/>
          <c:order val="4"/>
          <c:tx>
            <c:strRef>
              <c:f>'расходы 2017 с диаграммой'!$A$6</c:f>
              <c:strCache>
                <c:ptCount val="1"/>
                <c:pt idx="0">
                  <c:v>  Жилищно-коммунальное хозяйство</c:v>
                </c:pt>
              </c:strCache>
            </c:strRef>
          </c:tx>
          <c:cat>
            <c:strRef>
              <c:f>'расходы 2017 с диаграммой'!$B$1:$F$1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cat>
          <c:val>
            <c:numRef>
              <c:f>'расходы 2017 с диаграммой'!$B$6:$F$6</c:f>
              <c:numCache>
                <c:formatCode>#,##0.00</c:formatCode>
                <c:ptCount val="3"/>
                <c:pt idx="0">
                  <c:v>15786</c:v>
                </c:pt>
                <c:pt idx="1">
                  <c:v>14638</c:v>
                </c:pt>
                <c:pt idx="2">
                  <c:v>14759</c:v>
                </c:pt>
              </c:numCache>
            </c:numRef>
          </c:val>
        </c:ser>
        <c:ser>
          <c:idx val="5"/>
          <c:order val="5"/>
          <c:tx>
            <c:strRef>
              <c:f>'расходы 2017 с диаграммой'!$A$7</c:f>
              <c:strCache>
                <c:ptCount val="1"/>
                <c:pt idx="0">
                  <c:v>  Охрана окружающей среды</c:v>
                </c:pt>
              </c:strCache>
            </c:strRef>
          </c:tx>
          <c:cat>
            <c:strRef>
              <c:f>'расходы 2017 с диаграммой'!$B$1:$F$1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cat>
          <c:val>
            <c:numRef>
              <c:f>'расходы 2017 с диаграммой'!$B$7:$F$7</c:f>
              <c:numCache>
                <c:formatCode>#,##0.00</c:formatCode>
                <c:ptCount val="3"/>
                <c:pt idx="0">
                  <c:v>215</c:v>
                </c:pt>
                <c:pt idx="1">
                  <c:v>210</c:v>
                </c:pt>
                <c:pt idx="2">
                  <c:v>204</c:v>
                </c:pt>
              </c:numCache>
            </c:numRef>
          </c:val>
        </c:ser>
        <c:ser>
          <c:idx val="6"/>
          <c:order val="6"/>
          <c:tx>
            <c:strRef>
              <c:f>'расходы 2017 с диаграммой'!$A$8</c:f>
              <c:strCache>
                <c:ptCount val="1"/>
                <c:pt idx="0">
                  <c:v>  Образование</c:v>
                </c:pt>
              </c:strCache>
            </c:strRef>
          </c:tx>
          <c:cat>
            <c:strRef>
              <c:f>'расходы 2017 с диаграммой'!$B$1:$F$1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cat>
          <c:val>
            <c:numRef>
              <c:f>'расходы 2017 с диаграммой'!$B$8:$F$8</c:f>
              <c:numCache>
                <c:formatCode>#,##0.00</c:formatCode>
                <c:ptCount val="3"/>
                <c:pt idx="0">
                  <c:v>191600</c:v>
                </c:pt>
                <c:pt idx="1">
                  <c:v>189477</c:v>
                </c:pt>
                <c:pt idx="2">
                  <c:v>187354</c:v>
                </c:pt>
              </c:numCache>
            </c:numRef>
          </c:val>
        </c:ser>
        <c:ser>
          <c:idx val="7"/>
          <c:order val="7"/>
          <c:tx>
            <c:strRef>
              <c:f>'расходы 2017 с диаграммой'!$A$9</c:f>
              <c:strCache>
                <c:ptCount val="1"/>
                <c:pt idx="0">
                  <c:v>  Культура, кинематография</c:v>
                </c:pt>
              </c:strCache>
            </c:strRef>
          </c:tx>
          <c:cat>
            <c:strRef>
              <c:f>'расходы 2017 с диаграммой'!$B$1:$F$1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cat>
          <c:val>
            <c:numRef>
              <c:f>'расходы 2017 с диаграммой'!$B$9:$F$9</c:f>
              <c:numCache>
                <c:formatCode>#,##0.00</c:formatCode>
                <c:ptCount val="3"/>
                <c:pt idx="0">
                  <c:v>24837</c:v>
                </c:pt>
                <c:pt idx="1">
                  <c:v>24216</c:v>
                </c:pt>
                <c:pt idx="2">
                  <c:v>23597</c:v>
                </c:pt>
              </c:numCache>
            </c:numRef>
          </c:val>
        </c:ser>
        <c:ser>
          <c:idx val="8"/>
          <c:order val="8"/>
          <c:tx>
            <c:strRef>
              <c:f>'расходы 2017 с диаграммой'!$A$10</c:f>
              <c:strCache>
                <c:ptCount val="1"/>
                <c:pt idx="0">
                  <c:v>  Социальная политика</c:v>
                </c:pt>
              </c:strCache>
            </c:strRef>
          </c:tx>
          <c:cat>
            <c:strRef>
              <c:f>'расходы 2017 с диаграммой'!$B$1:$F$1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cat>
          <c:val>
            <c:numRef>
              <c:f>'расходы 2017 с диаграммой'!$B$10:$F$10</c:f>
              <c:numCache>
                <c:formatCode>#,##0.00</c:formatCode>
                <c:ptCount val="3"/>
                <c:pt idx="0">
                  <c:v>33552</c:v>
                </c:pt>
                <c:pt idx="1">
                  <c:v>33538</c:v>
                </c:pt>
                <c:pt idx="2">
                  <c:v>31928</c:v>
                </c:pt>
              </c:numCache>
            </c:numRef>
          </c:val>
        </c:ser>
        <c:ser>
          <c:idx val="9"/>
          <c:order val="9"/>
          <c:tx>
            <c:strRef>
              <c:f>'расходы 2017 с диаграммой'!$A$11</c:f>
              <c:strCache>
                <c:ptCount val="1"/>
                <c:pt idx="0">
                  <c:v>  Физическая культура и спорт</c:v>
                </c:pt>
              </c:strCache>
            </c:strRef>
          </c:tx>
          <c:cat>
            <c:strRef>
              <c:f>'расходы 2017 с диаграммой'!$B$1:$F$1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cat>
          <c:val>
            <c:numRef>
              <c:f>'расходы 2017 с диаграммой'!$B$11:$F$11</c:f>
              <c:numCache>
                <c:formatCode>#,##0.00</c:formatCode>
                <c:ptCount val="3"/>
                <c:pt idx="0">
                  <c:v>2796</c:v>
                </c:pt>
                <c:pt idx="1">
                  <c:v>2727</c:v>
                </c:pt>
                <c:pt idx="2">
                  <c:v>2657</c:v>
                </c:pt>
              </c:numCache>
            </c:numRef>
          </c:val>
        </c:ser>
        <c:ser>
          <c:idx val="10"/>
          <c:order val="10"/>
          <c:tx>
            <c:strRef>
              <c:f>'расходы 2017 с диаграммой'!$A$12</c:f>
              <c:strCache>
                <c:ptCount val="1"/>
                <c:pt idx="0">
                  <c:v>  Обслуживание муниципального долга</c:v>
                </c:pt>
              </c:strCache>
            </c:strRef>
          </c:tx>
          <c:cat>
            <c:strRef>
              <c:f>'расходы 2017 с диаграммой'!$B$1:$F$1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cat>
          <c:val>
            <c:numRef>
              <c:f>'расходы 2017 с диаграммой'!$B$12:$F$12</c:f>
              <c:numCache>
                <c:formatCode>#,##0.00</c:formatCode>
                <c:ptCount val="3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1"/>
          <c:order val="11"/>
          <c:tx>
            <c:strRef>
              <c:f>'расходы 2017 с диаграммой'!$A$13</c:f>
              <c:strCache>
                <c:ptCount val="1"/>
                <c:pt idx="0">
                  <c:v>Условно утверждаемые расходы</c:v>
                </c:pt>
              </c:strCache>
            </c:strRef>
          </c:tx>
          <c:cat>
            <c:strRef>
              <c:f>'расходы 2017 с диаграммой'!$B$1:$F$1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cat>
          <c:val>
            <c:numRef>
              <c:f>'расходы 2017 с диаграммой'!$B$13:$F$13</c:f>
              <c:numCache>
                <c:formatCode>#,##0.00</c:formatCode>
                <c:ptCount val="3"/>
                <c:pt idx="1">
                  <c:v>4430</c:v>
                </c:pt>
                <c:pt idx="2">
                  <c:v>8846</c:v>
                </c:pt>
              </c:numCache>
            </c:numRef>
          </c:val>
        </c:ser>
        <c:shape val="cone"/>
        <c:axId val="82515456"/>
        <c:axId val="82516992"/>
        <c:axId val="0"/>
      </c:bar3DChart>
      <c:catAx>
        <c:axId val="82515456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82516992"/>
        <c:crosses val="autoZero"/>
        <c:auto val="1"/>
        <c:lblAlgn val="ctr"/>
        <c:lblOffset val="100"/>
      </c:catAx>
      <c:valAx>
        <c:axId val="82516992"/>
        <c:scaling>
          <c:orientation val="minMax"/>
        </c:scaling>
        <c:axPos val="l"/>
        <c:majorGridlines/>
        <c:numFmt formatCode="#,##0.00" sourceLinked="1"/>
        <c:tickLblPos val="nextTo"/>
        <c:crossAx val="82515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1056211723534583E-2"/>
          <c:y val="0.82122020167310583"/>
          <c:w val="0.90733202099737464"/>
          <c:h val="0.15497009189307576"/>
        </c:manualLayout>
      </c:layout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6.1111111111111123E-2"/>
          <c:y val="8.6956521739130543E-2"/>
          <c:w val="0.93888888888888955"/>
          <c:h val="0.90890269151138714"/>
        </c:manualLayout>
      </c:layout>
      <c:bar3DChart>
        <c:barDir val="col"/>
        <c:grouping val="clustered"/>
        <c:ser>
          <c:idx val="0"/>
          <c:order val="0"/>
          <c:dLbls>
            <c:dLbl>
              <c:idx val="2"/>
              <c:layout>
                <c:manualLayout>
                  <c:x val="1.0540184453227946E-2"/>
                  <c:y val="0.13333333333333341"/>
                </c:manualLayout>
              </c:layout>
              <c:showVal val="1"/>
            </c:dLbl>
            <c:dLbl>
              <c:idx val="3"/>
              <c:layout>
                <c:manualLayout>
                  <c:x val="1.5810276679841896E-2"/>
                  <c:y val="0.13617021276595737"/>
                </c:manualLayout>
              </c:layout>
              <c:showVal val="1"/>
            </c:dLbl>
            <c:dLbl>
              <c:idx val="4"/>
              <c:layout>
                <c:manualLayout>
                  <c:x val="5.2700922266140727E-3"/>
                  <c:y val="0.14184397163120571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'дефицит 2017'!$B$2:$F$2</c:f>
              <c:strCache>
                <c:ptCount val="5"/>
                <c:pt idx="0">
                  <c:v>2015 год отчет</c:v>
                </c:pt>
                <c:pt idx="1">
                  <c:v>2016 год оценка</c:v>
                </c:pt>
                <c:pt idx="2">
                  <c:v>2017 год прогноз</c:v>
                </c:pt>
                <c:pt idx="3">
                  <c:v>2018 год прогноз</c:v>
                </c:pt>
                <c:pt idx="4">
                  <c:v>2019 год прогноз</c:v>
                </c:pt>
              </c:strCache>
            </c:strRef>
          </c:cat>
          <c:val>
            <c:numRef>
              <c:f>'дефицит 2017'!$B$3:$F$3</c:f>
              <c:numCache>
                <c:formatCode>#,##0.00</c:formatCode>
                <c:ptCount val="5"/>
                <c:pt idx="0" formatCode="_-* #,##0.00_р_._-;\-* #,##0.00_р_._-;_-* &quot;-&quot;??_р_._-;_-@_-">
                  <c:v>24867</c:v>
                </c:pt>
                <c:pt idx="1">
                  <c:v>-60649</c:v>
                </c:pt>
                <c:pt idx="2" formatCode="_-* #,##0.00_р_._-;\-* #,##0.00_р_._-;_-* &quot;-&quot;??_р_._-;_-@_-">
                  <c:v>-3686</c:v>
                </c:pt>
                <c:pt idx="3" formatCode="_-* #,##0.00_р_._-;\-* #,##0.00_р_._-;_-* &quot;-&quot;??_р_._-;_-@_-">
                  <c:v>-3500</c:v>
                </c:pt>
                <c:pt idx="4" formatCode="_-* #,##0.00_р_._-;\-* #,##0.00_р_._-;_-* &quot;-&quot;??_р_._-;_-@_-">
                  <c:v>-3500</c:v>
                </c:pt>
              </c:numCache>
            </c:numRef>
          </c:val>
        </c:ser>
        <c:dLbls>
          <c:showVal val="1"/>
        </c:dLbls>
        <c:shape val="cone"/>
        <c:axId val="82750848"/>
        <c:axId val="82756736"/>
        <c:axId val="0"/>
      </c:bar3DChart>
      <c:catAx>
        <c:axId val="8275084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2756736"/>
        <c:crosses val="autoZero"/>
        <c:auto val="1"/>
        <c:lblAlgn val="ctr"/>
        <c:lblOffset val="100"/>
      </c:catAx>
      <c:valAx>
        <c:axId val="82756736"/>
        <c:scaling>
          <c:orientation val="minMax"/>
        </c:scaling>
        <c:delete val="1"/>
        <c:axPos val="l"/>
        <c:numFmt formatCode="_-* #,##0.00_р_._-;\-* #,##0.00_р_._-;_-* &quot;-&quot;??_р_._-;_-@_-" sourceLinked="1"/>
        <c:tickLblPos val="nextTo"/>
        <c:crossAx val="82750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7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323762632701854E-2"/>
          <c:y val="0"/>
          <c:w val="0.96300641468479375"/>
          <c:h val="0.79544924312415022"/>
        </c:manualLayout>
      </c:layout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5481371612954804E-2"/>
                  <c:y val="-3.1088082901554442E-2"/>
                </c:manualLayout>
              </c:layout>
              <c:showVal val="1"/>
            </c:dLbl>
            <c:dLbl>
              <c:idx val="1"/>
              <c:layout>
                <c:manualLayout>
                  <c:x val="2.7092400322670802E-2"/>
                  <c:y val="-5.181347150259083E-2"/>
                </c:manualLayout>
              </c:layout>
              <c:showVal val="1"/>
            </c:dLbl>
            <c:dLbl>
              <c:idx val="2"/>
              <c:layout>
                <c:manualLayout>
                  <c:x val="1.9351562140488623E-2"/>
                  <c:y val="-4.1450777202072478E-2"/>
                </c:manualLayout>
              </c:layout>
              <c:showVal val="1"/>
            </c:dLbl>
            <c:dLbl>
              <c:idx val="3"/>
              <c:layout>
                <c:manualLayout>
                  <c:x val="1.7416543064574082E-2"/>
                  <c:y val="-2.7633851468048413E-2"/>
                </c:manualLayout>
              </c:layout>
              <c:showVal val="1"/>
            </c:dLbl>
            <c:txPr>
              <a:bodyPr/>
              <a:lstStyle/>
              <a:p>
                <a:pPr>
                  <a:defRPr sz="1070" b="1" i="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Лист1!$A$3:$G$3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 2016 год оценка</c:v>
                </c:pt>
                <c:pt idx="4">
                  <c:v> 2017 год прогноз</c:v>
                </c:pt>
                <c:pt idx="5">
                  <c:v> 2018 год прогноз</c:v>
                </c:pt>
                <c:pt idx="6">
                  <c:v> 2019 год прогноз</c:v>
                </c:pt>
              </c:strCache>
            </c:strRef>
          </c:cat>
          <c:val>
            <c:numRef>
              <c:f>Лист1!$A$4:$G$4</c:f>
              <c:numCache>
                <c:formatCode>_-* #,##0.00_р_._-;\-* #,##0.00_р_._-;_-* "-"??_р_._-;_-@_-</c:formatCode>
                <c:ptCount val="7"/>
                <c:pt idx="0">
                  <c:v>5948</c:v>
                </c:pt>
                <c:pt idx="1">
                  <c:v>4655</c:v>
                </c:pt>
                <c:pt idx="2">
                  <c:v>3363</c:v>
                </c:pt>
                <c:pt idx="3">
                  <c:v>1870</c:v>
                </c:pt>
                <c:pt idx="4">
                  <c:v>767</c:v>
                </c:pt>
                <c:pt idx="5">
                  <c:v>446</c:v>
                </c:pt>
                <c:pt idx="6">
                  <c:v>283</c:v>
                </c:pt>
              </c:numCache>
            </c:numRef>
          </c:val>
        </c:ser>
        <c:shape val="cone"/>
        <c:axId val="82762752"/>
        <c:axId val="84169856"/>
        <c:axId val="0"/>
      </c:bar3DChart>
      <c:catAx>
        <c:axId val="82762752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169856"/>
        <c:crosses val="autoZero"/>
        <c:auto val="1"/>
        <c:lblAlgn val="ctr"/>
        <c:lblOffset val="100"/>
      </c:catAx>
      <c:valAx>
        <c:axId val="84169856"/>
        <c:scaling>
          <c:orientation val="minMax"/>
        </c:scaling>
        <c:delete val="1"/>
        <c:axPos val="l"/>
        <c:numFmt formatCode="_-* #,##0.00_р_._-;\-* #,##0.00_р_._-;_-* &quot;-&quot;??_р_._-;_-@_-" sourceLinked="1"/>
        <c:tickLblPos val="nextTo"/>
        <c:crossAx val="82762752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  <a:scene3d>
      <a:camera prst="orthographicFront"/>
      <a:lightRig rig="threePt" dir="t"/>
    </a:scene3d>
    <a:sp3d prstMaterial="dkEdge">
      <a:bevelB/>
    </a:sp3d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9B575B-3265-4646-B8F9-08554D48CA7E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5155B9-0021-4770-9C52-5CE99BE83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6EE451-05E4-4D7A-B0BD-93D2D46DC4D3}" type="slidenum">
              <a:rPr lang="ru-RU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6C815-42B2-4B4D-A8CA-B36CF60999AA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2DC44-6194-4E41-9C84-419EDC81D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A1463-1B41-4816-A0C8-A3F830EC8B18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92E8-AB13-4DB3-AB3A-546AAFADF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AD889-5813-454A-B39C-A0BA56A5BBBC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58B46-835B-4903-B740-2C2619883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2B43-12D9-4255-BBDB-1CB21BA3AB69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FA28-176A-463A-8736-F58B83B6F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75A2-A875-488A-B727-25E27799CADB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62F4-6AD3-4BD5-83C1-28AEC49B1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AE2E4-C197-442E-B4D7-8A6584EA7485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78ECE-471B-4D62-B1FE-ED72C4333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CE7C9-EA94-4E00-8807-7FF3EA9B442D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B770C-D1B9-4D29-9BE0-6578E5B34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0FC1D-B1DB-4091-9E66-9D24955CB4D8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CF2B-4462-44CC-8A08-7D33A593F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8DA50-E402-497C-81DA-B62A70A00C7A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49C9-2452-4A72-8162-61C78D195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ADE82-B8B0-4297-8D72-212B479074E1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BB9F4-C336-4E46-BDC5-B9129BE07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CAB49-6C63-4598-BE32-2C7524EF90BF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EEAE7-C67F-4A03-8B3C-99BE72C9E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611F20-270E-4A5D-AE5A-F71155397ABC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115420-1A9A-46D3-A453-760B4C827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67" r:id="rId2"/>
    <p:sldLayoutId id="2147484076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7" r:id="rId9"/>
    <p:sldLayoutId id="2147484073" r:id="rId10"/>
    <p:sldLayoutId id="2147484074" r:id="rId11"/>
  </p:sldLayoutIdLst>
  <p:transition>
    <p:whee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olas" pitchFamily="49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1000114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 бюджета Городского округа Верхняя Тура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2017-2019 годы для граждан</a:t>
            </a: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61951" y="2910104"/>
            <a:ext cx="5157793" cy="2857520"/>
          </a:xfrm>
          <a:prstGeom prst="actionButtonBlank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регистрационный </a:t>
            </a:r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номер RU 66319000, </a:t>
            </a:r>
            <a:endParaRPr lang="ru-RU" sz="17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Главным управлением  Министерства юстиции Российской Федерации по Уральскому федеральному округу. </a:t>
            </a:r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Местное самоуправление на территории Городского округа Верхняя Тура осуществляется в соответствии с Уставом Городского округа Верхняя Тура, утвержденным решением </a:t>
            </a:r>
            <a:r>
              <a:rPr lang="ru-RU" sz="1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Верхнетуринской</a:t>
            </a:r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Думы от 18.05.2005г. № 27 с внесенными в него в установленном порядке изменениями.</a:t>
            </a:r>
          </a:p>
        </p:txBody>
      </p:sp>
      <p:pic>
        <p:nvPicPr>
          <p:cNvPr id="5125" name="Содержимое 6" descr="http://img4.tourbina.ru/photos.4/3/1/3/3/0/1103313/big.photo/Ural-rudnyy-Krasnourals.jpg"/>
          <p:cNvPicPr>
            <a:picLocks noGrp="1"/>
          </p:cNvPicPr>
          <p:nvPr>
            <p:ph idx="1"/>
          </p:nvPr>
        </p:nvPicPr>
        <p:blipFill>
          <a:blip r:embed="rId2">
            <a:lum bright="30000" contrast="20000"/>
          </a:blip>
          <a:srcRect b="1689"/>
          <a:stretch>
            <a:fillRect/>
          </a:stretch>
        </p:blipFill>
        <p:spPr>
          <a:xfrm>
            <a:off x="5786446" y="2270147"/>
            <a:ext cx="3082925" cy="4159249"/>
          </a:xfrm>
        </p:spPr>
      </p:pic>
      <p:pic>
        <p:nvPicPr>
          <p:cNvPr id="14" name="Рисунок 13" descr="ger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304628"/>
            <a:ext cx="1005060" cy="126724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00166" y="2214554"/>
            <a:ext cx="40719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Городской округ Верхняя Тура </a:t>
            </a:r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включен</a:t>
            </a:r>
            <a:r>
              <a:rPr lang="en-U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государственный реестр </a:t>
            </a:r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 ноября 2005 года,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05800" cy="6429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Доходы бюджета на 2017-2019 годы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801186"/>
          <a:ext cx="8643996" cy="2842260"/>
        </p:xfrm>
        <a:graphic>
          <a:graphicData uri="http://schemas.openxmlformats.org/drawingml/2006/table">
            <a:tbl>
              <a:tblPr/>
              <a:tblGrid>
                <a:gridCol w="4529855"/>
                <a:gridCol w="1376159"/>
                <a:gridCol w="1361823"/>
                <a:gridCol w="1376159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доходных источников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 год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2018 год план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2019 год план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71 156,00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71 527,00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72 855,00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 по подакцизным товарам (на дизельное топливо, моторные масла, автомобильный бензин)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2 794,00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2 703,00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2 937,00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3 724,00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3 760,00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3 870,00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2 770,00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2 770,00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2 800,00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5 460,00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4 314,00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4 237,00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налоговые доходы*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15,00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15,00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16,00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муниципального имущества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7 869,00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7 484,00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7 727,00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98,00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102,00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105,00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Прочие доходы от оказания платных услуг (работ)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307,00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312,00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320,00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реализации муниципального имущества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442,00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449,00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462,00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**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16,00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17,00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18,00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218 645,00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219 689,00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215 901,00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313 296,00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313 142,00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311 248,00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416" name="TextBox 3"/>
          <p:cNvSpPr txBox="1">
            <a:spLocks noChangeArrowheads="1"/>
          </p:cNvSpPr>
          <p:nvPr/>
        </p:nvSpPr>
        <p:spPr bwMode="auto">
          <a:xfrm>
            <a:off x="142875" y="5072074"/>
            <a:ext cx="8643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dirty="0"/>
              <a:t>*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объеме прочих налоговых доходов в бюджете Городского округа Верхняя Тура предусмотрено поступление государственной пошлины по делам, рассматриваемым в судах общей юрисдикции.</a:t>
            </a:r>
          </a:p>
        </p:txBody>
      </p:sp>
      <p:sp>
        <p:nvSpPr>
          <p:cNvPr id="14417" name="TextBox 4"/>
          <p:cNvSpPr txBox="1">
            <a:spLocks noChangeArrowheads="1"/>
          </p:cNvSpPr>
          <p:nvPr/>
        </p:nvSpPr>
        <p:spPr bwMode="auto">
          <a:xfrm>
            <a:off x="142875" y="5619770"/>
            <a:ext cx="87153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**В объеме прочих неналоговых доходов в бюджете Городского округа Верхняя Тура предусмотрены: доходы от использования муниципального имущества, платежи при пользовании природными ресурсами, доходы от оказания платных услуг, доходы от реализации муниципального имущества, штрафы.</a:t>
            </a:r>
          </a:p>
        </p:txBody>
      </p:sp>
    </p:spTree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571500" y="1000125"/>
            <a:ext cx="771525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	Структура доходов бюджета Городского округа Верхняя Тура стабильна на протяжении всего планового периода, значительного роста или снижения каких-либо доходных источников не происходит.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	При расчете прогнозных показателей по налоговым и неналоговым доходным источникам использовались данные статистической налоговой отчетности, информация о фактических поступлениях доходов в местный бюджет в текущем году,  сведения, предоставленные главными администраторами доходов бюджета и основными налогоплательщиками. 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	Формирование прогноза по доходам осуществлялось с учетом  нормативов отчислений от федеральных и региональных налогов и сборов, установленных Бюджетным кодексом Российской Федерации, Законом Свердловской области от 26.12.2011 № 128-ОЗ (ред. от 12.10.2015) «Об установлении единых нормативов отчислений в бюджеты муниципальных образований, расположенных на территории Свердловской области, от налога на доходы физических лиц и налогов, предусмотренных упрощенной системой налогообложения, подлежащих зачислению в областной бюджет», проектом  Закона Свердловской области «Об областном бюджете на 2017 год и плановый период 2018 и 2019 годов».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68313" y="785797"/>
            <a:ext cx="8229600" cy="500063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 бюджета на 2017 год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42887" y="1447800"/>
          <a:ext cx="8658225" cy="469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429124" y="877276"/>
            <a:ext cx="4572000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часть бюджета сформирована с применением принципов программно-целевого метода планирования. Доля расходов местного бюджета, формируемых в рамках муниципальных программ, в 2017 году составляет 82,1% от общей суммы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расходов.</a:t>
            </a:r>
          </a:p>
          <a:p>
            <a:pPr algn="just"/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Значительные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бюджетные средства, как и в предыдущие годы, предусмотрены на текущие обязательства (обеспечение деятельности органов местного самоуправления и муниципальных учреждений). Расходы инвестиционного характера в 2017 году запланированы в объеме  2 527 тыс. рублей (или 0,8% от общего объема расходов), из 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жилищного фонда для переселения граждан из жилых помещений, признанных непригодными для проживания – 962 тыс. рублей (доля местного бюджета);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разработка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проектно – сметной документации реконструкции автомобильной дороги общего пользования по переулку Безымянному от плотины до улицы Мира с продолжением по улице Мира до дома – интерната – 1 000 тыс. рублей;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разработка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проектно-сметной документации для строительства водозаборных сооружений и сетей водоснабжения (освоение сопочного месторождения) – 515 тыс. рублей.</a:t>
            </a:r>
          </a:p>
        </p:txBody>
      </p:sp>
      <p:pic>
        <p:nvPicPr>
          <p:cNvPr id="17411" name="Picture 81" descr="http://www.cenaputevki.ru/pixs/21524-tury-na-kipr-iz-mins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7"/>
            <a:ext cx="400788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3786190"/>
            <a:ext cx="4000500" cy="2786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течение 2017 года ожидается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инвестиционной составляющей бюджета после того, когда Правительством Свердловской области будет определен объем субсидий для переселения граждан из жилых помещений, признанных непригодными для проживания.</a:t>
            </a:r>
          </a:p>
        </p:txBody>
      </p:sp>
    </p:spTree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71472" y="1500174"/>
          <a:ext cx="800105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571473" y="642918"/>
            <a:ext cx="8001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Расходы бюджета Городского округа Верхняя Тура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2017-2019 годы</a:t>
            </a:r>
          </a:p>
        </p:txBody>
      </p:sp>
    </p:spTree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5800" cy="8572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округа Верхняя Тура на 2017 год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38" y="1643063"/>
            <a:ext cx="4143375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Бюджет городского округа</a:t>
            </a:r>
          </a:p>
          <a:p>
            <a:pPr algn="ctr"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316 982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тыс.руб. (100%)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2428875"/>
            <a:ext cx="58578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Программные расходы 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260 334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 (82,1%)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29438" y="2714625"/>
            <a:ext cx="2000250" cy="3571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расходы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40 726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 (17,9%)  (расходы, не включенные в муниципальные программы)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786438" y="2214563"/>
            <a:ext cx="185737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1928813" y="2214563"/>
            <a:ext cx="1214437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14313" y="3429000"/>
            <a:ext cx="1428750" cy="328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«Повышение эффективности деятельности органов местного самоуправления  Городского округа Верхняя Тура до 2020 года»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28813" y="3429000"/>
            <a:ext cx="1271587" cy="328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«Строительство, развитие и содержание объектов городского и дорожного хозяйства Городского округа Верхняя Тура до 2020 года»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43313" y="3429000"/>
            <a:ext cx="1343025" cy="328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образования в Городском округе Верхняя Тура до 2020 года»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57813" y="3429000"/>
            <a:ext cx="1343025" cy="328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культуры,            физической культуры, спорта и молодежной политики в Городском округе Верхняя Тура до 2020 года»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642938" y="3214688"/>
            <a:ext cx="785812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2570956" y="3285332"/>
            <a:ext cx="142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4" idx="0"/>
          </p:cNvCxnSpPr>
          <p:nvPr/>
        </p:nvCxnSpPr>
        <p:spPr>
          <a:xfrm rot="16200000" flipH="1">
            <a:off x="4193382" y="3307556"/>
            <a:ext cx="214312" cy="28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500688" y="3214688"/>
            <a:ext cx="642937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305800" cy="79608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округа Верхняя Тура на 2017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928813" y="2857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43000" y="2205038"/>
          <a:ext cx="7000924" cy="3903420"/>
        </p:xfrm>
        <a:graphic>
          <a:graphicData uri="http://schemas.openxmlformats.org/drawingml/2006/table">
            <a:tbl>
              <a:tblPr/>
              <a:tblGrid>
                <a:gridCol w="3798861"/>
                <a:gridCol w="1962555"/>
                <a:gridCol w="1239508"/>
              </a:tblGrid>
              <a:tr h="388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муниципальной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Реквизиты нормативно-правового акта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тыс.руб.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6174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«Повышение эффективности деятельности органов местного самоуправления  Городского округа Верхняя Тура до 2020 года»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Постановление от 16.11.2014г. № 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9 478,00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517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«Строительство, развитие и содержание объектов городского и дорожного хозяйства Городского округа Верхняя Тура до 2020 года»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Постановление от 30.01.2015г. № 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39 275,00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2304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системы образования в Городском округе Верхняя Тура до 2020 года»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Постановление от 22.01.2015г. № 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170 855,00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288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культуры, физической культуры, спорта и молодежной политики в Городском округе Верхняя Тура до 2020 года»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Постановление от 31.12.2014г. № 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40 726,00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86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260 334,00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05800" cy="164307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Повышение эффективности деятельности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местного самоуправления  Городского округа Верхняя Тура до 2020 года»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85750" y="2000250"/>
            <a:ext cx="85725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Заказчиком и исполнителем программы является Администрация Городского округа Верхняя Тура.  Данная программа охватывает различные направления расходов муниципалитета, которые производятся как за счет средств местного бюджета, так и за счет средств вышестоящих бюджетов.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Основными направлениями расходов данной программы являются: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Мероприятия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области пожарной безопасности на территории Городского округа Верхняя Тура;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предупреждения и ликвидации последствий чрезвычайных ситуаций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Мероприятия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области жилищного хозяйства (переселение граждан из ветхого и аварийного жилья, ремонт муниципального жилищного фонда)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Поддержка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субъектов малого и среднего предпринимательства, мероприятия в области межевания и планировки городской территории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капитальный ремонт объектов теплоснабжения и водоотведения.</a:t>
            </a:r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285750" y="5643563"/>
            <a:ext cx="8643938" cy="1000125"/>
          </a:xfrm>
          <a:prstGeom prst="wedgeEllipseCallout">
            <a:avLst>
              <a:gd name="adj1" fmla="val -42996"/>
              <a:gd name="adj2" fmla="val 63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в рамках данной программы предусмотрены в сумме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9 478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 в 2017 году,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10 468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 в 2018 году,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9 275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 в 2019 году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77280" cy="1571636"/>
          </a:xfr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Строительство, развитие и содержание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объектов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городского и дорожного хозяйства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округа Верхняя Тура до 2020 года»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428625" y="1944753"/>
            <a:ext cx="8286750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Разработчиком и исполнителем муниципальной программы является Комитет по управлению городским и жилищно-коммунальным хозяйством.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	В рамках данной программы осуществляются расходы в области содержания городских дорог (очистка от снега в зимнее время, осуществление ремонта и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грейдирования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в летнее время), расходы по благоустройству города (ликвидация несанкционированных свалок, вывоз мусора после проведения субботников, озеленение города).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	Также в рамках программы осуществляется подготовка к строительству и строительство ряда объектов городской инфраструктуры (строительство новой школы, строительство полигона твердых бытовых отходов, разработка Сопочного месторождения питьевой воды.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	Кроме того, мероприятиями этой программы являются расходы по предоставлению льгот и компенсаций расходов по оплате коммунальных услуг за счет средств федерального, областного и местного бюджетов.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285750" y="5643563"/>
            <a:ext cx="8643938" cy="1000125"/>
          </a:xfrm>
          <a:prstGeom prst="wedgeEllipseCallout">
            <a:avLst>
              <a:gd name="adj1" fmla="val -42996"/>
              <a:gd name="adj2" fmla="val 63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в рамках данной программы предусмотрены в сумме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39 275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 в 2017 году,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36 809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 в 2018 году,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35 377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 в 2019 году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12858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системы образования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Городском округе Верхняя Тура до 2020 года»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86005" y="1649259"/>
            <a:ext cx="8715375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Разработчиком и исполнителем программы является Отдел управления образованием.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В рамках данной программы осуществляется финансирование деятельности 6 дошкольных образовательных учреждений нашего города (путем предоставления субсидий на выполнение муниципального задания и субсидий на иные цели).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Кроме того, в городе функционирует две общеобразовательные школы, обеспечение деятельности которых также нашло отражение в данной программе. 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Также в рамках указанной программы работают два учреждения дополнительного образования детей: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дополнительного образования детей «Детская школа искусств имени А. А.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Пантыкина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Городского округа Верхняя Тура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казенное образовательное учреждение дополнительного образования детей Детский (подростковый) центр «Колосок».</a:t>
            </a:r>
          </a:p>
          <a:p>
            <a:pPr lvl="1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Расходы на приобретение путевок детям в загородные лагеря в летний период и работа городского лагеря с дневным пребыванием также производятся в рамках указанной программы.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285750" y="5643563"/>
            <a:ext cx="8643938" cy="1000125"/>
          </a:xfrm>
          <a:prstGeom prst="wedgeEllipseCallout">
            <a:avLst>
              <a:gd name="adj1" fmla="val -42996"/>
              <a:gd name="adj2" fmla="val 63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в рамках данной программы предусмотрены в сумме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170 855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 в 2017 году,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169 250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 в 2018 году,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167 646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 в 2019 году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Рисунок 3" descr="http://base.ktc-kushva.ru/uploads/posts/2015-07/1436688517_800_534_fixw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b="6686"/>
          <a:stretch>
            <a:fillRect/>
          </a:stretch>
        </p:blipFill>
        <p:spPr bwMode="auto">
          <a:xfrm>
            <a:off x="5072066" y="3143248"/>
            <a:ext cx="383540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714360"/>
            <a:ext cx="8229600" cy="5715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Приветственное слово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1357322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Уважаемые жители города Верхняя Тура!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Представляем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Вам информацию, составленную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основе проекта  решения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Думы Городского округа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Верхняя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Тура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 бюджете Городского округа Верхняя Тура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2017 год и плановый период 2018 и 2019 годов».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2500306"/>
            <a:ext cx="4500594" cy="43704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Бюджет города на предстоящий период разрабатывался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условиях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замедления темпов экономического роста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снижения основных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показателей, традиционно учитываемых при разработке проекта бюджета.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связи с этим первоочередной задачей для нас явилось найти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баланс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между нашими возможностями (доходами), а так же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потребностями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финансировании и расходов социальной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направленности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и расходов инвестиционного характера.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Настоящая информация в доступной форме знакомит граждан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основными целями, задачами и приоритетными направлениями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политики города, с основными характеристиками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Городского округа Верхняя Тура 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планируемыми 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результатами его исполнения.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Администрация Городского округа Верхняя Тура сохраняет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заинтересованность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участии горожан в бюджетном процессе.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нас важно и ценно мнение каждого как по совершенствованию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процесса, так и по формированию доходной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расходной частей бюджета.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86874" cy="150019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Развитие культуры, физической культуры, спорта и молодежной политики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Городском округе Верхняя Тура до 2020 года»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57188" y="1857375"/>
            <a:ext cx="5929312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Ответственный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разработку и выполнение мероприятий данной программы, главный распорядитель бюджетных средств Комитет по делам культуры и спорта.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рамках данной программы предусмотрено осуществление деятельности трех учреждений культуры: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 «Библиотека им. Ф.Ф.Павленкова» Городского округа Верхняя Тура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 "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Киновидеодосуговый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Центр" Городского округа Верхняя Тура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 "Городской Центр Культуры и Досуга ГО Верхняя Тура»</a:t>
            </a:r>
          </a:p>
        </p:txBody>
      </p:sp>
      <p:pic>
        <p:nvPicPr>
          <p:cNvPr id="24580" name="Рисунок 3" descr="http://semantic.uraic.ru/(A(ohh6IEAkzAEkAAAANjIyYzU5ZTMtODllMS00ZGNmLWFjZWMtODk1N2Y4ZGI1NjhhIax9MbirGRirq6A_6IXwKRwPL_81))/icons/getimage.ashx?id=13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43143">
            <a:off x="6791112" y="4702248"/>
            <a:ext cx="2139950" cy="176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Рисунок 4" descr="http://i.ekmap.ru/4/0/0/5/thumbs/800_534_fix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66941">
            <a:off x="6439862" y="2542096"/>
            <a:ext cx="2428875" cy="181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Рисунок 5" descr="http://static.panoramio.com/photos/large/529967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61264">
            <a:off x="217001" y="5194813"/>
            <a:ext cx="2011362" cy="129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2357422" y="4786336"/>
            <a:ext cx="4357687" cy="1928812"/>
          </a:xfrm>
          <a:prstGeom prst="wedgeEllipseCallout">
            <a:avLst>
              <a:gd name="adj1" fmla="val -55326"/>
              <a:gd name="adj2" fmla="val 44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в рамках данной программы предусмотрены в сумме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40 726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 в 2017 году,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39 708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 в 2018 году,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38 690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 в 2019 году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85813" y="906461"/>
            <a:ext cx="7715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Кроме того, в рамках данной программы осуществляется деятельность двух учреждений дополнительного образования детей: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Верхнетуринское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дополнительного образования детей "Детско-юношеская спортивная школа»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бюджетное образовательное учреждение дополнительного образования детей "Центр внешкольной работы по военно-патриотическому воспитанию "Мужество"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Рисунок 2" descr="http://www.oblgazeta.ru/media/cache/09/6b/096b9b7fca17456adbd461a6bdfd7a19.jpg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 rot="21250051">
            <a:off x="427379" y="3191792"/>
            <a:ext cx="3919537" cy="298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http://i.ytimg.com/vi/MLWlVlBLrvM/hqdefault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 r="4578" b="6136"/>
          <a:stretch>
            <a:fillRect/>
          </a:stretch>
        </p:blipFill>
        <p:spPr bwMode="auto">
          <a:xfrm rot="348208">
            <a:off x="4840222" y="3044324"/>
            <a:ext cx="3830790" cy="2673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500063" y="785794"/>
            <a:ext cx="8358187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Также в рамках муниципальной  программы «Развитие культуры, физической культуры, спорта и молодежной политики в Городском округе Верхняя Тура до 2020 года» осуществляются расходы про проведению мероприятий в области молодежной политики: молодежные программы,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создаются временные рабочие места для  подростков в возрасте 14-17 лет в рамках организации движения трудовых отрядов.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Молодые семьи Городского округа Верхняя Тура в соответствии с установленной очередностью и при условии предоставления всех необходимых документов могут приобрести в собственность жилье на условиях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путем получения  из федерального, областного и местного бюджетов социальных выплат. Суммарный объем выплат составляет 40% стоимости приобретенного жилья, что становится существенной помощью для молодых семей, желающих улучшить свои  жилищные условия.</a:t>
            </a:r>
          </a:p>
        </p:txBody>
      </p:sp>
      <p:pic>
        <p:nvPicPr>
          <p:cNvPr id="26627" name="Picture 2" descr="http://www.mk.ru/upload/iblock_mk/475/2e/cb/cb/DETAIL_PICTURE_533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4643446"/>
            <a:ext cx="3786187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86742" cy="8572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Дефицит бюджета города Верхняя Тура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2016 год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5072063"/>
            <a:ext cx="18383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 rot="20902552">
            <a:off x="303069" y="2058261"/>
            <a:ext cx="3421316" cy="4121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Значительный дефицит бюджета по итогам 2016 года объясняется расходованием средств, осуществляемым за счет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остатков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сформировавшихся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по состоянию на 01.01.2016г.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(преимущественно субсидии на переселение граждан из ветхого и аварийного жилья) 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2928926" y="1643050"/>
          <a:ext cx="5748344" cy="331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305800" cy="8572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Городского округа Верхняя Тура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143116"/>
          <a:ext cx="8572559" cy="4151840"/>
        </p:xfrm>
        <a:graphic>
          <a:graphicData uri="http://schemas.openxmlformats.org/drawingml/2006/table">
            <a:tbl>
              <a:tblPr/>
              <a:tblGrid>
                <a:gridCol w="3500462"/>
                <a:gridCol w="928694"/>
                <a:gridCol w="926147"/>
                <a:gridCol w="804314"/>
                <a:gridCol w="804314"/>
                <a:gridCol w="804314"/>
                <a:gridCol w="804314"/>
              </a:tblGrid>
              <a:tr h="3757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40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постоянного населения муниципального образования (среднегодовая)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9 258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9 236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9 230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9 225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9 220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населения в трудоспособном возрасте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4 690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4 700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4 710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4 720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4 730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официально зарегистрированной безработицы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2,04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1,87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1,79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Коэффициент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рождаемости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 на 1000 насел.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15,20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15,25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15,30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15,35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15,35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Ввод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эксплуатацию жилых домов за счет всех источников финансирования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кв.м.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2,44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Среднемесячная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номинальная начисленная заработная плата работников крупных и средних предприятий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18 800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19 900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20 800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21 900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23 000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305800" cy="8572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Муниципальный долг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Городского округа Верхняя Тура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TextBox 10"/>
          <p:cNvSpPr txBox="1">
            <a:spLocks noChangeArrowheads="1"/>
          </p:cNvSpPr>
          <p:nvPr/>
        </p:nvSpPr>
        <p:spPr bwMode="auto">
          <a:xfrm>
            <a:off x="142875" y="4071938"/>
            <a:ext cx="84296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/>
              <a:t>	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Муниципальный долг Городского округа Верхняя Тура образовался в связи с предоставлением кредитов из областного бюджета бюджету города Верхняя Тура на покрытие временных кассовых разрывов, на расчеты за топливно-энергетические ресурсы. Все кредиты были предоставлены до 2013 года. Последний кредит на покрытие временного кассового разрыва предоставлен городскому округу Верхняя тура в декабре 2012 года на выплату заработной платы работникам бюджетных учреждений. Начиная с 2013 года производится только погашение ранее полученных и реструктуризированных кредитов, муниципальный долг стабильно уменьшается, что отражено на диаграмме.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7158" y="1571612"/>
          <a:ext cx="792961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428625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Информационный лист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67287"/>
          </a:xfrm>
        </p:spPr>
        <p:txBody>
          <a:bodyPr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Информация  «Проект бюджета на 2017-2019 годы для граждан» сформирован с целью повышения прозрачности и открытости для граждан бюджетного процесса и бюджета городского округа.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Ответственный за формирование местного бюджета на 2017 и плановый период 2018 и 2019 годов в доступной для граждан форме: финансовый отдел администрации городского округа Верхняя Тура.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адрес: г. Верхняя Тура,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ул.Иканина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77,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№ 206, телефон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4-62-60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время работы: понедельник-четверг с 8-00 до 17-15, пятница с 8-00 до 16-00, перерыв с 12-30 до 13-30, электронный адрес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fovt@bk.ru.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Рисунок 3" descr="http://www.informio.ru/imgs/fotos/dfdfsdf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03045">
            <a:off x="5646106" y="4405396"/>
            <a:ext cx="2786063" cy="180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305800" cy="142876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задачи и приоритетные направления бюджетной политики Городского округа Верхняя Тура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2017-2019 годы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57188" y="2592408"/>
            <a:ext cx="8429625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Бюджетная и налоговая политика на 2017 год и плановый период  основана на преемственности бюджетной и налоговой политики, проводимой  в 2016 году, и направлена на обеспечение устойчивости и сбалансированности бюджета Городского округа Верхняя Тура.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 В отношении доходной части бюджета указанная цель будет достигаться через решение следующих задач: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обеспечение стабильности поступления доходов в бюджет городского округа;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дополнительная мобилизация налоговых и неналоговых доходов бюджета.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Формирование расходной части бюджета осуществляется на основе муниципальных программ, что предполагает увязку бюджетных ассигнований и конкретных мероприятий, направленных на достижение приоритетных целей стратегического и социально-экономического развития.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500063" y="1074758"/>
            <a:ext cx="828675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Основными задачами бюджетной политики на 2017 год и плановый период 2018 и 2019 годов являются повышение качества управления финансами главных распорядителей средств местного бюджета и повышение эффективности бюджетных расходов.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В целях повышения эффективности бюджетных расходов необходимо осуществлять следующие  мероприятия: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постоянный контроль и анализ обоснованности и эффективности расходования бюджетных средств;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инвентаризация и оптимизация расходов местного бюджета, в том числе оптимизация расходов на содержание бюджетной сферы и органов местного самоуправления;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жесткий режим экономного и рационального использования бюджетных средств, направляемых на оказание муниципальных услуг;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недопущение кредиторской задолженности по принятым обязательствам, в первую очередь по заработной плате и социальным выплатам.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 городского округа в 2017-2019 годах сохранит свою социальную направленность, основной объем средств будет предусмотрен на реализацию мероприятий в сфере образования и социальной политики. 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57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Общие характеристики бюджета на 2017 год</a:t>
            </a:r>
            <a:endParaRPr lang="ru-RU" sz="24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714348" y="1285860"/>
            <a:ext cx="7849539" cy="5429264"/>
            <a:chOff x="285750" y="785813"/>
            <a:chExt cx="8572500" cy="5929312"/>
          </a:xfrm>
        </p:grpSpPr>
        <p:sp>
          <p:nvSpPr>
            <p:cNvPr id="6" name="Выноска со стрелками влево/вправо 5"/>
            <p:cNvSpPr/>
            <p:nvPr/>
          </p:nvSpPr>
          <p:spPr>
            <a:xfrm>
              <a:off x="3071813" y="857232"/>
              <a:ext cx="1500187" cy="2857520"/>
            </a:xfrm>
            <a:prstGeom prst="leftRightArrowCallout">
              <a:avLst>
                <a:gd name="adj1" fmla="val 23334"/>
                <a:gd name="adj2" fmla="val 21667"/>
                <a:gd name="adj3" fmla="val 25000"/>
                <a:gd name="adj4" fmla="val 481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Бюджет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57422" y="928670"/>
              <a:ext cx="642942" cy="55007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Доходы бюджета </a:t>
              </a: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313 296 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тыс.руб</a:t>
              </a:r>
              <a:r>
                <a:rPr lang="ru-RU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43438" y="928670"/>
              <a:ext cx="642942" cy="5572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</a:t>
              </a: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316 982 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тыс.руб.</a:t>
              </a:r>
            </a:p>
          </p:txBody>
        </p:sp>
        <p:sp>
          <p:nvSpPr>
            <p:cNvPr id="10" name="Пятиугольник 9"/>
            <p:cNvSpPr/>
            <p:nvPr/>
          </p:nvSpPr>
          <p:spPr>
            <a:xfrm>
              <a:off x="357188" y="1643063"/>
              <a:ext cx="1857375" cy="1285875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 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85 919 </a:t>
              </a: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тыс.руб.</a:t>
              </a:r>
            </a:p>
          </p:txBody>
        </p:sp>
        <p:sp>
          <p:nvSpPr>
            <p:cNvPr id="11" name="Пятиугольник 10"/>
            <p:cNvSpPr/>
            <p:nvPr/>
          </p:nvSpPr>
          <p:spPr>
            <a:xfrm>
              <a:off x="357188" y="3214688"/>
              <a:ext cx="1857375" cy="1285875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8 732 </a:t>
              </a: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тыс.руб.</a:t>
              </a:r>
            </a:p>
          </p:txBody>
        </p:sp>
        <p:sp>
          <p:nvSpPr>
            <p:cNvPr id="12" name="Пятиугольник 11"/>
            <p:cNvSpPr/>
            <p:nvPr/>
          </p:nvSpPr>
          <p:spPr>
            <a:xfrm>
              <a:off x="285750" y="4786313"/>
              <a:ext cx="1928813" cy="1285875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5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Безвозмездные </a:t>
              </a:r>
              <a:r>
                <a:rPr lang="ru-RU" sz="15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поступления </a:t>
              </a:r>
              <a:r>
                <a:rPr lang="ru-RU" sz="15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218 645 </a:t>
              </a:r>
              <a:r>
                <a:rPr lang="ru-RU" sz="15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тыс.руб.</a:t>
              </a:r>
              <a:endParaRPr lang="ru-RU" sz="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Стрелка влево 21"/>
            <p:cNvSpPr/>
            <p:nvPr/>
          </p:nvSpPr>
          <p:spPr>
            <a:xfrm>
              <a:off x="5286375" y="785813"/>
              <a:ext cx="3571875" cy="100012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Национальная  экономика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5 130 </a:t>
              </a: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тыс.руб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23" name="Стрелка влево 22"/>
            <p:cNvSpPr/>
            <p:nvPr/>
          </p:nvSpPr>
          <p:spPr>
            <a:xfrm>
              <a:off x="5286375" y="1857375"/>
              <a:ext cx="3571875" cy="107156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Жилищно-коммунальное хозяйство </a:t>
              </a:r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15 786 </a:t>
              </a: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тыс.руб.</a:t>
              </a:r>
            </a:p>
          </p:txBody>
        </p:sp>
        <p:sp>
          <p:nvSpPr>
            <p:cNvPr id="24" name="Стрелка влево 23"/>
            <p:cNvSpPr/>
            <p:nvPr/>
          </p:nvSpPr>
          <p:spPr>
            <a:xfrm>
              <a:off x="5357813" y="3000375"/>
              <a:ext cx="3500437" cy="92868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Образование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191 600 </a:t>
              </a: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тыс.руб.</a:t>
              </a:r>
            </a:p>
          </p:txBody>
        </p:sp>
        <p:sp>
          <p:nvSpPr>
            <p:cNvPr id="26" name="Стрелка влево 25"/>
            <p:cNvSpPr/>
            <p:nvPr/>
          </p:nvSpPr>
          <p:spPr>
            <a:xfrm>
              <a:off x="5357813" y="3929063"/>
              <a:ext cx="3500437" cy="92868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Культура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24 837 </a:t>
              </a: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тыс.руб.</a:t>
              </a:r>
            </a:p>
          </p:txBody>
        </p:sp>
        <p:sp>
          <p:nvSpPr>
            <p:cNvPr id="27" name="Стрелка влево 26"/>
            <p:cNvSpPr/>
            <p:nvPr/>
          </p:nvSpPr>
          <p:spPr>
            <a:xfrm>
              <a:off x="5357813" y="4857750"/>
              <a:ext cx="3500437" cy="92868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Социальная политика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33 552 </a:t>
              </a: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тыс.руб.</a:t>
              </a:r>
            </a:p>
          </p:txBody>
        </p:sp>
        <p:sp>
          <p:nvSpPr>
            <p:cNvPr id="28" name="Стрелка влево 27"/>
            <p:cNvSpPr/>
            <p:nvPr/>
          </p:nvSpPr>
          <p:spPr>
            <a:xfrm>
              <a:off x="5357813" y="5786438"/>
              <a:ext cx="3500437" cy="92868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Прочие расходы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46 077 </a:t>
              </a: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тыс.руб.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143250" y="4500563"/>
              <a:ext cx="1357313" cy="1857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Дефицит    </a:t>
              </a: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3 686 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тыс.руб.</a:t>
              </a:r>
            </a:p>
          </p:txBody>
        </p:sp>
      </p:grp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305800" cy="8572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округа Верхняя Тура на 2017-2019 годы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1928813"/>
          <a:ext cx="8215370" cy="4624187"/>
        </p:xfrm>
        <a:graphic>
          <a:graphicData uri="http://schemas.openxmlformats.org/drawingml/2006/table">
            <a:tbl>
              <a:tblPr/>
              <a:tblGrid>
                <a:gridCol w="3011063"/>
                <a:gridCol w="1734769"/>
                <a:gridCol w="1734769"/>
                <a:gridCol w="1734769"/>
              </a:tblGrid>
              <a:tr h="1839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 год, тыс.руб.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 год, тыс.руб.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 год, тыс.руб.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3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313 296,00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313 142,00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311 248,00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83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3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94 651,00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93 453,00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95 347,00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83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218 645,00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219 689,00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215 901,00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3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316 982,00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316 642,00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314 748,00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83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3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экономика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5 130,00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4 129,00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4 130,00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83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15 786,00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14 639,00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14 759,00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3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191 600,00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189 477,00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187 354,00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83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24 837,00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24 216,00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23 597,00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3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33 552,00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33 538,00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21 928,00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83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расходы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46 077,00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50 643,00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62 980,00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3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Условно утверждаемые расходы*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4 430,00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8 846,00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83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Дефицит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                3 686,00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               3 500,00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                3 500,00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398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8074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* В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соответствии с пунктом 5 статьи 184.1 Бюджетного кодекса Российской Федерации под условно утверждаемыми (утвержденными) расходами понимаются не распределенные в плановом периоде в соответствии с классификацией расходов бюджетов бюджетные ассигнования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6737" cy="428625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Доходы бюджета на 2017 год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28625" y="2357438"/>
            <a:ext cx="8258175" cy="376872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785786" y="1142984"/>
          <a:ext cx="7562851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85750" y="1071546"/>
            <a:ext cx="85725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Представленные  диаграмма и таблица ярко характеризуют структуру доходов бюджета Городского округа Верхняя Тура. 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	Значительный объем всех доходов бюджета занимает налог на доходы физических лиц – основной доходный источник, благодаря которому живет и развивается наш город. На долю этого налога приходится в среднем 20% всех поступлений в бюджет.  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	Но основным доходным источником для города являются безвозмездные поступления, объем которых на протяжении нескольких лет сохраняется на уровне 70%.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	Безвозмездные поступления могут быть переданы на территорию в виде дотаций, субсидий, субвенций и иных межбюджетных трансфертов.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– предоставляются на условиях долевого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расходов.</a:t>
            </a:r>
          </a:p>
          <a:p>
            <a:pPr algn="just"/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– предоставляются на финансирование «переданных» другим публично-правовым образованиям полномочий.</a:t>
            </a:r>
          </a:p>
          <a:p>
            <a:pPr algn="just"/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направляются на стимулирование экономического роста; компенсацию местным бюджетам затрат на финансирование мероприятий общенационального значения, стоимость которых превышает доходные возможности данных бюджетов. </a:t>
            </a:r>
          </a:p>
        </p:txBody>
      </p:sp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05800" cy="71435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Доходы бюджета на 2017-2019 годы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14282" y="1142984"/>
          <a:ext cx="870585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2251</TotalTime>
  <Words>1748</Words>
  <Application>Microsoft Office PowerPoint</Application>
  <PresentationFormat>Экран (4:3)</PresentationFormat>
  <Paragraphs>342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Consolas</vt:lpstr>
      <vt:lpstr>Corbel</vt:lpstr>
      <vt:lpstr>Wingdings 2</vt:lpstr>
      <vt:lpstr>Calibri</vt:lpstr>
      <vt:lpstr>Times New Roman</vt:lpstr>
      <vt:lpstr>Times New Roman CYR</vt:lpstr>
      <vt:lpstr>Поток</vt:lpstr>
      <vt:lpstr>Проект бюджета Городского округа Верхняя Тура            на 2017-2019 годы для граждан</vt:lpstr>
      <vt:lpstr>Приветственное слово</vt:lpstr>
      <vt:lpstr>Основные задачи и приоритетные направления бюджетной политики Городского округа Верхняя Тура  на 2017-2019 годы</vt:lpstr>
      <vt:lpstr>Слайд 4</vt:lpstr>
      <vt:lpstr>Общие характеристики бюджета на 2017 год</vt:lpstr>
      <vt:lpstr>Основные характеристики бюджета  Городского округа Верхняя Тура на 2017-2019 годы</vt:lpstr>
      <vt:lpstr>Доходы бюджета на 2017 год</vt:lpstr>
      <vt:lpstr>Слайд 8</vt:lpstr>
      <vt:lpstr>Доходы бюджета на 2017-2019 годы</vt:lpstr>
      <vt:lpstr>Доходы бюджета на 2017-2019 годы</vt:lpstr>
      <vt:lpstr>Слайд 11</vt:lpstr>
      <vt:lpstr>Расходы бюджета на 2017 год</vt:lpstr>
      <vt:lpstr>Слайд 13</vt:lpstr>
      <vt:lpstr>Слайд 14</vt:lpstr>
      <vt:lpstr>Структура расходов бюджета  Городского округа Верхняя Тура на 2017 год </vt:lpstr>
      <vt:lpstr>Муниципальные программы  Городского округа Верхняя Тура на 2017 год</vt:lpstr>
      <vt:lpstr>Муниципальная программа  «Повышение эффективности деятельности  органов местного самоуправления  Городского округа Верхняя Тура до 2020 года»</vt:lpstr>
      <vt:lpstr>Муниципальная программа  «Строительство, развитие и содержание  объектов городского и дорожного хозяйства  Городского округа Верхняя Тура до 2020 года»</vt:lpstr>
      <vt:lpstr>Муниципальная программа  «Развитие системы образования  в Городском округе Верхняя Тура до 2020 года»</vt:lpstr>
      <vt:lpstr>Муниципальная программа  «Развитие культуры, физической культуры, спорта и молодежной политики в Городском округе Верхняя Тура до 2020 года»</vt:lpstr>
      <vt:lpstr>Слайд 21</vt:lpstr>
      <vt:lpstr>Слайд 22</vt:lpstr>
      <vt:lpstr>Дефицит бюджета города Верхняя Тура на 2016 год </vt:lpstr>
      <vt:lpstr>Основные показатели социально-экономического развития Городского округа Верхняя Тура</vt:lpstr>
      <vt:lpstr>Муниципальный долг  Городского округа Верхняя Тура</vt:lpstr>
      <vt:lpstr>Информационный лист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Office</dc:creator>
  <cp:lastModifiedBy>USR0702</cp:lastModifiedBy>
  <cp:revision>223</cp:revision>
  <dcterms:created xsi:type="dcterms:W3CDTF">2015-09-10T10:26:50Z</dcterms:created>
  <dcterms:modified xsi:type="dcterms:W3CDTF">2016-12-01T06:01:01Z</dcterms:modified>
</cp:coreProperties>
</file>