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charts/chart3.xml" ContentType="application/vnd.openxmlformats-officedocument.drawingml.chart+xml"/>
  <Override PartName="/ppt/charts/chart4.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charts/chart1.xml" ContentType="application/vnd.openxmlformats-officedocument.drawingml.chart+xml"/>
  <Override PartName="/ppt/diagrams/colors3.xml" ContentType="application/vnd.openxmlformats-officedocument.drawingml.diagramColors+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0.xml" ContentType="application/vnd.openxmlformats-officedocument.presentationml.slideLayout+xml"/>
  <Override PartName="/ppt/diagrams/layout2.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38" r:id="rId1"/>
  </p:sldMasterIdLst>
  <p:notesMasterIdLst>
    <p:notesMasterId r:id="rId40"/>
  </p:notesMasterIdLst>
  <p:sldIdLst>
    <p:sldId id="256" r:id="rId2"/>
    <p:sldId id="257" r:id="rId3"/>
    <p:sldId id="302" r:id="rId4"/>
    <p:sldId id="306" r:id="rId5"/>
    <p:sldId id="304" r:id="rId6"/>
    <p:sldId id="305" r:id="rId7"/>
    <p:sldId id="307" r:id="rId8"/>
    <p:sldId id="303" r:id="rId9"/>
    <p:sldId id="271" r:id="rId10"/>
    <p:sldId id="293" r:id="rId11"/>
    <p:sldId id="308" r:id="rId12"/>
    <p:sldId id="297" r:id="rId13"/>
    <p:sldId id="310" r:id="rId14"/>
    <p:sldId id="272" r:id="rId15"/>
    <p:sldId id="284" r:id="rId16"/>
    <p:sldId id="289" r:id="rId17"/>
    <p:sldId id="259" r:id="rId18"/>
    <p:sldId id="285" r:id="rId19"/>
    <p:sldId id="292" r:id="rId20"/>
    <p:sldId id="268" r:id="rId21"/>
    <p:sldId id="290" r:id="rId22"/>
    <p:sldId id="298" r:id="rId23"/>
    <p:sldId id="299" r:id="rId24"/>
    <p:sldId id="300" r:id="rId25"/>
    <p:sldId id="262" r:id="rId26"/>
    <p:sldId id="286" r:id="rId27"/>
    <p:sldId id="275" r:id="rId28"/>
    <p:sldId id="277" r:id="rId29"/>
    <p:sldId id="311" r:id="rId30"/>
    <p:sldId id="278" r:id="rId31"/>
    <p:sldId id="279" r:id="rId32"/>
    <p:sldId id="280" r:id="rId33"/>
    <p:sldId id="281" r:id="rId34"/>
    <p:sldId id="282" r:id="rId35"/>
    <p:sldId id="295" r:id="rId36"/>
    <p:sldId id="269" r:id="rId37"/>
    <p:sldId id="273" r:id="rId38"/>
    <p:sldId id="260" r:id="rId39"/>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91" autoAdjust="0"/>
    <p:restoredTop sz="94712" autoAdjust="0"/>
  </p:normalViewPr>
  <p:slideViewPr>
    <p:cSldViewPr>
      <p:cViewPr varScale="1">
        <p:scale>
          <a:sx n="106" d="100"/>
          <a:sy n="106" d="100"/>
        </p:scale>
        <p:origin x="-168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D:\Users\Office\Documents\&#1073;&#1102;&#1076;&#1078;&#1077;&#1090;%20&#1076;&#1083;&#1103;%20&#1075;&#1088;&#1072;&#1078;&#1076;&#1072;&#1085;\&#1087;&#1088;&#1086;&#1077;&#1082;&#1090;%20&#1073;&#1102;&#1076;&#1078;&#1077;&#1090;&#1072;%202020-2022\&#1076;&#1083;&#1103;%20&#1076;&#1080;&#1072;&#1075;&#1088;&#1072;&#1084;&#1084;l.xls" TargetMode="External"/><Relationship Id="rId1" Type="http://schemas.openxmlformats.org/officeDocument/2006/relationships/image" Target="../media/image14.jpeg"/></Relationships>
</file>

<file path=ppt/charts/_rels/chart2.xml.rels><?xml version="1.0" encoding="UTF-8" standalone="yes"?>
<Relationships xmlns="http://schemas.openxmlformats.org/package/2006/relationships"><Relationship Id="rId1" Type="http://schemas.openxmlformats.org/officeDocument/2006/relationships/oleObject" Target="file:///D:\Users\Office\Documents\&#1073;&#1102;&#1076;&#1078;&#1077;&#1090;%20&#1076;&#1083;&#1103;%20&#1075;&#1088;&#1072;&#1078;&#1076;&#1072;&#1085;\&#1087;&#1088;&#1086;&#1077;&#1082;&#1090;%20&#1073;&#1102;&#1076;&#1078;&#1077;&#1090;&#1072;%202020-2022\&#1076;&#1083;&#1103;%20&#1076;&#1080;&#1072;&#1075;&#1088;&#1072;&#1084;&#1084;l.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Users\Office\Documents\&#1073;&#1102;&#1076;&#1078;&#1077;&#1090;%20&#1076;&#1083;&#1103;%20&#1075;&#1088;&#1072;&#1078;&#1076;&#1072;&#1085;\&#1087;&#1088;&#1086;&#1077;&#1082;&#1090;%20&#1073;&#1102;&#1076;&#1078;&#1077;&#1090;&#1072;%202020-2022\&#1076;&#1083;&#1103;%20&#1076;&#1080;&#1072;&#1075;&#1088;&#1072;&#1084;&#1084;l.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Users\Office\Documents\&#1073;&#1102;&#1076;&#1078;&#1077;&#1090;%20&#1076;&#1083;&#1103;%20&#1075;&#1088;&#1072;&#1078;&#1076;&#1072;&#1085;\&#1087;&#1088;&#1086;&#1077;&#1082;&#1090;%20&#1073;&#1102;&#1076;&#1078;&#1077;&#1090;&#1072;%202020-2022\&#1076;&#1083;&#1103;%20&#1076;&#1080;&#1072;&#1075;&#1088;&#1072;&#1084;&#1084;l.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view3D>
      <c:rotX val="30"/>
      <c:rotY val="50"/>
      <c:depthPercent val="100"/>
      <c:rAngAx val="1"/>
    </c:view3D>
    <c:plotArea>
      <c:layout/>
      <c:bar3DChart>
        <c:barDir val="col"/>
        <c:grouping val="clustered"/>
        <c:ser>
          <c:idx val="0"/>
          <c:order val="0"/>
          <c:tx>
            <c:strRef>
              <c:f>'доходы  с диаграммой'!$A$2</c:f>
              <c:strCache>
                <c:ptCount val="1"/>
                <c:pt idx="0">
                  <c:v>Налог на доходы физических лиц</c:v>
                </c:pt>
              </c:strCache>
            </c:strRef>
          </c:tx>
          <c:dLbls>
            <c:showVal val="1"/>
          </c:dLbls>
          <c:cat>
            <c:strRef>
              <c:f>'доходы  с диаграммой'!$B$1:$D$1</c:f>
              <c:strCache>
                <c:ptCount val="3"/>
                <c:pt idx="0">
                  <c:v>2020 год </c:v>
                </c:pt>
                <c:pt idx="1">
                  <c:v>2021 год </c:v>
                </c:pt>
                <c:pt idx="2">
                  <c:v>2022 год </c:v>
                </c:pt>
              </c:strCache>
            </c:strRef>
          </c:cat>
          <c:val>
            <c:numRef>
              <c:f>'доходы  с диаграммой'!$B$2:$D$2</c:f>
              <c:numCache>
                <c:formatCode>_-* #,##0.00_р_._-;\-* #,##0.00_р_._-;_-* "-"??_р_._-;_-@_-</c:formatCode>
                <c:ptCount val="3"/>
                <c:pt idx="0">
                  <c:v>75810</c:v>
                </c:pt>
                <c:pt idx="1">
                  <c:v>134540</c:v>
                </c:pt>
                <c:pt idx="2">
                  <c:v>143940</c:v>
                </c:pt>
              </c:numCache>
            </c:numRef>
          </c:val>
        </c:ser>
        <c:ser>
          <c:idx val="1"/>
          <c:order val="1"/>
          <c:tx>
            <c:strRef>
              <c:f>'доходы  с диаграммой'!$A$3</c:f>
              <c:strCache>
                <c:ptCount val="1"/>
                <c:pt idx="0">
                  <c:v>Акцизы по подакцизным товарам (на дизельное топливо, моторные масла, автомобильный бензин)</c:v>
                </c:pt>
              </c:strCache>
            </c:strRef>
          </c:tx>
          <c:cat>
            <c:strRef>
              <c:f>'доходы  с диаграммой'!$B$1:$D$1</c:f>
              <c:strCache>
                <c:ptCount val="3"/>
                <c:pt idx="0">
                  <c:v>2020 год </c:v>
                </c:pt>
                <c:pt idx="1">
                  <c:v>2021 год </c:v>
                </c:pt>
                <c:pt idx="2">
                  <c:v>2022 год </c:v>
                </c:pt>
              </c:strCache>
            </c:strRef>
          </c:cat>
          <c:val>
            <c:numRef>
              <c:f>'доходы  с диаграммой'!$B$3:$D$3</c:f>
              <c:numCache>
                <c:formatCode>_-* #,##0.00_р_._-;\-* #,##0.00_р_._-;_-* "-"??_р_._-;_-@_-</c:formatCode>
                <c:ptCount val="3"/>
                <c:pt idx="0">
                  <c:v>8433</c:v>
                </c:pt>
                <c:pt idx="1">
                  <c:v>8433</c:v>
                </c:pt>
                <c:pt idx="2">
                  <c:v>8433</c:v>
                </c:pt>
              </c:numCache>
            </c:numRef>
          </c:val>
        </c:ser>
        <c:ser>
          <c:idx val="2"/>
          <c:order val="2"/>
          <c:tx>
            <c:strRef>
              <c:f>'доходы  с диаграммой'!$A$4</c:f>
              <c:strCache>
                <c:ptCount val="1"/>
                <c:pt idx="0">
                  <c:v>Налоги на совокупный доход</c:v>
                </c:pt>
              </c:strCache>
            </c:strRef>
          </c:tx>
          <c:cat>
            <c:strRef>
              <c:f>'доходы  с диаграммой'!$B$1:$D$1</c:f>
              <c:strCache>
                <c:ptCount val="3"/>
                <c:pt idx="0">
                  <c:v>2020 год </c:v>
                </c:pt>
                <c:pt idx="1">
                  <c:v>2021 год </c:v>
                </c:pt>
                <c:pt idx="2">
                  <c:v>2022 год </c:v>
                </c:pt>
              </c:strCache>
            </c:strRef>
          </c:cat>
          <c:val>
            <c:numRef>
              <c:f>'доходы  с диаграммой'!$B$4:$D$4</c:f>
              <c:numCache>
                <c:formatCode>_-* #,##0.00_р_._-;\-* #,##0.00_р_._-;_-* "-"??_р_._-;_-@_-</c:formatCode>
                <c:ptCount val="3"/>
                <c:pt idx="0">
                  <c:v>4825</c:v>
                </c:pt>
                <c:pt idx="1">
                  <c:v>4133</c:v>
                </c:pt>
                <c:pt idx="2">
                  <c:v>3850</c:v>
                </c:pt>
              </c:numCache>
            </c:numRef>
          </c:val>
        </c:ser>
        <c:ser>
          <c:idx val="3"/>
          <c:order val="3"/>
          <c:tx>
            <c:strRef>
              <c:f>'доходы  с диаграммой'!$A$5</c:f>
              <c:strCache>
                <c:ptCount val="1"/>
                <c:pt idx="0">
                  <c:v>Налог на имущество физических лиц</c:v>
                </c:pt>
              </c:strCache>
            </c:strRef>
          </c:tx>
          <c:cat>
            <c:strRef>
              <c:f>'доходы  с диаграммой'!$B$1:$D$1</c:f>
              <c:strCache>
                <c:ptCount val="3"/>
                <c:pt idx="0">
                  <c:v>2020 год </c:v>
                </c:pt>
                <c:pt idx="1">
                  <c:v>2021 год </c:v>
                </c:pt>
                <c:pt idx="2">
                  <c:v>2022 год </c:v>
                </c:pt>
              </c:strCache>
            </c:strRef>
          </c:cat>
          <c:val>
            <c:numRef>
              <c:f>'доходы  с диаграммой'!$B$5:$D$5</c:f>
              <c:numCache>
                <c:formatCode>_-* #,##0.00_р_._-;\-* #,##0.00_р_._-;_-* "-"??_р_._-;_-@_-</c:formatCode>
                <c:ptCount val="3"/>
                <c:pt idx="0">
                  <c:v>3578</c:v>
                </c:pt>
                <c:pt idx="1">
                  <c:v>1400</c:v>
                </c:pt>
                <c:pt idx="2">
                  <c:v>1600</c:v>
                </c:pt>
              </c:numCache>
            </c:numRef>
          </c:val>
        </c:ser>
        <c:ser>
          <c:idx val="4"/>
          <c:order val="4"/>
          <c:tx>
            <c:strRef>
              <c:f>'доходы  с диаграммой'!$A$6</c:f>
              <c:strCache>
                <c:ptCount val="1"/>
                <c:pt idx="0">
                  <c:v>Земельный налог</c:v>
                </c:pt>
              </c:strCache>
            </c:strRef>
          </c:tx>
          <c:cat>
            <c:strRef>
              <c:f>'доходы  с диаграммой'!$B$1:$D$1</c:f>
              <c:strCache>
                <c:ptCount val="3"/>
                <c:pt idx="0">
                  <c:v>2020 год </c:v>
                </c:pt>
                <c:pt idx="1">
                  <c:v>2021 год </c:v>
                </c:pt>
                <c:pt idx="2">
                  <c:v>2022 год </c:v>
                </c:pt>
              </c:strCache>
            </c:strRef>
          </c:cat>
          <c:val>
            <c:numRef>
              <c:f>'доходы  с диаграммой'!$B$6:$D$6</c:f>
              <c:numCache>
                <c:formatCode>_-* #,##0.00_р_._-;\-* #,##0.00_р_._-;_-* "-"??_р_._-;_-@_-</c:formatCode>
                <c:ptCount val="3"/>
                <c:pt idx="0">
                  <c:v>5224</c:v>
                </c:pt>
                <c:pt idx="1">
                  <c:v>5224</c:v>
                </c:pt>
                <c:pt idx="2">
                  <c:v>5224</c:v>
                </c:pt>
              </c:numCache>
            </c:numRef>
          </c:val>
        </c:ser>
        <c:ser>
          <c:idx val="5"/>
          <c:order val="5"/>
          <c:tx>
            <c:strRef>
              <c:f>'доходы  с диаграммой'!$A$7</c:f>
              <c:strCache>
                <c:ptCount val="1"/>
                <c:pt idx="0">
                  <c:v>Доходы от использования муниципального имущества</c:v>
                </c:pt>
              </c:strCache>
            </c:strRef>
          </c:tx>
          <c:cat>
            <c:strRef>
              <c:f>'доходы  с диаграммой'!$B$1:$D$1</c:f>
              <c:strCache>
                <c:ptCount val="3"/>
                <c:pt idx="0">
                  <c:v>2020 год </c:v>
                </c:pt>
                <c:pt idx="1">
                  <c:v>2021 год </c:v>
                </c:pt>
                <c:pt idx="2">
                  <c:v>2022 год </c:v>
                </c:pt>
              </c:strCache>
            </c:strRef>
          </c:cat>
          <c:val>
            <c:numRef>
              <c:f>'доходы  с диаграммой'!$B$7:$D$7</c:f>
              <c:numCache>
                <c:formatCode>_-* #,##0.00_р_._-;\-* #,##0.00_р_._-;_-* "-"??_р_._-;_-@_-</c:formatCode>
                <c:ptCount val="3"/>
                <c:pt idx="0">
                  <c:v>3130</c:v>
                </c:pt>
                <c:pt idx="1">
                  <c:v>2927</c:v>
                </c:pt>
                <c:pt idx="2">
                  <c:v>2929</c:v>
                </c:pt>
              </c:numCache>
            </c:numRef>
          </c:val>
        </c:ser>
        <c:ser>
          <c:idx val="6"/>
          <c:order val="6"/>
          <c:tx>
            <c:strRef>
              <c:f>'доходы  с диаграммой'!$A$8</c:f>
              <c:strCache>
                <c:ptCount val="1"/>
                <c:pt idx="0">
                  <c:v>Плата за негативное воздействие на окружающую среду</c:v>
                </c:pt>
              </c:strCache>
            </c:strRef>
          </c:tx>
          <c:cat>
            <c:strRef>
              <c:f>'доходы  с диаграммой'!$B$1:$D$1</c:f>
              <c:strCache>
                <c:ptCount val="3"/>
                <c:pt idx="0">
                  <c:v>2020 год </c:v>
                </c:pt>
                <c:pt idx="1">
                  <c:v>2021 год </c:v>
                </c:pt>
                <c:pt idx="2">
                  <c:v>2022 год </c:v>
                </c:pt>
              </c:strCache>
            </c:strRef>
          </c:cat>
          <c:val>
            <c:numRef>
              <c:f>'доходы  с диаграммой'!$B$8:$D$8</c:f>
              <c:numCache>
                <c:formatCode>_-* #,##0.00_р_._-;\-* #,##0.00_р_._-;_-* "-"??_р_._-;_-@_-</c:formatCode>
                <c:ptCount val="3"/>
                <c:pt idx="0">
                  <c:v>20</c:v>
                </c:pt>
                <c:pt idx="1">
                  <c:v>20</c:v>
                </c:pt>
                <c:pt idx="2">
                  <c:v>20</c:v>
                </c:pt>
              </c:numCache>
            </c:numRef>
          </c:val>
        </c:ser>
        <c:ser>
          <c:idx val="7"/>
          <c:order val="7"/>
          <c:tx>
            <c:strRef>
              <c:f>'доходы  с диаграммой'!$A$9</c:f>
              <c:strCache>
                <c:ptCount val="1"/>
                <c:pt idx="0">
                  <c:v>Прочие доходы от оказания платных услуг (работ) </c:v>
                </c:pt>
              </c:strCache>
            </c:strRef>
          </c:tx>
          <c:cat>
            <c:strRef>
              <c:f>'доходы  с диаграммой'!$B$1:$D$1</c:f>
              <c:strCache>
                <c:ptCount val="3"/>
                <c:pt idx="0">
                  <c:v>2020 год </c:v>
                </c:pt>
                <c:pt idx="1">
                  <c:v>2021 год </c:v>
                </c:pt>
                <c:pt idx="2">
                  <c:v>2022 год </c:v>
                </c:pt>
              </c:strCache>
            </c:strRef>
          </c:cat>
          <c:val>
            <c:numRef>
              <c:f>'доходы  с диаграммой'!$B$9:$D$9</c:f>
              <c:numCache>
                <c:formatCode>_-* #,##0.00_р_._-;\-* #,##0.00_р_._-;_-* "-"??_р_._-;_-@_-</c:formatCode>
                <c:ptCount val="3"/>
                <c:pt idx="0">
                  <c:v>563</c:v>
                </c:pt>
                <c:pt idx="1">
                  <c:v>493</c:v>
                </c:pt>
                <c:pt idx="2">
                  <c:v>512</c:v>
                </c:pt>
              </c:numCache>
            </c:numRef>
          </c:val>
        </c:ser>
        <c:ser>
          <c:idx val="8"/>
          <c:order val="8"/>
          <c:tx>
            <c:strRef>
              <c:f>'доходы  с диаграммой'!$A$10</c:f>
              <c:strCache>
                <c:ptCount val="1"/>
                <c:pt idx="0">
                  <c:v>Доходы от реализации муниципального имущества</c:v>
                </c:pt>
              </c:strCache>
            </c:strRef>
          </c:tx>
          <c:cat>
            <c:strRef>
              <c:f>'доходы  с диаграммой'!$B$1:$D$1</c:f>
              <c:strCache>
                <c:ptCount val="3"/>
                <c:pt idx="0">
                  <c:v>2020 год </c:v>
                </c:pt>
                <c:pt idx="1">
                  <c:v>2021 год </c:v>
                </c:pt>
                <c:pt idx="2">
                  <c:v>2022 год </c:v>
                </c:pt>
              </c:strCache>
            </c:strRef>
          </c:cat>
          <c:val>
            <c:numRef>
              <c:f>'доходы  с диаграммой'!$B$10:$D$10</c:f>
              <c:numCache>
                <c:formatCode>_-* #,##0.00_р_._-;\-* #,##0.00_р_._-;_-* "-"??_р_._-;_-@_-</c:formatCode>
                <c:ptCount val="3"/>
                <c:pt idx="0">
                  <c:v>584</c:v>
                </c:pt>
                <c:pt idx="1">
                  <c:v>326</c:v>
                </c:pt>
                <c:pt idx="2">
                  <c:v>150</c:v>
                </c:pt>
              </c:numCache>
            </c:numRef>
          </c:val>
        </c:ser>
        <c:ser>
          <c:idx val="10"/>
          <c:order val="9"/>
          <c:tx>
            <c:strRef>
              <c:f>'доходы  с диаграммой'!$A$11</c:f>
              <c:strCache>
                <c:ptCount val="1"/>
                <c:pt idx="0">
                  <c:v>Безвозмездные поступления</c:v>
                </c:pt>
              </c:strCache>
            </c:strRef>
          </c:tx>
          <c:dLbls>
            <c:showVal val="1"/>
          </c:dLbls>
          <c:cat>
            <c:strRef>
              <c:f>'доходы  с диаграммой'!$B$1:$D$1</c:f>
              <c:strCache>
                <c:ptCount val="3"/>
                <c:pt idx="0">
                  <c:v>2020 год </c:v>
                </c:pt>
                <c:pt idx="1">
                  <c:v>2021 год </c:v>
                </c:pt>
                <c:pt idx="2">
                  <c:v>2022 год </c:v>
                </c:pt>
              </c:strCache>
            </c:strRef>
          </c:cat>
          <c:val>
            <c:numRef>
              <c:f>'доходы  с диаграммой'!$B$11:$D$11</c:f>
              <c:numCache>
                <c:formatCode>_-* #,##0.00_р_._-;\-* #,##0.00_р_._-;_-* "-"??_р_._-;_-@_-</c:formatCode>
                <c:ptCount val="3"/>
                <c:pt idx="0">
                  <c:v>759206</c:v>
                </c:pt>
                <c:pt idx="1">
                  <c:v>404898</c:v>
                </c:pt>
                <c:pt idx="2">
                  <c:v>341004</c:v>
                </c:pt>
              </c:numCache>
            </c:numRef>
          </c:val>
        </c:ser>
        <c:shape val="cone"/>
        <c:axId val="97137792"/>
        <c:axId val="97139328"/>
        <c:axId val="0"/>
      </c:bar3DChart>
      <c:catAx>
        <c:axId val="97137792"/>
        <c:scaling>
          <c:orientation val="minMax"/>
        </c:scaling>
        <c:axPos val="b"/>
        <c:numFmt formatCode="General" sourceLinked="1"/>
        <c:tickLblPos val="nextTo"/>
        <c:txPr>
          <a:bodyPr rot="0" vert="horz"/>
          <a:lstStyle/>
          <a:p>
            <a:pPr>
              <a:defRPr sz="1000" b="0" i="0" u="none" strike="noStrike" baseline="0">
                <a:solidFill>
                  <a:srgbClr val="000000"/>
                </a:solidFill>
                <a:latin typeface="Calibri"/>
                <a:ea typeface="Calibri"/>
                <a:cs typeface="Calibri"/>
              </a:defRPr>
            </a:pPr>
            <a:endParaRPr lang="ru-RU"/>
          </a:p>
        </c:txPr>
        <c:crossAx val="97139328"/>
        <c:crosses val="autoZero"/>
        <c:auto val="1"/>
        <c:lblAlgn val="ctr"/>
        <c:lblOffset val="100"/>
      </c:catAx>
      <c:valAx>
        <c:axId val="97139328"/>
        <c:scaling>
          <c:orientation val="minMax"/>
        </c:scaling>
        <c:delete val="1"/>
        <c:axPos val="r"/>
        <c:numFmt formatCode="_-* #,##0.00_р_._-;\-* #,##0.00_р_._-;_-* &quot;-&quot;??_р_._-;_-@_-" sourceLinked="1"/>
        <c:tickLblPos val="nextTo"/>
        <c:crossAx val="97137792"/>
        <c:crosses val="max"/>
        <c:crossBetween val="between"/>
      </c:valAx>
      <c:spPr>
        <a:noFill/>
        <a:ln w="25400">
          <a:noFill/>
        </a:ln>
      </c:spPr>
    </c:plotArea>
    <c:legend>
      <c:legendPos val="b"/>
      <c:layout/>
      <c:spPr>
        <a:blipFill>
          <a:blip xmlns:r="http://schemas.openxmlformats.org/officeDocument/2006/relationships" r:embed="rId1"/>
          <a:tile tx="0" ty="0" sx="100000" sy="100000" flip="none" algn="tl"/>
        </a:blipFill>
      </c:spPr>
      <c:txPr>
        <a:bodyPr/>
        <a:lstStyle/>
        <a:p>
          <a:pPr>
            <a:defRPr sz="920" b="0" i="0" u="none" strike="noStrike" baseline="0">
              <a:solidFill>
                <a:srgbClr val="000000"/>
              </a:solidFill>
              <a:latin typeface="Calibri"/>
              <a:ea typeface="Calibri"/>
              <a:cs typeface="Calibri"/>
            </a:defRPr>
          </a:pPr>
          <a:endParaRPr lang="ru-RU"/>
        </a:p>
      </c:txPr>
    </c:legend>
    <c:plotVisOnly val="1"/>
    <c:dispBlanksAs val="gap"/>
  </c:chart>
  <c:txPr>
    <a:bodyPr/>
    <a:lstStyle/>
    <a:p>
      <a:pPr>
        <a:defRPr sz="1000" b="0" i="0" u="none" strike="noStrike" baseline="0">
          <a:solidFill>
            <a:srgbClr val="000000"/>
          </a:solidFill>
          <a:latin typeface="Calibri"/>
          <a:ea typeface="Calibri"/>
          <a:cs typeface="Calibri"/>
        </a:defRPr>
      </a:pPr>
      <a:endParaRPr lang="ru-RU"/>
    </a:p>
  </c:txPr>
  <c:externalData r:id="rId2"/>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chart>
    <c:view3D>
      <c:rotX val="20"/>
      <c:depthPercent val="100"/>
      <c:rAngAx val="1"/>
    </c:view3D>
    <c:sideWall>
      <c: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c:spPr>
    </c:sideWall>
    <c:backWall>
      <c: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c:spPr>
    </c:backWall>
    <c:plotArea>
      <c:layout/>
      <c:bar3DChart>
        <c:barDir val="col"/>
        <c:grouping val="standard"/>
        <c:ser>
          <c:idx val="0"/>
          <c:order val="0"/>
          <c:tx>
            <c:strRef>
              <c:f>'расходы  с диаграммой'!$A$2</c:f>
              <c:strCache>
                <c:ptCount val="1"/>
                <c:pt idx="0">
                  <c:v>  Общегосударственные вопросы</c:v>
                </c:pt>
              </c:strCache>
            </c:strRef>
          </c:tx>
          <c:cat>
            <c:strRef>
              <c:f>'расходы  с диаграммой'!$B$1:$F$1</c:f>
              <c:strCache>
                <c:ptCount val="3"/>
                <c:pt idx="0">
                  <c:v>2020 год план</c:v>
                </c:pt>
                <c:pt idx="1">
                  <c:v>2021 год план </c:v>
                </c:pt>
                <c:pt idx="2">
                  <c:v>2022 год план </c:v>
                </c:pt>
              </c:strCache>
            </c:strRef>
          </c:cat>
          <c:val>
            <c:numRef>
              <c:f>'расходы  с диаграммой'!$B$2:$F$2</c:f>
              <c:numCache>
                <c:formatCode>#,##0.00</c:formatCode>
                <c:ptCount val="3"/>
                <c:pt idx="0">
                  <c:v>53650</c:v>
                </c:pt>
                <c:pt idx="1">
                  <c:v>51901</c:v>
                </c:pt>
                <c:pt idx="2">
                  <c:v>52122</c:v>
                </c:pt>
              </c:numCache>
            </c:numRef>
          </c:val>
        </c:ser>
        <c:ser>
          <c:idx val="1"/>
          <c:order val="1"/>
          <c:tx>
            <c:strRef>
              <c:f>'расходы  с диаграммой'!$A$3</c:f>
              <c:strCache>
                <c:ptCount val="1"/>
                <c:pt idx="0">
                  <c:v>  Национальная оборона</c:v>
                </c:pt>
              </c:strCache>
            </c:strRef>
          </c:tx>
          <c:cat>
            <c:strRef>
              <c:f>'расходы  с диаграммой'!$B$1:$F$1</c:f>
              <c:strCache>
                <c:ptCount val="3"/>
                <c:pt idx="0">
                  <c:v>2020 год план</c:v>
                </c:pt>
                <c:pt idx="1">
                  <c:v>2021 год план </c:v>
                </c:pt>
                <c:pt idx="2">
                  <c:v>2022 год план </c:v>
                </c:pt>
              </c:strCache>
            </c:strRef>
          </c:cat>
          <c:val>
            <c:numRef>
              <c:f>'расходы  с диаграммой'!$B$3:$F$3</c:f>
              <c:numCache>
                <c:formatCode>#,##0.00</c:formatCode>
                <c:ptCount val="3"/>
                <c:pt idx="0">
                  <c:v>475</c:v>
                </c:pt>
                <c:pt idx="1">
                  <c:v>484</c:v>
                </c:pt>
                <c:pt idx="2">
                  <c:v>515</c:v>
                </c:pt>
              </c:numCache>
            </c:numRef>
          </c:val>
        </c:ser>
        <c:ser>
          <c:idx val="2"/>
          <c:order val="2"/>
          <c:tx>
            <c:strRef>
              <c:f>'расходы  с диаграммой'!$A$4</c:f>
              <c:strCache>
                <c:ptCount val="1"/>
                <c:pt idx="0">
                  <c:v>  Национальная безопасность </c:v>
                </c:pt>
              </c:strCache>
            </c:strRef>
          </c:tx>
          <c:cat>
            <c:strRef>
              <c:f>'расходы  с диаграммой'!$B$1:$F$1</c:f>
              <c:strCache>
                <c:ptCount val="3"/>
                <c:pt idx="0">
                  <c:v>2020 год план</c:v>
                </c:pt>
                <c:pt idx="1">
                  <c:v>2021 год план </c:v>
                </c:pt>
                <c:pt idx="2">
                  <c:v>2022 год план </c:v>
                </c:pt>
              </c:strCache>
            </c:strRef>
          </c:cat>
          <c:val>
            <c:numRef>
              <c:f>'расходы  с диаграммой'!$B$4:$F$4</c:f>
              <c:numCache>
                <c:formatCode>#,##0.00</c:formatCode>
                <c:ptCount val="3"/>
                <c:pt idx="0">
                  <c:v>6081</c:v>
                </c:pt>
                <c:pt idx="1">
                  <c:v>5396</c:v>
                </c:pt>
                <c:pt idx="2">
                  <c:v>5390</c:v>
                </c:pt>
              </c:numCache>
            </c:numRef>
          </c:val>
        </c:ser>
        <c:ser>
          <c:idx val="3"/>
          <c:order val="3"/>
          <c:tx>
            <c:strRef>
              <c:f>'расходы  с диаграммой'!$A$5</c:f>
              <c:strCache>
                <c:ptCount val="1"/>
                <c:pt idx="0">
                  <c:v>  Национальная экономика</c:v>
                </c:pt>
              </c:strCache>
            </c:strRef>
          </c:tx>
          <c:cat>
            <c:strRef>
              <c:f>'расходы  с диаграммой'!$B$1:$F$1</c:f>
              <c:strCache>
                <c:ptCount val="3"/>
                <c:pt idx="0">
                  <c:v>2020 год план</c:v>
                </c:pt>
                <c:pt idx="1">
                  <c:v>2021 год план </c:v>
                </c:pt>
                <c:pt idx="2">
                  <c:v>2022 год план </c:v>
                </c:pt>
              </c:strCache>
            </c:strRef>
          </c:cat>
          <c:val>
            <c:numRef>
              <c:f>'расходы  с диаграммой'!$B$5:$F$5</c:f>
              <c:numCache>
                <c:formatCode>#,##0.00</c:formatCode>
                <c:ptCount val="3"/>
                <c:pt idx="0">
                  <c:v>98859</c:v>
                </c:pt>
                <c:pt idx="1">
                  <c:v>85102</c:v>
                </c:pt>
                <c:pt idx="2">
                  <c:v>75934</c:v>
                </c:pt>
              </c:numCache>
            </c:numRef>
          </c:val>
        </c:ser>
        <c:ser>
          <c:idx val="4"/>
          <c:order val="4"/>
          <c:tx>
            <c:strRef>
              <c:f>'расходы  с диаграммой'!$A$6</c:f>
              <c:strCache>
                <c:ptCount val="1"/>
                <c:pt idx="0">
                  <c:v>  Жилищно-коммунальное хозяйство</c:v>
                </c:pt>
              </c:strCache>
            </c:strRef>
          </c:tx>
          <c:cat>
            <c:strRef>
              <c:f>'расходы  с диаграммой'!$B$1:$F$1</c:f>
              <c:strCache>
                <c:ptCount val="3"/>
                <c:pt idx="0">
                  <c:v>2020 год план</c:v>
                </c:pt>
                <c:pt idx="1">
                  <c:v>2021 год план </c:v>
                </c:pt>
                <c:pt idx="2">
                  <c:v>2022 год план </c:v>
                </c:pt>
              </c:strCache>
            </c:strRef>
          </c:cat>
          <c:val>
            <c:numRef>
              <c:f>'расходы  с диаграммой'!$B$6:$F$6</c:f>
              <c:numCache>
                <c:formatCode>#,##0.00</c:formatCode>
                <c:ptCount val="3"/>
                <c:pt idx="0">
                  <c:v>372183</c:v>
                </c:pt>
                <c:pt idx="1">
                  <c:v>80940</c:v>
                </c:pt>
                <c:pt idx="2">
                  <c:v>19581</c:v>
                </c:pt>
              </c:numCache>
            </c:numRef>
          </c:val>
        </c:ser>
        <c:ser>
          <c:idx val="5"/>
          <c:order val="5"/>
          <c:tx>
            <c:strRef>
              <c:f>'расходы  с диаграммой'!$A$7</c:f>
              <c:strCache>
                <c:ptCount val="1"/>
                <c:pt idx="0">
                  <c:v>  Охрана окружающей среды</c:v>
                </c:pt>
              </c:strCache>
            </c:strRef>
          </c:tx>
          <c:cat>
            <c:strRef>
              <c:f>'расходы  с диаграммой'!$B$1:$F$1</c:f>
              <c:strCache>
                <c:ptCount val="3"/>
                <c:pt idx="0">
                  <c:v>2020 год план</c:v>
                </c:pt>
                <c:pt idx="1">
                  <c:v>2021 год план </c:v>
                </c:pt>
                <c:pt idx="2">
                  <c:v>2022 год план </c:v>
                </c:pt>
              </c:strCache>
            </c:strRef>
          </c:cat>
          <c:val>
            <c:numRef>
              <c:f>'расходы  с диаграммой'!$B$7:$F$7</c:f>
              <c:numCache>
                <c:formatCode>#,##0.00</c:formatCode>
                <c:ptCount val="3"/>
                <c:pt idx="0">
                  <c:v>320</c:v>
                </c:pt>
                <c:pt idx="1">
                  <c:v>320</c:v>
                </c:pt>
                <c:pt idx="2">
                  <c:v>325</c:v>
                </c:pt>
              </c:numCache>
            </c:numRef>
          </c:val>
        </c:ser>
        <c:ser>
          <c:idx val="6"/>
          <c:order val="6"/>
          <c:tx>
            <c:strRef>
              <c:f>'расходы  с диаграммой'!$A$8</c:f>
              <c:strCache>
                <c:ptCount val="1"/>
                <c:pt idx="0">
                  <c:v>  Образование</c:v>
                </c:pt>
              </c:strCache>
            </c:strRef>
          </c:tx>
          <c:cat>
            <c:strRef>
              <c:f>'расходы  с диаграммой'!$B$1:$F$1</c:f>
              <c:strCache>
                <c:ptCount val="3"/>
                <c:pt idx="0">
                  <c:v>2020 год план</c:v>
                </c:pt>
                <c:pt idx="1">
                  <c:v>2021 год план </c:v>
                </c:pt>
                <c:pt idx="2">
                  <c:v>2022 год план </c:v>
                </c:pt>
              </c:strCache>
            </c:strRef>
          </c:cat>
          <c:val>
            <c:numRef>
              <c:f>'расходы  с диаграммой'!$B$8:$F$8</c:f>
              <c:numCache>
                <c:formatCode>#,##0.00</c:formatCode>
                <c:ptCount val="3"/>
                <c:pt idx="0">
                  <c:v>255527</c:v>
                </c:pt>
                <c:pt idx="1">
                  <c:v>258905</c:v>
                </c:pt>
                <c:pt idx="2">
                  <c:v>267971</c:v>
                </c:pt>
              </c:numCache>
            </c:numRef>
          </c:val>
        </c:ser>
        <c:ser>
          <c:idx val="7"/>
          <c:order val="7"/>
          <c:tx>
            <c:strRef>
              <c:f>'расходы  с диаграммой'!$A$9</c:f>
              <c:strCache>
                <c:ptCount val="1"/>
                <c:pt idx="0">
                  <c:v>  Культура, кинематография</c:v>
                </c:pt>
              </c:strCache>
            </c:strRef>
          </c:tx>
          <c:cat>
            <c:strRef>
              <c:f>'расходы  с диаграммой'!$B$1:$F$1</c:f>
              <c:strCache>
                <c:ptCount val="3"/>
                <c:pt idx="0">
                  <c:v>2020 год план</c:v>
                </c:pt>
                <c:pt idx="1">
                  <c:v>2021 год план </c:v>
                </c:pt>
                <c:pt idx="2">
                  <c:v>2022 год план </c:v>
                </c:pt>
              </c:strCache>
            </c:strRef>
          </c:cat>
          <c:val>
            <c:numRef>
              <c:f>'расходы  с диаграммой'!$B$9:$F$9</c:f>
              <c:numCache>
                <c:formatCode>#,##0.00</c:formatCode>
                <c:ptCount val="3"/>
                <c:pt idx="0">
                  <c:v>26002</c:v>
                </c:pt>
                <c:pt idx="1">
                  <c:v>26024</c:v>
                </c:pt>
                <c:pt idx="2">
                  <c:v>26035</c:v>
                </c:pt>
              </c:numCache>
            </c:numRef>
          </c:val>
        </c:ser>
        <c:ser>
          <c:idx val="8"/>
          <c:order val="8"/>
          <c:tx>
            <c:strRef>
              <c:f>'расходы  с диаграммой'!$A$10</c:f>
              <c:strCache>
                <c:ptCount val="1"/>
                <c:pt idx="0">
                  <c:v>  Социальная политика</c:v>
                </c:pt>
              </c:strCache>
            </c:strRef>
          </c:tx>
          <c:cat>
            <c:strRef>
              <c:f>'расходы  с диаграммой'!$B$1:$F$1</c:f>
              <c:strCache>
                <c:ptCount val="3"/>
                <c:pt idx="0">
                  <c:v>2020 год план</c:v>
                </c:pt>
                <c:pt idx="1">
                  <c:v>2021 год план </c:v>
                </c:pt>
                <c:pt idx="2">
                  <c:v>2022 год план </c:v>
                </c:pt>
              </c:strCache>
            </c:strRef>
          </c:cat>
          <c:val>
            <c:numRef>
              <c:f>'расходы  с диаграммой'!$B$10:$F$10</c:f>
              <c:numCache>
                <c:formatCode>#,##0.00</c:formatCode>
                <c:ptCount val="3"/>
                <c:pt idx="0">
                  <c:v>46337</c:v>
                </c:pt>
                <c:pt idx="1">
                  <c:v>46056</c:v>
                </c:pt>
                <c:pt idx="2">
                  <c:v>46106</c:v>
                </c:pt>
              </c:numCache>
            </c:numRef>
          </c:val>
        </c:ser>
        <c:ser>
          <c:idx val="9"/>
          <c:order val="9"/>
          <c:tx>
            <c:strRef>
              <c:f>'расходы  с диаграммой'!$A$11</c:f>
              <c:strCache>
                <c:ptCount val="1"/>
                <c:pt idx="0">
                  <c:v>  Физическая культура и спорт</c:v>
                </c:pt>
              </c:strCache>
            </c:strRef>
          </c:tx>
          <c:cat>
            <c:strRef>
              <c:f>'расходы  с диаграммой'!$B$1:$F$1</c:f>
              <c:strCache>
                <c:ptCount val="3"/>
                <c:pt idx="0">
                  <c:v>2020 год план</c:v>
                </c:pt>
                <c:pt idx="1">
                  <c:v>2021 год план </c:v>
                </c:pt>
                <c:pt idx="2">
                  <c:v>2022 год план </c:v>
                </c:pt>
              </c:strCache>
            </c:strRef>
          </c:cat>
          <c:val>
            <c:numRef>
              <c:f>'расходы  с диаграммой'!$B$11:$F$11</c:f>
              <c:numCache>
                <c:formatCode>#,##0.00</c:formatCode>
                <c:ptCount val="3"/>
                <c:pt idx="0">
                  <c:v>6414</c:v>
                </c:pt>
                <c:pt idx="1">
                  <c:v>6450</c:v>
                </c:pt>
                <c:pt idx="2">
                  <c:v>6450</c:v>
                </c:pt>
              </c:numCache>
            </c:numRef>
          </c:val>
        </c:ser>
        <c:ser>
          <c:idx val="10"/>
          <c:order val="10"/>
          <c:tx>
            <c:strRef>
              <c:f>'расходы  с диаграммой'!$A$12</c:f>
              <c:strCache>
                <c:ptCount val="1"/>
                <c:pt idx="0">
                  <c:v>Средства массовой информации</c:v>
                </c:pt>
              </c:strCache>
            </c:strRef>
          </c:tx>
          <c:cat>
            <c:strRef>
              <c:f>'расходы  с диаграммой'!$B$1:$F$1</c:f>
              <c:strCache>
                <c:ptCount val="3"/>
                <c:pt idx="0">
                  <c:v>2020 год план</c:v>
                </c:pt>
                <c:pt idx="1">
                  <c:v>2021 год план </c:v>
                </c:pt>
                <c:pt idx="2">
                  <c:v>2022 год план </c:v>
                </c:pt>
              </c:strCache>
            </c:strRef>
          </c:cat>
          <c:val>
            <c:numRef>
              <c:f>'расходы  с диаграммой'!$B$12:$F$12</c:f>
              <c:numCache>
                <c:formatCode>#,##0.00</c:formatCode>
                <c:ptCount val="3"/>
                <c:pt idx="0">
                  <c:v>526</c:v>
                </c:pt>
                <c:pt idx="1">
                  <c:v>526</c:v>
                </c:pt>
                <c:pt idx="2">
                  <c:v>535</c:v>
                </c:pt>
              </c:numCache>
            </c:numRef>
          </c:val>
        </c:ser>
        <c:ser>
          <c:idx val="11"/>
          <c:order val="11"/>
          <c:tx>
            <c:strRef>
              <c:f>'расходы  с диаграммой'!$A$13</c:f>
              <c:strCache>
                <c:ptCount val="1"/>
                <c:pt idx="0">
                  <c:v>Условно утверждаемые расходы</c:v>
                </c:pt>
              </c:strCache>
            </c:strRef>
          </c:tx>
          <c:cat>
            <c:strRef>
              <c:f>'расходы  с диаграммой'!$B$1:$F$1</c:f>
              <c:strCache>
                <c:ptCount val="3"/>
                <c:pt idx="0">
                  <c:v>2020 год план</c:v>
                </c:pt>
                <c:pt idx="1">
                  <c:v>2021 год план </c:v>
                </c:pt>
                <c:pt idx="2">
                  <c:v>2022 год план </c:v>
                </c:pt>
              </c:strCache>
            </c:strRef>
          </c:cat>
          <c:val>
            <c:numRef>
              <c:f>'расходы  с диаграммой'!$B$13:$F$13</c:f>
              <c:numCache>
                <c:formatCode>#,##0.00</c:formatCode>
                <c:ptCount val="3"/>
                <c:pt idx="1">
                  <c:v>6289</c:v>
                </c:pt>
                <c:pt idx="2">
                  <c:v>12698</c:v>
                </c:pt>
              </c:numCache>
            </c:numRef>
          </c:val>
        </c:ser>
        <c:shape val="cone"/>
        <c:axId val="83889152"/>
        <c:axId val="83907328"/>
        <c:axId val="97187136"/>
      </c:bar3DChart>
      <c:catAx>
        <c:axId val="83889152"/>
        <c:scaling>
          <c:orientation val="minMax"/>
        </c:scaling>
        <c:axPos val="b"/>
        <c:numFmt formatCode="_-* #,##0.00_р_._-;\-* #,##0.00_р_._-;_-* &quot;-&quot;??_р_._-;_-@_-" sourceLinked="1"/>
        <c:tickLblPos val="nextTo"/>
        <c:txPr>
          <a:bodyPr/>
          <a:lstStyle/>
          <a:p>
            <a:pPr>
              <a:defRPr>
                <a:latin typeface="Arial" pitchFamily="34" charset="0"/>
                <a:cs typeface="Arial" pitchFamily="34" charset="0"/>
              </a:defRPr>
            </a:pPr>
            <a:endParaRPr lang="ru-RU"/>
          </a:p>
        </c:txPr>
        <c:crossAx val="83907328"/>
        <c:crosses val="autoZero"/>
        <c:auto val="1"/>
        <c:lblAlgn val="ctr"/>
        <c:lblOffset val="100"/>
      </c:catAx>
      <c:valAx>
        <c:axId val="83907328"/>
        <c:scaling>
          <c:orientation val="minMax"/>
        </c:scaling>
        <c:delete val="1"/>
        <c:axPos val="l"/>
        <c:numFmt formatCode="#,##0.00" sourceLinked="1"/>
        <c:tickLblPos val="nextTo"/>
        <c:crossAx val="83889152"/>
        <c:crosses val="autoZero"/>
        <c:crossBetween val="between"/>
      </c:valAx>
      <c:serAx>
        <c:axId val="97187136"/>
        <c:scaling>
          <c:orientation val="minMax"/>
        </c:scaling>
        <c:axPos val="b"/>
        <c:tickLblPos val="nextTo"/>
        <c:txPr>
          <a:bodyPr/>
          <a:lstStyle/>
          <a:p>
            <a:pPr>
              <a:defRPr>
                <a:latin typeface="Arial" pitchFamily="34" charset="0"/>
                <a:cs typeface="Arial" pitchFamily="34" charset="0"/>
              </a:defRPr>
            </a:pPr>
            <a:endParaRPr lang="ru-RU"/>
          </a:p>
        </c:txPr>
        <c:crossAx val="83907328"/>
        <c:crosses val="autoZero"/>
      </c:serAx>
      <c:spPr>
        <a:noFill/>
        <a:ln w="25400">
          <a:noFill/>
        </a:ln>
      </c:spPr>
    </c:plotArea>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ru-RU"/>
  <c:chart>
    <c:view3D>
      <c:depthPercent val="100"/>
      <c:rAngAx val="1"/>
    </c:view3D>
    <c:floor>
      <c:spPr>
        <a:noFill/>
        <a:ln w="9525">
          <a:noFill/>
        </a:ln>
      </c:spPr>
    </c:floor>
    <c:sideWall>
      <c:spPr>
        <a:noFill/>
        <a:ln w="25400">
          <a:noFill/>
        </a:ln>
      </c:spPr>
    </c:sideWall>
    <c:backWall>
      <c:spPr>
        <a:noFill/>
        <a:ln w="25400">
          <a:noFill/>
        </a:ln>
      </c:spPr>
    </c:backWall>
    <c:plotArea>
      <c:layout/>
      <c:bar3DChart>
        <c:barDir val="col"/>
        <c:grouping val="clustered"/>
        <c:ser>
          <c:idx val="0"/>
          <c:order val="0"/>
          <c:dLbls>
            <c:dLbl>
              <c:idx val="2"/>
              <c:layout>
                <c:manualLayout>
                  <c:x val="-5.0925337632080131E-17"/>
                  <c:y val="0.14521452145214533"/>
                </c:manualLayout>
              </c:layout>
              <c:showVal val="1"/>
            </c:dLbl>
            <c:dLbl>
              <c:idx val="3"/>
              <c:layout>
                <c:manualLayout>
                  <c:x val="1.666666666666668E-2"/>
                  <c:y val="0.17161716171617175"/>
                </c:manualLayout>
              </c:layout>
              <c:showVal val="1"/>
            </c:dLbl>
            <c:dLbl>
              <c:idx val="4"/>
              <c:layout>
                <c:manualLayout>
                  <c:x val="0"/>
                  <c:y val="0.17161736961097684"/>
                </c:manualLayout>
              </c:layout>
              <c:showVal val="1"/>
            </c:dLbl>
            <c:txPr>
              <a:bodyPr/>
              <a:lstStyle/>
              <a:p>
                <a:pPr>
                  <a:defRPr>
                    <a:latin typeface="Arial" pitchFamily="34" charset="0"/>
                    <a:cs typeface="Arial" pitchFamily="34" charset="0"/>
                  </a:defRPr>
                </a:pPr>
                <a:endParaRPr lang="ru-RU"/>
              </a:p>
            </c:txPr>
            <c:showVal val="1"/>
          </c:dLbls>
          <c:cat>
            <c:strRef>
              <c:f>'дефицит '!$B$2:$F$2</c:f>
              <c:strCache>
                <c:ptCount val="5"/>
                <c:pt idx="0">
                  <c:v>2018 год отчет</c:v>
                </c:pt>
                <c:pt idx="1">
                  <c:v>2019 год оценка</c:v>
                </c:pt>
                <c:pt idx="2">
                  <c:v>2020 год прогноз</c:v>
                </c:pt>
                <c:pt idx="3">
                  <c:v>2021 год прогноз</c:v>
                </c:pt>
                <c:pt idx="4">
                  <c:v>2022 год прогноз</c:v>
                </c:pt>
              </c:strCache>
            </c:strRef>
          </c:cat>
          <c:val>
            <c:numRef>
              <c:f>'дефицит '!$B$3:$F$3</c:f>
              <c:numCache>
                <c:formatCode>#,##0.00</c:formatCode>
                <c:ptCount val="5"/>
                <c:pt idx="0" formatCode="_-* #,##0.00_р_._-;\-* #,##0.00_р_._-;_-* &quot;-&quot;??_р_._-;_-@_-">
                  <c:v>11502</c:v>
                </c:pt>
                <c:pt idx="1">
                  <c:v>-41486</c:v>
                </c:pt>
                <c:pt idx="2" formatCode="_-* #,##0.00_р_._-;\-* #,##0.00_р_._-;_-* &quot;-&quot;??_р_._-;_-@_-">
                  <c:v>-5000</c:v>
                </c:pt>
                <c:pt idx="3" formatCode="_-* #,##0.00_р_._-;\-* #,##0.00_р_._-;_-* &quot;-&quot;??_р_._-;_-@_-">
                  <c:v>-6000</c:v>
                </c:pt>
                <c:pt idx="4" formatCode="_-* #,##0.00_р_._-;\-* #,##0.00_р_._-;_-* &quot;-&quot;??_р_._-;_-@_-">
                  <c:v>-6000</c:v>
                </c:pt>
              </c:numCache>
            </c:numRef>
          </c:val>
        </c:ser>
        <c:shape val="cone"/>
        <c:axId val="83921536"/>
        <c:axId val="83931520"/>
        <c:axId val="0"/>
      </c:bar3DChart>
      <c:catAx>
        <c:axId val="83921536"/>
        <c:scaling>
          <c:orientation val="minMax"/>
        </c:scaling>
        <c:axPos val="b"/>
        <c:numFmt formatCode="General" sourceLinked="1"/>
        <c:tickLblPos val="nextTo"/>
        <c:txPr>
          <a:bodyPr/>
          <a:lstStyle/>
          <a:p>
            <a:pPr>
              <a:defRPr>
                <a:latin typeface="Arial" pitchFamily="34" charset="0"/>
                <a:cs typeface="Arial" pitchFamily="34" charset="0"/>
              </a:defRPr>
            </a:pPr>
            <a:endParaRPr lang="ru-RU"/>
          </a:p>
        </c:txPr>
        <c:crossAx val="83931520"/>
        <c:crosses val="autoZero"/>
        <c:auto val="1"/>
        <c:lblAlgn val="ctr"/>
        <c:lblOffset val="100"/>
      </c:catAx>
      <c:valAx>
        <c:axId val="83931520"/>
        <c:scaling>
          <c:orientation val="minMax"/>
        </c:scaling>
        <c:delete val="1"/>
        <c:axPos val="l"/>
        <c:numFmt formatCode="_-* #,##0.00_р_._-;\-* #,##0.00_р_._-;_-* &quot;-&quot;??_р_._-;_-@_-" sourceLinked="1"/>
        <c:tickLblPos val="nextTo"/>
        <c:crossAx val="83921536"/>
        <c:crosses val="autoZero"/>
        <c:crossBetween val="between"/>
      </c:valAx>
      <c:spPr>
        <a:noFill/>
        <a:ln w="25400">
          <a:noFill/>
        </a:ln>
      </c:spPr>
    </c:plotArea>
    <c:plotVisOnly val="1"/>
    <c:dispBlanksAs val="gap"/>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ru-RU"/>
  <c:chart>
    <c:view3D>
      <c:depthPercent val="100"/>
      <c:rAngAx val="1"/>
    </c:view3D>
    <c:plotArea>
      <c:layout>
        <c:manualLayout>
          <c:layoutTarget val="inner"/>
          <c:xMode val="edge"/>
          <c:yMode val="edge"/>
          <c:x val="1.7153876039240019E-2"/>
          <c:y val="3.9505896332795179E-2"/>
          <c:w val="0.96569224792152064"/>
          <c:h val="0.64432613413548012"/>
        </c:manualLayout>
      </c:layout>
      <c:bar3DChart>
        <c:barDir val="col"/>
        <c:grouping val="clustered"/>
        <c:ser>
          <c:idx val="0"/>
          <c:order val="0"/>
          <c:dLbls>
            <c:txPr>
              <a:bodyPr/>
              <a:lstStyle/>
              <a:p>
                <a:pPr>
                  <a:defRPr>
                    <a:latin typeface="Arial" pitchFamily="34" charset="0"/>
                    <a:cs typeface="Arial" pitchFamily="34" charset="0"/>
                  </a:defRPr>
                </a:pPr>
                <a:endParaRPr lang="ru-RU"/>
              </a:p>
            </c:txPr>
            <c:showVal val="1"/>
          </c:dLbls>
          <c:cat>
            <c:strRef>
              <c:f>'мун долг '!$B$3:$I$3</c:f>
              <c:strCache>
                <c:ptCount val="8"/>
                <c:pt idx="0">
                  <c:v>2013 год (отчет)</c:v>
                </c:pt>
                <c:pt idx="1">
                  <c:v>2014 год (отчет)</c:v>
                </c:pt>
                <c:pt idx="2">
                  <c:v>2015 год (отчет)</c:v>
                </c:pt>
                <c:pt idx="3">
                  <c:v>2016 год (отчет)</c:v>
                </c:pt>
                <c:pt idx="4">
                  <c:v>2017 год (отчет)</c:v>
                </c:pt>
                <c:pt idx="5">
                  <c:v>2018 год (отчет)</c:v>
                </c:pt>
                <c:pt idx="6">
                  <c:v>2019 год (оценка)</c:v>
                </c:pt>
                <c:pt idx="7">
                  <c:v>2020 год (план)</c:v>
                </c:pt>
              </c:strCache>
            </c:strRef>
          </c:cat>
          <c:val>
            <c:numRef>
              <c:f>'мун долг '!$B$4:$I$4</c:f>
              <c:numCache>
                <c:formatCode>_-* #,##0.00_р_._-;\-* #,##0.00_р_._-;_-* "-"??_р_._-;_-@_-</c:formatCode>
                <c:ptCount val="8"/>
                <c:pt idx="0">
                  <c:v>5948</c:v>
                </c:pt>
                <c:pt idx="1">
                  <c:v>4655</c:v>
                </c:pt>
                <c:pt idx="2" formatCode="#,##0.00">
                  <c:v>3362.6</c:v>
                </c:pt>
                <c:pt idx="3" formatCode="#,##0.00">
                  <c:v>1870</c:v>
                </c:pt>
                <c:pt idx="4" formatCode="#,##0.00">
                  <c:v>777</c:v>
                </c:pt>
                <c:pt idx="5" formatCode="#,##0.00">
                  <c:v>446</c:v>
                </c:pt>
                <c:pt idx="6" formatCode="#,##0.00">
                  <c:v>0</c:v>
                </c:pt>
                <c:pt idx="7" formatCode="#,##0.00">
                  <c:v>0</c:v>
                </c:pt>
              </c:numCache>
            </c:numRef>
          </c:val>
        </c:ser>
        <c:shape val="cone"/>
        <c:axId val="97596928"/>
        <c:axId val="97598464"/>
        <c:axId val="0"/>
      </c:bar3DChart>
      <c:catAx>
        <c:axId val="97596928"/>
        <c:scaling>
          <c:orientation val="minMax"/>
        </c:scaling>
        <c:axPos val="b"/>
        <c:numFmt formatCode="General" sourceLinked="1"/>
        <c:tickLblPos val="nextTo"/>
        <c:txPr>
          <a:bodyPr/>
          <a:lstStyle/>
          <a:p>
            <a:pPr>
              <a:defRPr>
                <a:latin typeface="Arial" pitchFamily="34" charset="0"/>
                <a:cs typeface="Arial" pitchFamily="34" charset="0"/>
              </a:defRPr>
            </a:pPr>
            <a:endParaRPr lang="ru-RU"/>
          </a:p>
        </c:txPr>
        <c:crossAx val="97598464"/>
        <c:crosses val="autoZero"/>
        <c:auto val="1"/>
        <c:lblAlgn val="ctr"/>
        <c:lblOffset val="100"/>
      </c:catAx>
      <c:valAx>
        <c:axId val="97598464"/>
        <c:scaling>
          <c:orientation val="minMax"/>
        </c:scaling>
        <c:delete val="1"/>
        <c:axPos val="l"/>
        <c:numFmt formatCode="_-* #,##0.00_р_._-;\-* #,##0.00_р_._-;_-* &quot;-&quot;??_р_._-;_-@_-" sourceLinked="1"/>
        <c:tickLblPos val="nextTo"/>
        <c:crossAx val="97596928"/>
        <c:crosses val="autoZero"/>
        <c:crossBetween val="between"/>
      </c:valAx>
      <c:spPr>
        <a:noFill/>
        <a:ln w="25400">
          <a:noFill/>
        </a:ln>
      </c:spPr>
    </c:plotArea>
    <c:plotVisOnly val="1"/>
    <c:dispBlanksAs val="gap"/>
  </c:chart>
  <c:externalData r:id="rId1"/>
</c:chartSpace>
</file>

<file path=ppt/diagrams/_rels/data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E8EC3B-0A51-4203-AC77-D0FB1219281A}"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ru-RU"/>
        </a:p>
      </dgm:t>
    </dgm:pt>
    <dgm:pt modelId="{BC9CA9EC-6C6C-4BB5-B084-9B77741E95E6}">
      <dgm:prSet phldrT="[Текст]"/>
      <dgm:spPr/>
      <dgm:t>
        <a:bodyPr/>
        <a:lstStyle/>
        <a:p>
          <a:r>
            <a:rPr lang="ru-RU" dirty="0" smtClean="0"/>
            <a:t>1</a:t>
          </a:r>
          <a:endParaRPr lang="ru-RU" dirty="0"/>
        </a:p>
      </dgm:t>
    </dgm:pt>
    <dgm:pt modelId="{9C0CEC10-46B6-4A08-8133-5953EA1ADBF4}" type="parTrans" cxnId="{7DF3311A-7180-4010-A443-12919F397541}">
      <dgm:prSet/>
      <dgm:spPr/>
      <dgm:t>
        <a:bodyPr/>
        <a:lstStyle/>
        <a:p>
          <a:endParaRPr lang="ru-RU"/>
        </a:p>
      </dgm:t>
    </dgm:pt>
    <dgm:pt modelId="{82D310F4-01BD-4822-B72A-1BE573575460}" type="sibTrans" cxnId="{7DF3311A-7180-4010-A443-12919F397541}">
      <dgm:prSet/>
      <dgm:spPr/>
      <dgm:t>
        <a:bodyPr/>
        <a:lstStyle/>
        <a:p>
          <a:endParaRPr lang="ru-RU"/>
        </a:p>
      </dgm:t>
    </dgm:pt>
    <dgm:pt modelId="{9BACC558-4D46-4FA6-A20C-EF10E4C642FA}">
      <dgm:prSet phldrT="[Текст]"/>
      <dgm:spPr/>
      <dgm:t>
        <a:bodyPr/>
        <a:lstStyle/>
        <a:p>
          <a:r>
            <a:rPr lang="ru-RU" dirty="0" smtClean="0">
              <a:latin typeface="Arial" pitchFamily="34" charset="0"/>
              <a:cs typeface="Arial" pitchFamily="34" charset="0"/>
            </a:rPr>
            <a:t>положения послания Президента Российской Федерации Федеральному Собранию Российской Федерации, определяющих бюджетную политику (требования к бюджетной политике) в Российской Федерации;</a:t>
          </a:r>
          <a:endParaRPr lang="ru-RU" dirty="0">
            <a:latin typeface="Arial" pitchFamily="34" charset="0"/>
            <a:cs typeface="Arial" pitchFamily="34" charset="0"/>
          </a:endParaRPr>
        </a:p>
      </dgm:t>
    </dgm:pt>
    <dgm:pt modelId="{4B620FA7-D16E-49D0-BB62-4D5D85610078}" type="parTrans" cxnId="{2D8B9B20-13F2-436D-813E-951D7BE74AAA}">
      <dgm:prSet/>
      <dgm:spPr/>
      <dgm:t>
        <a:bodyPr/>
        <a:lstStyle/>
        <a:p>
          <a:endParaRPr lang="ru-RU"/>
        </a:p>
      </dgm:t>
    </dgm:pt>
    <dgm:pt modelId="{ADC2B0B8-EA4F-43CE-A0E8-DCFE9C8E23CC}" type="sibTrans" cxnId="{2D8B9B20-13F2-436D-813E-951D7BE74AAA}">
      <dgm:prSet/>
      <dgm:spPr/>
      <dgm:t>
        <a:bodyPr/>
        <a:lstStyle/>
        <a:p>
          <a:endParaRPr lang="ru-RU"/>
        </a:p>
      </dgm:t>
    </dgm:pt>
    <dgm:pt modelId="{D961E50B-8A4B-4191-A146-B0E64682AD9F}">
      <dgm:prSet phldrT="[Текст]"/>
      <dgm:spPr/>
      <dgm:t>
        <a:bodyPr/>
        <a:lstStyle/>
        <a:p>
          <a:r>
            <a:rPr lang="ru-RU" dirty="0" smtClean="0"/>
            <a:t>2</a:t>
          </a:r>
          <a:endParaRPr lang="ru-RU" dirty="0"/>
        </a:p>
      </dgm:t>
    </dgm:pt>
    <dgm:pt modelId="{65B05231-D6E1-4E63-B8F5-A06F8F44167E}" type="parTrans" cxnId="{EB5ECC8C-C332-483A-B660-280EECC5DB50}">
      <dgm:prSet/>
      <dgm:spPr/>
      <dgm:t>
        <a:bodyPr/>
        <a:lstStyle/>
        <a:p>
          <a:endParaRPr lang="ru-RU"/>
        </a:p>
      </dgm:t>
    </dgm:pt>
    <dgm:pt modelId="{B1369889-3B44-4E86-85D7-F18223F55D66}" type="sibTrans" cxnId="{EB5ECC8C-C332-483A-B660-280EECC5DB50}">
      <dgm:prSet/>
      <dgm:spPr/>
      <dgm:t>
        <a:bodyPr/>
        <a:lstStyle/>
        <a:p>
          <a:endParaRPr lang="ru-RU"/>
        </a:p>
      </dgm:t>
    </dgm:pt>
    <dgm:pt modelId="{F76A1872-E194-4142-955A-FCCD7B7C44F0}">
      <dgm:prSet phldrT="[Текст]"/>
      <dgm:spPr/>
      <dgm:t>
        <a:bodyPr/>
        <a:lstStyle/>
        <a:p>
          <a:r>
            <a:rPr lang="ru-RU" dirty="0" smtClean="0">
              <a:latin typeface="Arial" pitchFamily="34" charset="0"/>
              <a:cs typeface="Arial" pitchFamily="34" charset="0"/>
            </a:rPr>
            <a:t>прогноз социально-экономического развития муниципального образования</a:t>
          </a:r>
          <a:endParaRPr lang="ru-RU" dirty="0">
            <a:latin typeface="Arial" pitchFamily="34" charset="0"/>
            <a:cs typeface="Arial" pitchFamily="34" charset="0"/>
          </a:endParaRPr>
        </a:p>
      </dgm:t>
    </dgm:pt>
    <dgm:pt modelId="{7064FCC8-7649-4FFF-A1B6-F2E36795F2B2}" type="parTrans" cxnId="{4BE887F3-0382-4F39-9A38-4CD270F5DCAA}">
      <dgm:prSet/>
      <dgm:spPr/>
      <dgm:t>
        <a:bodyPr/>
        <a:lstStyle/>
        <a:p>
          <a:endParaRPr lang="ru-RU"/>
        </a:p>
      </dgm:t>
    </dgm:pt>
    <dgm:pt modelId="{2C3D0296-4B40-45A4-A3DF-815486E2D771}" type="sibTrans" cxnId="{4BE887F3-0382-4F39-9A38-4CD270F5DCAA}">
      <dgm:prSet/>
      <dgm:spPr/>
      <dgm:t>
        <a:bodyPr/>
        <a:lstStyle/>
        <a:p>
          <a:endParaRPr lang="ru-RU"/>
        </a:p>
      </dgm:t>
    </dgm:pt>
    <dgm:pt modelId="{CA751BFE-C012-4BDD-B6B4-987DEFB97FBB}">
      <dgm:prSet phldrT="[Текст]"/>
      <dgm:spPr/>
      <dgm:t>
        <a:bodyPr/>
        <a:lstStyle/>
        <a:p>
          <a:r>
            <a:rPr lang="ru-RU" dirty="0" smtClean="0"/>
            <a:t>4</a:t>
          </a:r>
          <a:endParaRPr lang="ru-RU" dirty="0"/>
        </a:p>
      </dgm:t>
    </dgm:pt>
    <dgm:pt modelId="{F36F95AB-F953-40AF-9587-F01517D0C58F}" type="parTrans" cxnId="{F6AC86F1-7CEA-4720-8865-02E3AFFE45C0}">
      <dgm:prSet/>
      <dgm:spPr/>
      <dgm:t>
        <a:bodyPr/>
        <a:lstStyle/>
        <a:p>
          <a:endParaRPr lang="ru-RU"/>
        </a:p>
      </dgm:t>
    </dgm:pt>
    <dgm:pt modelId="{C099168A-5C60-4CFA-9493-B3C9B28C0DE0}" type="sibTrans" cxnId="{F6AC86F1-7CEA-4720-8865-02E3AFFE45C0}">
      <dgm:prSet/>
      <dgm:spPr/>
      <dgm:t>
        <a:bodyPr/>
        <a:lstStyle/>
        <a:p>
          <a:endParaRPr lang="ru-RU"/>
        </a:p>
      </dgm:t>
    </dgm:pt>
    <dgm:pt modelId="{DD5B6ED6-EDCD-49C0-B6B6-1E5C239C23C8}">
      <dgm:prSet phldrT="[Текст]"/>
      <dgm:spPr/>
      <dgm:t>
        <a:bodyPr/>
        <a:lstStyle/>
        <a:p>
          <a:r>
            <a:rPr lang="ru-RU" dirty="0" smtClean="0">
              <a:latin typeface="Arial" pitchFamily="34" charset="0"/>
              <a:cs typeface="Arial" pitchFamily="34" charset="0"/>
            </a:rPr>
            <a:t>муниципальных программах (проектах муниципальных программ, проектах изменений указанных программ) городского округа</a:t>
          </a:r>
          <a:endParaRPr lang="ru-RU" dirty="0">
            <a:latin typeface="Arial" pitchFamily="34" charset="0"/>
            <a:cs typeface="Arial" pitchFamily="34" charset="0"/>
          </a:endParaRPr>
        </a:p>
      </dgm:t>
    </dgm:pt>
    <dgm:pt modelId="{5FC6AA9B-8AF3-413A-8DEA-F1889A707E02}" type="parTrans" cxnId="{490D8541-D031-405E-BCB2-0ED9553AE02C}">
      <dgm:prSet/>
      <dgm:spPr/>
      <dgm:t>
        <a:bodyPr/>
        <a:lstStyle/>
        <a:p>
          <a:endParaRPr lang="ru-RU"/>
        </a:p>
      </dgm:t>
    </dgm:pt>
    <dgm:pt modelId="{CB185A3E-BE49-4D58-A7B9-A1C2D5FDD190}" type="sibTrans" cxnId="{490D8541-D031-405E-BCB2-0ED9553AE02C}">
      <dgm:prSet/>
      <dgm:spPr/>
      <dgm:t>
        <a:bodyPr/>
        <a:lstStyle/>
        <a:p>
          <a:endParaRPr lang="ru-RU"/>
        </a:p>
      </dgm:t>
    </dgm:pt>
    <dgm:pt modelId="{5CA83816-81F6-42C8-AE98-3C1CEBE59242}">
      <dgm:prSet phldrT="[Текст]"/>
      <dgm:spPr/>
      <dgm:t>
        <a:bodyPr/>
        <a:lstStyle/>
        <a:p>
          <a:r>
            <a:rPr lang="ru-RU" dirty="0" smtClean="0"/>
            <a:t>3</a:t>
          </a:r>
          <a:endParaRPr lang="ru-RU" dirty="0"/>
        </a:p>
      </dgm:t>
    </dgm:pt>
    <dgm:pt modelId="{2C0FA343-F47D-4342-8024-7D1C2E05456D}" type="parTrans" cxnId="{6A551BAE-F7CB-4988-A4BA-7C6DD70A5788}">
      <dgm:prSet/>
      <dgm:spPr/>
      <dgm:t>
        <a:bodyPr/>
        <a:lstStyle/>
        <a:p>
          <a:endParaRPr lang="ru-RU"/>
        </a:p>
      </dgm:t>
    </dgm:pt>
    <dgm:pt modelId="{7A9BD8A7-D5BD-4417-AA39-EBE1EE560AB3}" type="sibTrans" cxnId="{6A551BAE-F7CB-4988-A4BA-7C6DD70A5788}">
      <dgm:prSet/>
      <dgm:spPr/>
      <dgm:t>
        <a:bodyPr/>
        <a:lstStyle/>
        <a:p>
          <a:endParaRPr lang="ru-RU"/>
        </a:p>
      </dgm:t>
    </dgm:pt>
    <dgm:pt modelId="{841B87F8-2EE1-4FA1-AF50-62DDFACE7EC2}">
      <dgm:prSet/>
      <dgm:spPr/>
      <dgm:t>
        <a:bodyPr/>
        <a:lstStyle/>
        <a:p>
          <a:r>
            <a:rPr lang="ru-RU" dirty="0" smtClean="0">
              <a:latin typeface="Arial" pitchFamily="34" charset="0"/>
              <a:cs typeface="Arial" pitchFamily="34" charset="0"/>
            </a:rPr>
            <a:t>основные направления бюджетной и налоговой политики городского округа</a:t>
          </a:r>
          <a:endParaRPr lang="ru-RU" dirty="0">
            <a:latin typeface="Arial" pitchFamily="34" charset="0"/>
            <a:cs typeface="Arial" pitchFamily="34" charset="0"/>
          </a:endParaRPr>
        </a:p>
      </dgm:t>
    </dgm:pt>
    <dgm:pt modelId="{59577029-49B7-4718-9887-9B29CE68A8EC}" type="parTrans" cxnId="{C2670E03-8B1D-41A6-AD6E-C5A66BDEE563}">
      <dgm:prSet/>
      <dgm:spPr/>
      <dgm:t>
        <a:bodyPr/>
        <a:lstStyle/>
        <a:p>
          <a:endParaRPr lang="ru-RU"/>
        </a:p>
      </dgm:t>
    </dgm:pt>
    <dgm:pt modelId="{4FA01C59-18B3-4FD1-9483-42DABB05654B}" type="sibTrans" cxnId="{C2670E03-8B1D-41A6-AD6E-C5A66BDEE563}">
      <dgm:prSet/>
      <dgm:spPr/>
      <dgm:t>
        <a:bodyPr/>
        <a:lstStyle/>
        <a:p>
          <a:endParaRPr lang="ru-RU"/>
        </a:p>
      </dgm:t>
    </dgm:pt>
    <dgm:pt modelId="{C587BEB0-5C77-4144-ADBF-FAC47BF9218E}">
      <dgm:prSet/>
      <dgm:spPr/>
      <dgm:t>
        <a:bodyPr/>
        <a:lstStyle/>
        <a:p>
          <a:endParaRPr lang="ru-RU" dirty="0"/>
        </a:p>
      </dgm:t>
    </dgm:pt>
    <dgm:pt modelId="{5D5AEEBE-D5DA-4C93-8F9B-0E243BD0CDE5}" type="parTrans" cxnId="{7CD7D0A8-13FB-41A6-96B0-9F3E0AD693C9}">
      <dgm:prSet/>
      <dgm:spPr/>
      <dgm:t>
        <a:bodyPr/>
        <a:lstStyle/>
        <a:p>
          <a:endParaRPr lang="ru-RU"/>
        </a:p>
      </dgm:t>
    </dgm:pt>
    <dgm:pt modelId="{3DE08680-EAE3-4AA1-A616-FF70F415D113}" type="sibTrans" cxnId="{7CD7D0A8-13FB-41A6-96B0-9F3E0AD693C9}">
      <dgm:prSet/>
      <dgm:spPr/>
      <dgm:t>
        <a:bodyPr/>
        <a:lstStyle/>
        <a:p>
          <a:endParaRPr lang="ru-RU"/>
        </a:p>
      </dgm:t>
    </dgm:pt>
    <dgm:pt modelId="{5A579125-ADB9-4230-B90F-9ADE601D9BD6}" type="pres">
      <dgm:prSet presAssocID="{97E8EC3B-0A51-4203-AC77-D0FB1219281A}" presName="linearFlow" presStyleCnt="0">
        <dgm:presLayoutVars>
          <dgm:dir/>
          <dgm:animLvl val="lvl"/>
          <dgm:resizeHandles val="exact"/>
        </dgm:presLayoutVars>
      </dgm:prSet>
      <dgm:spPr/>
      <dgm:t>
        <a:bodyPr/>
        <a:lstStyle/>
        <a:p>
          <a:endParaRPr lang="ru-RU"/>
        </a:p>
      </dgm:t>
    </dgm:pt>
    <dgm:pt modelId="{F39FFDD5-BB0B-4E5D-B872-CDE3F95EC889}" type="pres">
      <dgm:prSet presAssocID="{BC9CA9EC-6C6C-4BB5-B084-9B77741E95E6}" presName="composite" presStyleCnt="0"/>
      <dgm:spPr/>
    </dgm:pt>
    <dgm:pt modelId="{EE175D1E-F1B7-4BF5-87C3-82001E6CD130}" type="pres">
      <dgm:prSet presAssocID="{BC9CA9EC-6C6C-4BB5-B084-9B77741E95E6}" presName="parentText" presStyleLbl="alignNode1" presStyleIdx="0" presStyleCnt="4">
        <dgm:presLayoutVars>
          <dgm:chMax val="1"/>
          <dgm:bulletEnabled val="1"/>
        </dgm:presLayoutVars>
      </dgm:prSet>
      <dgm:spPr/>
      <dgm:t>
        <a:bodyPr/>
        <a:lstStyle/>
        <a:p>
          <a:endParaRPr lang="ru-RU"/>
        </a:p>
      </dgm:t>
    </dgm:pt>
    <dgm:pt modelId="{36182B17-459B-4670-9F4E-91A5705C8326}" type="pres">
      <dgm:prSet presAssocID="{BC9CA9EC-6C6C-4BB5-B084-9B77741E95E6}" presName="descendantText" presStyleLbl="alignAcc1" presStyleIdx="0" presStyleCnt="4">
        <dgm:presLayoutVars>
          <dgm:bulletEnabled val="1"/>
        </dgm:presLayoutVars>
      </dgm:prSet>
      <dgm:spPr/>
      <dgm:t>
        <a:bodyPr/>
        <a:lstStyle/>
        <a:p>
          <a:endParaRPr lang="ru-RU"/>
        </a:p>
      </dgm:t>
    </dgm:pt>
    <dgm:pt modelId="{C22A2839-4BF1-43AD-A20C-92147DE36427}" type="pres">
      <dgm:prSet presAssocID="{82D310F4-01BD-4822-B72A-1BE573575460}" presName="sp" presStyleCnt="0"/>
      <dgm:spPr/>
    </dgm:pt>
    <dgm:pt modelId="{CDE03702-5CED-409F-9410-2959596D8FEC}" type="pres">
      <dgm:prSet presAssocID="{D961E50B-8A4B-4191-A146-B0E64682AD9F}" presName="composite" presStyleCnt="0"/>
      <dgm:spPr/>
    </dgm:pt>
    <dgm:pt modelId="{98762861-92AF-46B3-A87B-D48AE29392D4}" type="pres">
      <dgm:prSet presAssocID="{D961E50B-8A4B-4191-A146-B0E64682AD9F}" presName="parentText" presStyleLbl="alignNode1" presStyleIdx="1" presStyleCnt="4">
        <dgm:presLayoutVars>
          <dgm:chMax val="1"/>
          <dgm:bulletEnabled val="1"/>
        </dgm:presLayoutVars>
      </dgm:prSet>
      <dgm:spPr/>
      <dgm:t>
        <a:bodyPr/>
        <a:lstStyle/>
        <a:p>
          <a:endParaRPr lang="ru-RU"/>
        </a:p>
      </dgm:t>
    </dgm:pt>
    <dgm:pt modelId="{82369FC9-B2B4-4460-95AA-1B019EEB4D23}" type="pres">
      <dgm:prSet presAssocID="{D961E50B-8A4B-4191-A146-B0E64682AD9F}" presName="descendantText" presStyleLbl="alignAcc1" presStyleIdx="1" presStyleCnt="4">
        <dgm:presLayoutVars>
          <dgm:bulletEnabled val="1"/>
        </dgm:presLayoutVars>
      </dgm:prSet>
      <dgm:spPr/>
      <dgm:t>
        <a:bodyPr/>
        <a:lstStyle/>
        <a:p>
          <a:endParaRPr lang="ru-RU"/>
        </a:p>
      </dgm:t>
    </dgm:pt>
    <dgm:pt modelId="{B60661CB-6F48-4BDD-B1A7-CCAB87AD571B}" type="pres">
      <dgm:prSet presAssocID="{B1369889-3B44-4E86-85D7-F18223F55D66}" presName="sp" presStyleCnt="0"/>
      <dgm:spPr/>
    </dgm:pt>
    <dgm:pt modelId="{225FDA79-3714-4112-9A0E-24BE74F3C63E}" type="pres">
      <dgm:prSet presAssocID="{5CA83816-81F6-42C8-AE98-3C1CEBE59242}" presName="composite" presStyleCnt="0"/>
      <dgm:spPr/>
    </dgm:pt>
    <dgm:pt modelId="{E783FE4C-D4EB-4FFA-BCAC-66C9D0D492D0}" type="pres">
      <dgm:prSet presAssocID="{5CA83816-81F6-42C8-AE98-3C1CEBE59242}" presName="parentText" presStyleLbl="alignNode1" presStyleIdx="2" presStyleCnt="4">
        <dgm:presLayoutVars>
          <dgm:chMax val="1"/>
          <dgm:bulletEnabled val="1"/>
        </dgm:presLayoutVars>
      </dgm:prSet>
      <dgm:spPr/>
      <dgm:t>
        <a:bodyPr/>
        <a:lstStyle/>
        <a:p>
          <a:endParaRPr lang="ru-RU"/>
        </a:p>
      </dgm:t>
    </dgm:pt>
    <dgm:pt modelId="{3BA0F6F1-2693-45E7-9117-495D9A1E4D21}" type="pres">
      <dgm:prSet presAssocID="{5CA83816-81F6-42C8-AE98-3C1CEBE59242}" presName="descendantText" presStyleLbl="alignAcc1" presStyleIdx="2" presStyleCnt="4">
        <dgm:presLayoutVars>
          <dgm:bulletEnabled val="1"/>
        </dgm:presLayoutVars>
      </dgm:prSet>
      <dgm:spPr/>
      <dgm:t>
        <a:bodyPr/>
        <a:lstStyle/>
        <a:p>
          <a:endParaRPr lang="ru-RU"/>
        </a:p>
      </dgm:t>
    </dgm:pt>
    <dgm:pt modelId="{B3247C80-7005-48BF-8B72-66294C28B5A1}" type="pres">
      <dgm:prSet presAssocID="{7A9BD8A7-D5BD-4417-AA39-EBE1EE560AB3}" presName="sp" presStyleCnt="0"/>
      <dgm:spPr/>
    </dgm:pt>
    <dgm:pt modelId="{23FFADE5-EDE5-4C4A-8129-4AB137735B84}" type="pres">
      <dgm:prSet presAssocID="{CA751BFE-C012-4BDD-B6B4-987DEFB97FBB}" presName="composite" presStyleCnt="0"/>
      <dgm:spPr/>
    </dgm:pt>
    <dgm:pt modelId="{7A287825-A0FE-4E3A-8623-419194E93902}" type="pres">
      <dgm:prSet presAssocID="{CA751BFE-C012-4BDD-B6B4-987DEFB97FBB}" presName="parentText" presStyleLbl="alignNode1" presStyleIdx="3" presStyleCnt="4">
        <dgm:presLayoutVars>
          <dgm:chMax val="1"/>
          <dgm:bulletEnabled val="1"/>
        </dgm:presLayoutVars>
      </dgm:prSet>
      <dgm:spPr/>
      <dgm:t>
        <a:bodyPr/>
        <a:lstStyle/>
        <a:p>
          <a:endParaRPr lang="ru-RU"/>
        </a:p>
      </dgm:t>
    </dgm:pt>
    <dgm:pt modelId="{0C1DB5CF-36EE-480F-AB4E-B535D65B89D3}" type="pres">
      <dgm:prSet presAssocID="{CA751BFE-C012-4BDD-B6B4-987DEFB97FBB}" presName="descendantText" presStyleLbl="alignAcc1" presStyleIdx="3" presStyleCnt="4">
        <dgm:presLayoutVars>
          <dgm:bulletEnabled val="1"/>
        </dgm:presLayoutVars>
      </dgm:prSet>
      <dgm:spPr/>
      <dgm:t>
        <a:bodyPr/>
        <a:lstStyle/>
        <a:p>
          <a:endParaRPr lang="ru-RU"/>
        </a:p>
      </dgm:t>
    </dgm:pt>
  </dgm:ptLst>
  <dgm:cxnLst>
    <dgm:cxn modelId="{7DF3311A-7180-4010-A443-12919F397541}" srcId="{97E8EC3B-0A51-4203-AC77-D0FB1219281A}" destId="{BC9CA9EC-6C6C-4BB5-B084-9B77741E95E6}" srcOrd="0" destOrd="0" parTransId="{9C0CEC10-46B6-4A08-8133-5953EA1ADBF4}" sibTransId="{82D310F4-01BD-4822-B72A-1BE573575460}"/>
    <dgm:cxn modelId="{F6AC86F1-7CEA-4720-8865-02E3AFFE45C0}" srcId="{97E8EC3B-0A51-4203-AC77-D0FB1219281A}" destId="{CA751BFE-C012-4BDD-B6B4-987DEFB97FBB}" srcOrd="3" destOrd="0" parTransId="{F36F95AB-F953-40AF-9587-F01517D0C58F}" sibTransId="{C099168A-5C60-4CFA-9493-B3C9B28C0DE0}"/>
    <dgm:cxn modelId="{D9ED7003-8D48-4C73-88A7-6D96AE66E529}" type="presOf" srcId="{5CA83816-81F6-42C8-AE98-3C1CEBE59242}" destId="{E783FE4C-D4EB-4FFA-BCAC-66C9D0D492D0}" srcOrd="0" destOrd="0" presId="urn:microsoft.com/office/officeart/2005/8/layout/chevron2"/>
    <dgm:cxn modelId="{EB5ECC8C-C332-483A-B660-280EECC5DB50}" srcId="{97E8EC3B-0A51-4203-AC77-D0FB1219281A}" destId="{D961E50B-8A4B-4191-A146-B0E64682AD9F}" srcOrd="1" destOrd="0" parTransId="{65B05231-D6E1-4E63-B8F5-A06F8F44167E}" sibTransId="{B1369889-3B44-4E86-85D7-F18223F55D66}"/>
    <dgm:cxn modelId="{2D8B9B20-13F2-436D-813E-951D7BE74AAA}" srcId="{BC9CA9EC-6C6C-4BB5-B084-9B77741E95E6}" destId="{9BACC558-4D46-4FA6-A20C-EF10E4C642FA}" srcOrd="0" destOrd="0" parTransId="{4B620FA7-D16E-49D0-BB62-4D5D85610078}" sibTransId="{ADC2B0B8-EA4F-43CE-A0E8-DCFE9C8E23CC}"/>
    <dgm:cxn modelId="{9BF7A248-C9BB-451D-A268-1C499C83C361}" type="presOf" srcId="{9BACC558-4D46-4FA6-A20C-EF10E4C642FA}" destId="{36182B17-459B-4670-9F4E-91A5705C8326}" srcOrd="0" destOrd="0" presId="urn:microsoft.com/office/officeart/2005/8/layout/chevron2"/>
    <dgm:cxn modelId="{490D8541-D031-405E-BCB2-0ED9553AE02C}" srcId="{CA751BFE-C012-4BDD-B6B4-987DEFB97FBB}" destId="{DD5B6ED6-EDCD-49C0-B6B6-1E5C239C23C8}" srcOrd="0" destOrd="0" parTransId="{5FC6AA9B-8AF3-413A-8DEA-F1889A707E02}" sibTransId="{CB185A3E-BE49-4D58-A7B9-A1C2D5FDD190}"/>
    <dgm:cxn modelId="{B087C255-1097-45D4-B723-BB8FDA3F18DD}" type="presOf" srcId="{DD5B6ED6-EDCD-49C0-B6B6-1E5C239C23C8}" destId="{0C1DB5CF-36EE-480F-AB4E-B535D65B89D3}" srcOrd="0" destOrd="0" presId="urn:microsoft.com/office/officeart/2005/8/layout/chevron2"/>
    <dgm:cxn modelId="{C2670E03-8B1D-41A6-AD6E-C5A66BDEE563}" srcId="{D961E50B-8A4B-4191-A146-B0E64682AD9F}" destId="{841B87F8-2EE1-4FA1-AF50-62DDFACE7EC2}" srcOrd="0" destOrd="0" parTransId="{59577029-49B7-4718-9887-9B29CE68A8EC}" sibTransId="{4FA01C59-18B3-4FD1-9483-42DABB05654B}"/>
    <dgm:cxn modelId="{DD7A0C71-6AB9-430B-9591-E18E61A5513A}" type="presOf" srcId="{D961E50B-8A4B-4191-A146-B0E64682AD9F}" destId="{98762861-92AF-46B3-A87B-D48AE29392D4}" srcOrd="0" destOrd="0" presId="urn:microsoft.com/office/officeart/2005/8/layout/chevron2"/>
    <dgm:cxn modelId="{6A551BAE-F7CB-4988-A4BA-7C6DD70A5788}" srcId="{97E8EC3B-0A51-4203-AC77-D0FB1219281A}" destId="{5CA83816-81F6-42C8-AE98-3C1CEBE59242}" srcOrd="2" destOrd="0" parTransId="{2C0FA343-F47D-4342-8024-7D1C2E05456D}" sibTransId="{7A9BD8A7-D5BD-4417-AA39-EBE1EE560AB3}"/>
    <dgm:cxn modelId="{3D3CC90E-A847-4628-A310-698B4AF7741C}" type="presOf" srcId="{F76A1872-E194-4142-955A-FCCD7B7C44F0}" destId="{3BA0F6F1-2693-45E7-9117-495D9A1E4D21}" srcOrd="0" destOrd="0" presId="urn:microsoft.com/office/officeart/2005/8/layout/chevron2"/>
    <dgm:cxn modelId="{7CD7D0A8-13FB-41A6-96B0-9F3E0AD693C9}" srcId="{D961E50B-8A4B-4191-A146-B0E64682AD9F}" destId="{C587BEB0-5C77-4144-ADBF-FAC47BF9218E}" srcOrd="1" destOrd="0" parTransId="{5D5AEEBE-D5DA-4C93-8F9B-0E243BD0CDE5}" sibTransId="{3DE08680-EAE3-4AA1-A616-FF70F415D113}"/>
    <dgm:cxn modelId="{9FEB0934-A332-4A1D-BB58-F98135DE84E4}" type="presOf" srcId="{BC9CA9EC-6C6C-4BB5-B084-9B77741E95E6}" destId="{EE175D1E-F1B7-4BF5-87C3-82001E6CD130}" srcOrd="0" destOrd="0" presId="urn:microsoft.com/office/officeart/2005/8/layout/chevron2"/>
    <dgm:cxn modelId="{BBCAE650-4CF7-4E7C-BAB1-F68639C6E3BA}" type="presOf" srcId="{CA751BFE-C012-4BDD-B6B4-987DEFB97FBB}" destId="{7A287825-A0FE-4E3A-8623-419194E93902}" srcOrd="0" destOrd="0" presId="urn:microsoft.com/office/officeart/2005/8/layout/chevron2"/>
    <dgm:cxn modelId="{0D167FA7-C36C-4E80-8368-65FC1C03662A}" type="presOf" srcId="{97E8EC3B-0A51-4203-AC77-D0FB1219281A}" destId="{5A579125-ADB9-4230-B90F-9ADE601D9BD6}" srcOrd="0" destOrd="0" presId="urn:microsoft.com/office/officeart/2005/8/layout/chevron2"/>
    <dgm:cxn modelId="{D749E316-2560-4DCF-846F-B75E255E7675}" type="presOf" srcId="{C587BEB0-5C77-4144-ADBF-FAC47BF9218E}" destId="{82369FC9-B2B4-4460-95AA-1B019EEB4D23}" srcOrd="0" destOrd="1" presId="urn:microsoft.com/office/officeart/2005/8/layout/chevron2"/>
    <dgm:cxn modelId="{DF617CA5-37B7-4E9B-A3B0-AD512DCFF6DA}" type="presOf" srcId="{841B87F8-2EE1-4FA1-AF50-62DDFACE7EC2}" destId="{82369FC9-B2B4-4460-95AA-1B019EEB4D23}" srcOrd="0" destOrd="0" presId="urn:microsoft.com/office/officeart/2005/8/layout/chevron2"/>
    <dgm:cxn modelId="{4BE887F3-0382-4F39-9A38-4CD270F5DCAA}" srcId="{5CA83816-81F6-42C8-AE98-3C1CEBE59242}" destId="{F76A1872-E194-4142-955A-FCCD7B7C44F0}" srcOrd="0" destOrd="0" parTransId="{7064FCC8-7649-4FFF-A1B6-F2E36795F2B2}" sibTransId="{2C3D0296-4B40-45A4-A3DF-815486E2D771}"/>
    <dgm:cxn modelId="{D3D5AF97-288B-4093-BB30-F13976AB2FF8}" type="presParOf" srcId="{5A579125-ADB9-4230-B90F-9ADE601D9BD6}" destId="{F39FFDD5-BB0B-4E5D-B872-CDE3F95EC889}" srcOrd="0" destOrd="0" presId="urn:microsoft.com/office/officeart/2005/8/layout/chevron2"/>
    <dgm:cxn modelId="{B885B980-6B36-4B54-8364-8B2373949438}" type="presParOf" srcId="{F39FFDD5-BB0B-4E5D-B872-CDE3F95EC889}" destId="{EE175D1E-F1B7-4BF5-87C3-82001E6CD130}" srcOrd="0" destOrd="0" presId="urn:microsoft.com/office/officeart/2005/8/layout/chevron2"/>
    <dgm:cxn modelId="{CE8D7C40-9FD6-40FB-85B9-A93AE8D3DB68}" type="presParOf" srcId="{F39FFDD5-BB0B-4E5D-B872-CDE3F95EC889}" destId="{36182B17-459B-4670-9F4E-91A5705C8326}" srcOrd="1" destOrd="0" presId="urn:microsoft.com/office/officeart/2005/8/layout/chevron2"/>
    <dgm:cxn modelId="{8638282A-5A01-4789-86FA-98C2658A4A76}" type="presParOf" srcId="{5A579125-ADB9-4230-B90F-9ADE601D9BD6}" destId="{C22A2839-4BF1-43AD-A20C-92147DE36427}" srcOrd="1" destOrd="0" presId="urn:microsoft.com/office/officeart/2005/8/layout/chevron2"/>
    <dgm:cxn modelId="{3C04E5A0-680D-4E50-9892-83648EFE6B32}" type="presParOf" srcId="{5A579125-ADB9-4230-B90F-9ADE601D9BD6}" destId="{CDE03702-5CED-409F-9410-2959596D8FEC}" srcOrd="2" destOrd="0" presId="urn:microsoft.com/office/officeart/2005/8/layout/chevron2"/>
    <dgm:cxn modelId="{1AAB6C03-D3C5-4DF3-BA8A-EF98974087DA}" type="presParOf" srcId="{CDE03702-5CED-409F-9410-2959596D8FEC}" destId="{98762861-92AF-46B3-A87B-D48AE29392D4}" srcOrd="0" destOrd="0" presId="urn:microsoft.com/office/officeart/2005/8/layout/chevron2"/>
    <dgm:cxn modelId="{E2FBFF98-FFAA-4007-A9D2-02D66FAC622A}" type="presParOf" srcId="{CDE03702-5CED-409F-9410-2959596D8FEC}" destId="{82369FC9-B2B4-4460-95AA-1B019EEB4D23}" srcOrd="1" destOrd="0" presId="urn:microsoft.com/office/officeart/2005/8/layout/chevron2"/>
    <dgm:cxn modelId="{5CE048CE-D007-4872-BFE0-7C9408FE9505}" type="presParOf" srcId="{5A579125-ADB9-4230-B90F-9ADE601D9BD6}" destId="{B60661CB-6F48-4BDD-B1A7-CCAB87AD571B}" srcOrd="3" destOrd="0" presId="urn:microsoft.com/office/officeart/2005/8/layout/chevron2"/>
    <dgm:cxn modelId="{AC36D387-8D6B-4B85-A58E-467449068FEB}" type="presParOf" srcId="{5A579125-ADB9-4230-B90F-9ADE601D9BD6}" destId="{225FDA79-3714-4112-9A0E-24BE74F3C63E}" srcOrd="4" destOrd="0" presId="urn:microsoft.com/office/officeart/2005/8/layout/chevron2"/>
    <dgm:cxn modelId="{3A784A1F-B7BF-4A14-A2F3-2425280070B4}" type="presParOf" srcId="{225FDA79-3714-4112-9A0E-24BE74F3C63E}" destId="{E783FE4C-D4EB-4FFA-BCAC-66C9D0D492D0}" srcOrd="0" destOrd="0" presId="urn:microsoft.com/office/officeart/2005/8/layout/chevron2"/>
    <dgm:cxn modelId="{1377E6DC-A380-4C67-B2ED-86444BC265D3}" type="presParOf" srcId="{225FDA79-3714-4112-9A0E-24BE74F3C63E}" destId="{3BA0F6F1-2693-45E7-9117-495D9A1E4D21}" srcOrd="1" destOrd="0" presId="urn:microsoft.com/office/officeart/2005/8/layout/chevron2"/>
    <dgm:cxn modelId="{03E7B53D-934E-4EC2-A83A-ACBA4FF3A4D3}" type="presParOf" srcId="{5A579125-ADB9-4230-B90F-9ADE601D9BD6}" destId="{B3247C80-7005-48BF-8B72-66294C28B5A1}" srcOrd="5" destOrd="0" presId="urn:microsoft.com/office/officeart/2005/8/layout/chevron2"/>
    <dgm:cxn modelId="{A7BB3180-E3F8-4960-9EB3-D77C5A14E4D4}" type="presParOf" srcId="{5A579125-ADB9-4230-B90F-9ADE601D9BD6}" destId="{23FFADE5-EDE5-4C4A-8129-4AB137735B84}" srcOrd="6" destOrd="0" presId="urn:microsoft.com/office/officeart/2005/8/layout/chevron2"/>
    <dgm:cxn modelId="{68B79FA5-983D-4664-A756-9323BD826C28}" type="presParOf" srcId="{23FFADE5-EDE5-4C4A-8129-4AB137735B84}" destId="{7A287825-A0FE-4E3A-8623-419194E93902}" srcOrd="0" destOrd="0" presId="urn:microsoft.com/office/officeart/2005/8/layout/chevron2"/>
    <dgm:cxn modelId="{5B394FA0-AA9C-43C3-9371-76B42DB4BD90}" type="presParOf" srcId="{23FFADE5-EDE5-4C4A-8129-4AB137735B84}" destId="{0C1DB5CF-36EE-480F-AB4E-B535D65B89D3}" srcOrd="1" destOrd="0" presId="urn:microsoft.com/office/officeart/2005/8/layout/chevron2"/>
  </dgm:cxnLst>
  <dgm:bg/>
  <dgm:whole/>
</dgm:dataModel>
</file>

<file path=ppt/diagrams/data2.xml><?xml version="1.0" encoding="utf-8"?>
<dgm:dataModel xmlns:dgm="http://schemas.openxmlformats.org/drawingml/2006/diagram" xmlns:a="http://schemas.openxmlformats.org/drawingml/2006/main">
  <dgm:ptLst>
    <dgm:pt modelId="{A6D313BA-8837-41B8-83E7-9E17726B3DAA}"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ru-RU"/>
        </a:p>
      </dgm:t>
    </dgm:pt>
    <dgm:pt modelId="{6B2E5991-1AB0-415F-8A90-8C0E7291E6FB}">
      <dgm:prSet phldrT="[Текст]"/>
      <dgm:spPr/>
      <dgm:t>
        <a:bodyPr/>
        <a:lstStyle/>
        <a:p>
          <a:r>
            <a:rPr lang="ru-RU" dirty="0" smtClean="0"/>
            <a:t>1</a:t>
          </a:r>
          <a:endParaRPr lang="ru-RU" dirty="0"/>
        </a:p>
      </dgm:t>
    </dgm:pt>
    <dgm:pt modelId="{F2AA908E-65FD-493A-9694-9D7C8A22EC9E}" type="parTrans" cxnId="{78AB0279-F314-4551-9721-C406CC5530F4}">
      <dgm:prSet/>
      <dgm:spPr/>
      <dgm:t>
        <a:bodyPr/>
        <a:lstStyle/>
        <a:p>
          <a:endParaRPr lang="ru-RU"/>
        </a:p>
      </dgm:t>
    </dgm:pt>
    <dgm:pt modelId="{8DC77CE7-2065-4480-85A5-EAF8F05422CC}" type="sibTrans" cxnId="{78AB0279-F314-4551-9721-C406CC5530F4}">
      <dgm:prSet/>
      <dgm:spPr/>
      <dgm:t>
        <a:bodyPr/>
        <a:lstStyle/>
        <a:p>
          <a:endParaRPr lang="ru-RU"/>
        </a:p>
      </dgm:t>
    </dgm:pt>
    <dgm:pt modelId="{348161C8-AE96-40E9-95B9-5349E2523B1E}">
      <dgm:prSet phldrT="[Текст]"/>
      <dgm:spPr/>
      <dgm:t>
        <a:bodyPr/>
        <a:lstStyle/>
        <a:p>
          <a:r>
            <a:rPr lang="ru-RU" dirty="0" smtClean="0">
              <a:latin typeface="Arial" pitchFamily="34" charset="0"/>
              <a:cs typeface="Arial" pitchFamily="34" charset="0"/>
            </a:rPr>
            <a:t>Представленная таблица ярко характеризует структуру доходов бюджета Городского округа Верхняя Тура. </a:t>
          </a:r>
          <a:endParaRPr lang="ru-RU" dirty="0">
            <a:latin typeface="Arial" pitchFamily="34" charset="0"/>
            <a:cs typeface="Arial" pitchFamily="34" charset="0"/>
          </a:endParaRPr>
        </a:p>
      </dgm:t>
    </dgm:pt>
    <dgm:pt modelId="{578698EE-50BF-416E-B347-2D9D4B2A0DF6}" type="parTrans" cxnId="{E55331E5-BD21-4CBF-9919-3CBDB70E1CA8}">
      <dgm:prSet/>
      <dgm:spPr/>
      <dgm:t>
        <a:bodyPr/>
        <a:lstStyle/>
        <a:p>
          <a:endParaRPr lang="ru-RU"/>
        </a:p>
      </dgm:t>
    </dgm:pt>
    <dgm:pt modelId="{00904FF4-6CE4-4217-8813-69278F75E520}" type="sibTrans" cxnId="{E55331E5-BD21-4CBF-9919-3CBDB70E1CA8}">
      <dgm:prSet/>
      <dgm:spPr/>
      <dgm:t>
        <a:bodyPr/>
        <a:lstStyle/>
        <a:p>
          <a:endParaRPr lang="ru-RU"/>
        </a:p>
      </dgm:t>
    </dgm:pt>
    <dgm:pt modelId="{EF54B940-7210-452D-B7D7-6B118F904E9C}">
      <dgm:prSet phldrT="[Текст]"/>
      <dgm:spPr/>
      <dgm:t>
        <a:bodyPr/>
        <a:lstStyle/>
        <a:p>
          <a:r>
            <a:rPr lang="ru-RU" dirty="0" smtClean="0"/>
            <a:t>2</a:t>
          </a:r>
          <a:endParaRPr lang="ru-RU" dirty="0"/>
        </a:p>
      </dgm:t>
    </dgm:pt>
    <dgm:pt modelId="{F7C7FAF4-90A0-4963-9095-1EC1973F5558}" type="parTrans" cxnId="{26A66E45-17B3-46A2-B90C-15D12FE86716}">
      <dgm:prSet/>
      <dgm:spPr/>
      <dgm:t>
        <a:bodyPr/>
        <a:lstStyle/>
        <a:p>
          <a:endParaRPr lang="ru-RU"/>
        </a:p>
      </dgm:t>
    </dgm:pt>
    <dgm:pt modelId="{0F0859C5-29EF-4F6B-BFBC-355CC8B9CE4C}" type="sibTrans" cxnId="{26A66E45-17B3-46A2-B90C-15D12FE86716}">
      <dgm:prSet/>
      <dgm:spPr/>
      <dgm:t>
        <a:bodyPr/>
        <a:lstStyle/>
        <a:p>
          <a:endParaRPr lang="ru-RU"/>
        </a:p>
      </dgm:t>
    </dgm:pt>
    <dgm:pt modelId="{EAC96DA1-CD16-451D-9B00-8B83016942D9}">
      <dgm:prSet phldrT="[Текст]"/>
      <dgm:spPr/>
      <dgm:t>
        <a:bodyPr/>
        <a:lstStyle/>
        <a:p>
          <a:r>
            <a:rPr lang="ru-RU" dirty="0" smtClean="0">
              <a:latin typeface="Arial" pitchFamily="34" charset="0"/>
              <a:cs typeface="Arial" pitchFamily="34" charset="0"/>
            </a:rPr>
            <a:t>Самый большой объем налоговых и неналоговых  доходов бюджета занимает налог на доходы физических лиц – основной доходный источник, благодаря которому живет и развивается наш город. На долю этого налога  в 2020 году приходится  8,8% всех поступлений в бюджет.  </a:t>
          </a:r>
          <a:endParaRPr lang="ru-RU" dirty="0">
            <a:latin typeface="Arial" pitchFamily="34" charset="0"/>
            <a:cs typeface="Arial" pitchFamily="34" charset="0"/>
          </a:endParaRPr>
        </a:p>
      </dgm:t>
    </dgm:pt>
    <dgm:pt modelId="{8BCACB93-146F-4B4E-949A-FB3B1738A6CF}" type="parTrans" cxnId="{A71A50CE-DEE1-4DB6-A9A9-1830AC7CE098}">
      <dgm:prSet/>
      <dgm:spPr/>
      <dgm:t>
        <a:bodyPr/>
        <a:lstStyle/>
        <a:p>
          <a:endParaRPr lang="ru-RU"/>
        </a:p>
      </dgm:t>
    </dgm:pt>
    <dgm:pt modelId="{5B6E13B7-383C-4332-AD2E-754AB4BA283B}" type="sibTrans" cxnId="{A71A50CE-DEE1-4DB6-A9A9-1830AC7CE098}">
      <dgm:prSet/>
      <dgm:spPr/>
      <dgm:t>
        <a:bodyPr/>
        <a:lstStyle/>
        <a:p>
          <a:endParaRPr lang="ru-RU"/>
        </a:p>
      </dgm:t>
    </dgm:pt>
    <dgm:pt modelId="{C4C22FEF-4443-4CC2-B69D-7F3E936DCB96}">
      <dgm:prSet phldrT="[Текст]"/>
      <dgm:spPr/>
      <dgm:t>
        <a:bodyPr/>
        <a:lstStyle/>
        <a:p>
          <a:r>
            <a:rPr lang="ru-RU" dirty="0" smtClean="0"/>
            <a:t>3</a:t>
          </a:r>
          <a:endParaRPr lang="ru-RU" dirty="0"/>
        </a:p>
      </dgm:t>
    </dgm:pt>
    <dgm:pt modelId="{823E0BA1-3D59-43C7-B987-D00456D4E744}" type="parTrans" cxnId="{ED8D3880-FE52-4AD4-9B45-529F22AF0217}">
      <dgm:prSet/>
      <dgm:spPr/>
      <dgm:t>
        <a:bodyPr/>
        <a:lstStyle/>
        <a:p>
          <a:endParaRPr lang="ru-RU"/>
        </a:p>
      </dgm:t>
    </dgm:pt>
    <dgm:pt modelId="{EFF95B42-E411-4533-8978-9F64B857D912}" type="sibTrans" cxnId="{ED8D3880-FE52-4AD4-9B45-529F22AF0217}">
      <dgm:prSet/>
      <dgm:spPr/>
      <dgm:t>
        <a:bodyPr/>
        <a:lstStyle/>
        <a:p>
          <a:endParaRPr lang="ru-RU"/>
        </a:p>
      </dgm:t>
    </dgm:pt>
    <dgm:pt modelId="{CB809497-79DC-448F-A4D9-0D107DE33851}">
      <dgm:prSet phldrT="[Текст]"/>
      <dgm:spPr/>
      <dgm:t>
        <a:bodyPr/>
        <a:lstStyle/>
        <a:p>
          <a:r>
            <a:rPr lang="ru-RU" dirty="0" smtClean="0">
              <a:latin typeface="Arial" pitchFamily="34" charset="0"/>
              <a:cs typeface="Arial" pitchFamily="34" charset="0"/>
            </a:rPr>
            <a:t>Но основным доходным источником для города являются безвозмездные поступления, объем которых на протяжении нескольких лет сохраняется на уровне 70%. В 2020 году объем безвозмездных поступлений  выше среднего, так как в расходной части бюджета предусмотрен значительный объем бюджетных ассигнований ха счет безвозмездных поступлений в части инвестиционных проектов, реализующихся в Городском округе Верхняя Тура</a:t>
          </a:r>
          <a:endParaRPr lang="ru-RU" dirty="0">
            <a:latin typeface="Arial" pitchFamily="34" charset="0"/>
            <a:cs typeface="Arial" pitchFamily="34" charset="0"/>
          </a:endParaRPr>
        </a:p>
      </dgm:t>
    </dgm:pt>
    <dgm:pt modelId="{6ABD1B0C-675B-4A10-A8FA-D041BE6A2A9B}" type="parTrans" cxnId="{E7B0EE64-F0E5-4C6B-9474-5994AE8D3789}">
      <dgm:prSet/>
      <dgm:spPr/>
      <dgm:t>
        <a:bodyPr/>
        <a:lstStyle/>
        <a:p>
          <a:endParaRPr lang="ru-RU"/>
        </a:p>
      </dgm:t>
    </dgm:pt>
    <dgm:pt modelId="{67A5BEFA-9198-40A2-BF66-67B9993E7E81}" type="sibTrans" cxnId="{E7B0EE64-F0E5-4C6B-9474-5994AE8D3789}">
      <dgm:prSet/>
      <dgm:spPr/>
      <dgm:t>
        <a:bodyPr/>
        <a:lstStyle/>
        <a:p>
          <a:endParaRPr lang="ru-RU"/>
        </a:p>
      </dgm:t>
    </dgm:pt>
    <dgm:pt modelId="{ABDB20F9-38DA-4A6F-BEAD-8A2CDAD39B25}">
      <dgm:prSet/>
      <dgm:spPr/>
      <dgm:t>
        <a:bodyPr/>
        <a:lstStyle/>
        <a:p>
          <a:endParaRPr lang="ru-RU" dirty="0">
            <a:latin typeface="Times New Roman" pitchFamily="18" charset="0"/>
            <a:cs typeface="Times New Roman" pitchFamily="18" charset="0"/>
          </a:endParaRPr>
        </a:p>
      </dgm:t>
    </dgm:pt>
    <dgm:pt modelId="{960E0B89-7583-4564-9564-A9EFC3D6F933}" type="parTrans" cxnId="{E5B9FC6D-1D89-45C5-9998-79DDFD5963BF}">
      <dgm:prSet/>
      <dgm:spPr/>
      <dgm:t>
        <a:bodyPr/>
        <a:lstStyle/>
        <a:p>
          <a:endParaRPr lang="ru-RU"/>
        </a:p>
      </dgm:t>
    </dgm:pt>
    <dgm:pt modelId="{9B24C89B-B902-4869-8F24-955CB424C163}" type="sibTrans" cxnId="{E5B9FC6D-1D89-45C5-9998-79DDFD5963BF}">
      <dgm:prSet/>
      <dgm:spPr/>
      <dgm:t>
        <a:bodyPr/>
        <a:lstStyle/>
        <a:p>
          <a:endParaRPr lang="ru-RU"/>
        </a:p>
      </dgm:t>
    </dgm:pt>
    <dgm:pt modelId="{369F7BE3-511C-4633-BEE3-2B485AD7B860}" type="pres">
      <dgm:prSet presAssocID="{A6D313BA-8837-41B8-83E7-9E17726B3DAA}" presName="linearFlow" presStyleCnt="0">
        <dgm:presLayoutVars>
          <dgm:dir/>
          <dgm:animLvl val="lvl"/>
          <dgm:resizeHandles val="exact"/>
        </dgm:presLayoutVars>
      </dgm:prSet>
      <dgm:spPr/>
      <dgm:t>
        <a:bodyPr/>
        <a:lstStyle/>
        <a:p>
          <a:endParaRPr lang="ru-RU"/>
        </a:p>
      </dgm:t>
    </dgm:pt>
    <dgm:pt modelId="{EFF8062F-0D52-4F4E-9815-D8AB6D54E594}" type="pres">
      <dgm:prSet presAssocID="{6B2E5991-1AB0-415F-8A90-8C0E7291E6FB}" presName="composite" presStyleCnt="0"/>
      <dgm:spPr/>
    </dgm:pt>
    <dgm:pt modelId="{020A8FC4-167A-467F-B9F8-7EEE29F45E01}" type="pres">
      <dgm:prSet presAssocID="{6B2E5991-1AB0-415F-8A90-8C0E7291E6FB}" presName="parentText" presStyleLbl="alignNode1" presStyleIdx="0" presStyleCnt="3">
        <dgm:presLayoutVars>
          <dgm:chMax val="1"/>
          <dgm:bulletEnabled val="1"/>
        </dgm:presLayoutVars>
      </dgm:prSet>
      <dgm:spPr/>
      <dgm:t>
        <a:bodyPr/>
        <a:lstStyle/>
        <a:p>
          <a:endParaRPr lang="ru-RU"/>
        </a:p>
      </dgm:t>
    </dgm:pt>
    <dgm:pt modelId="{124A2D1A-4A84-4D66-97FB-587FD91F42AC}" type="pres">
      <dgm:prSet presAssocID="{6B2E5991-1AB0-415F-8A90-8C0E7291E6FB}" presName="descendantText" presStyleLbl="alignAcc1" presStyleIdx="0" presStyleCnt="3">
        <dgm:presLayoutVars>
          <dgm:bulletEnabled val="1"/>
        </dgm:presLayoutVars>
      </dgm:prSet>
      <dgm:spPr/>
      <dgm:t>
        <a:bodyPr/>
        <a:lstStyle/>
        <a:p>
          <a:endParaRPr lang="ru-RU"/>
        </a:p>
      </dgm:t>
    </dgm:pt>
    <dgm:pt modelId="{B1135B8D-E8E1-4D9C-BD1C-8B82B4803DBA}" type="pres">
      <dgm:prSet presAssocID="{8DC77CE7-2065-4480-85A5-EAF8F05422CC}" presName="sp" presStyleCnt="0"/>
      <dgm:spPr/>
    </dgm:pt>
    <dgm:pt modelId="{1977CABA-0D96-473C-ADD9-FE83C7845D66}" type="pres">
      <dgm:prSet presAssocID="{EF54B940-7210-452D-B7D7-6B118F904E9C}" presName="composite" presStyleCnt="0"/>
      <dgm:spPr/>
    </dgm:pt>
    <dgm:pt modelId="{2EF42273-5BD9-49BB-8D4F-A98AE069B60B}" type="pres">
      <dgm:prSet presAssocID="{EF54B940-7210-452D-B7D7-6B118F904E9C}" presName="parentText" presStyleLbl="alignNode1" presStyleIdx="1" presStyleCnt="3" custScaleY="170293">
        <dgm:presLayoutVars>
          <dgm:chMax val="1"/>
          <dgm:bulletEnabled val="1"/>
        </dgm:presLayoutVars>
      </dgm:prSet>
      <dgm:spPr/>
      <dgm:t>
        <a:bodyPr/>
        <a:lstStyle/>
        <a:p>
          <a:endParaRPr lang="ru-RU"/>
        </a:p>
      </dgm:t>
    </dgm:pt>
    <dgm:pt modelId="{7CF7A28C-DA55-4EDB-988D-2D4A46028154}" type="pres">
      <dgm:prSet presAssocID="{EF54B940-7210-452D-B7D7-6B118F904E9C}" presName="descendantText" presStyleLbl="alignAcc1" presStyleIdx="1" presStyleCnt="3" custScaleY="151393" custLinFactNeighborX="488" custLinFactNeighborY="-16298">
        <dgm:presLayoutVars>
          <dgm:bulletEnabled val="1"/>
        </dgm:presLayoutVars>
      </dgm:prSet>
      <dgm:spPr/>
      <dgm:t>
        <a:bodyPr/>
        <a:lstStyle/>
        <a:p>
          <a:endParaRPr lang="ru-RU"/>
        </a:p>
      </dgm:t>
    </dgm:pt>
    <dgm:pt modelId="{2D8C71E5-821C-45BE-95C1-46E1545CE907}" type="pres">
      <dgm:prSet presAssocID="{0F0859C5-29EF-4F6B-BFBC-355CC8B9CE4C}" presName="sp" presStyleCnt="0"/>
      <dgm:spPr/>
    </dgm:pt>
    <dgm:pt modelId="{878DA7A5-E64C-4B10-A08E-4008FEB7C16D}" type="pres">
      <dgm:prSet presAssocID="{C4C22FEF-4443-4CC2-B69D-7F3E936DCB96}" presName="composite" presStyleCnt="0"/>
      <dgm:spPr/>
    </dgm:pt>
    <dgm:pt modelId="{990CCF7B-C1AC-4317-89BE-DDDCC014F380}" type="pres">
      <dgm:prSet presAssocID="{C4C22FEF-4443-4CC2-B69D-7F3E936DCB96}" presName="parentText" presStyleLbl="alignNode1" presStyleIdx="2" presStyleCnt="3">
        <dgm:presLayoutVars>
          <dgm:chMax val="1"/>
          <dgm:bulletEnabled val="1"/>
        </dgm:presLayoutVars>
      </dgm:prSet>
      <dgm:spPr/>
      <dgm:t>
        <a:bodyPr/>
        <a:lstStyle/>
        <a:p>
          <a:endParaRPr lang="ru-RU"/>
        </a:p>
      </dgm:t>
    </dgm:pt>
    <dgm:pt modelId="{0ECA80EA-0535-4BA6-87B6-9ABB7564617E}" type="pres">
      <dgm:prSet presAssocID="{C4C22FEF-4443-4CC2-B69D-7F3E936DCB96}" presName="descendantText" presStyleLbl="alignAcc1" presStyleIdx="2" presStyleCnt="3">
        <dgm:presLayoutVars>
          <dgm:bulletEnabled val="1"/>
        </dgm:presLayoutVars>
      </dgm:prSet>
      <dgm:spPr/>
      <dgm:t>
        <a:bodyPr/>
        <a:lstStyle/>
        <a:p>
          <a:endParaRPr lang="ru-RU"/>
        </a:p>
      </dgm:t>
    </dgm:pt>
  </dgm:ptLst>
  <dgm:cxnLst>
    <dgm:cxn modelId="{4BAE60D8-48E8-415D-A00F-2B1488E44E28}" type="presOf" srcId="{348161C8-AE96-40E9-95B9-5349E2523B1E}" destId="{124A2D1A-4A84-4D66-97FB-587FD91F42AC}" srcOrd="0" destOrd="0" presId="urn:microsoft.com/office/officeart/2005/8/layout/chevron2"/>
    <dgm:cxn modelId="{ED8D3880-FE52-4AD4-9B45-529F22AF0217}" srcId="{A6D313BA-8837-41B8-83E7-9E17726B3DAA}" destId="{C4C22FEF-4443-4CC2-B69D-7F3E936DCB96}" srcOrd="2" destOrd="0" parTransId="{823E0BA1-3D59-43C7-B987-D00456D4E744}" sibTransId="{EFF95B42-E411-4533-8978-9F64B857D912}"/>
    <dgm:cxn modelId="{78AB0279-F314-4551-9721-C406CC5530F4}" srcId="{A6D313BA-8837-41B8-83E7-9E17726B3DAA}" destId="{6B2E5991-1AB0-415F-8A90-8C0E7291E6FB}" srcOrd="0" destOrd="0" parTransId="{F2AA908E-65FD-493A-9694-9D7C8A22EC9E}" sibTransId="{8DC77CE7-2065-4480-85A5-EAF8F05422CC}"/>
    <dgm:cxn modelId="{E7B0EE64-F0E5-4C6B-9474-5994AE8D3789}" srcId="{C4C22FEF-4443-4CC2-B69D-7F3E936DCB96}" destId="{CB809497-79DC-448F-A4D9-0D107DE33851}" srcOrd="0" destOrd="0" parTransId="{6ABD1B0C-675B-4A10-A8FA-D041BE6A2A9B}" sibTransId="{67A5BEFA-9198-40A2-BF66-67B9993E7E81}"/>
    <dgm:cxn modelId="{A3874E76-87AE-4D26-AD4D-F99266315A6A}" type="presOf" srcId="{A6D313BA-8837-41B8-83E7-9E17726B3DAA}" destId="{369F7BE3-511C-4633-BEE3-2B485AD7B860}" srcOrd="0" destOrd="0" presId="urn:microsoft.com/office/officeart/2005/8/layout/chevron2"/>
    <dgm:cxn modelId="{8394749A-E1AB-4D91-8455-7F97E1B43E63}" type="presOf" srcId="{EF54B940-7210-452D-B7D7-6B118F904E9C}" destId="{2EF42273-5BD9-49BB-8D4F-A98AE069B60B}" srcOrd="0" destOrd="0" presId="urn:microsoft.com/office/officeart/2005/8/layout/chevron2"/>
    <dgm:cxn modelId="{1334BC20-C6A2-4398-92B7-A298D83678B3}" type="presOf" srcId="{CB809497-79DC-448F-A4D9-0D107DE33851}" destId="{0ECA80EA-0535-4BA6-87B6-9ABB7564617E}" srcOrd="0" destOrd="0" presId="urn:microsoft.com/office/officeart/2005/8/layout/chevron2"/>
    <dgm:cxn modelId="{FF1AFFF8-542E-4789-9818-B61659FDF377}" type="presOf" srcId="{EAC96DA1-CD16-451D-9B00-8B83016942D9}" destId="{7CF7A28C-DA55-4EDB-988D-2D4A46028154}" srcOrd="0" destOrd="0" presId="urn:microsoft.com/office/officeart/2005/8/layout/chevron2"/>
    <dgm:cxn modelId="{A71A50CE-DEE1-4DB6-A9A9-1830AC7CE098}" srcId="{EF54B940-7210-452D-B7D7-6B118F904E9C}" destId="{EAC96DA1-CD16-451D-9B00-8B83016942D9}" srcOrd="0" destOrd="0" parTransId="{8BCACB93-146F-4B4E-949A-FB3B1738A6CF}" sibTransId="{5B6E13B7-383C-4332-AD2E-754AB4BA283B}"/>
    <dgm:cxn modelId="{E55331E5-BD21-4CBF-9919-3CBDB70E1CA8}" srcId="{6B2E5991-1AB0-415F-8A90-8C0E7291E6FB}" destId="{348161C8-AE96-40E9-95B9-5349E2523B1E}" srcOrd="0" destOrd="0" parTransId="{578698EE-50BF-416E-B347-2D9D4B2A0DF6}" sibTransId="{00904FF4-6CE4-4217-8813-69278F75E520}"/>
    <dgm:cxn modelId="{5A1A1FB5-72AC-4323-9489-290A7BEE9550}" type="presOf" srcId="{C4C22FEF-4443-4CC2-B69D-7F3E936DCB96}" destId="{990CCF7B-C1AC-4317-89BE-DDDCC014F380}" srcOrd="0" destOrd="0" presId="urn:microsoft.com/office/officeart/2005/8/layout/chevron2"/>
    <dgm:cxn modelId="{99C53338-6F47-495C-BEA9-E9DF513BA0A6}" type="presOf" srcId="{ABDB20F9-38DA-4A6F-BEAD-8A2CDAD39B25}" destId="{0ECA80EA-0535-4BA6-87B6-9ABB7564617E}" srcOrd="0" destOrd="1" presId="urn:microsoft.com/office/officeart/2005/8/layout/chevron2"/>
    <dgm:cxn modelId="{E5B9FC6D-1D89-45C5-9998-79DDFD5963BF}" srcId="{CB809497-79DC-448F-A4D9-0D107DE33851}" destId="{ABDB20F9-38DA-4A6F-BEAD-8A2CDAD39B25}" srcOrd="0" destOrd="0" parTransId="{960E0B89-7583-4564-9564-A9EFC3D6F933}" sibTransId="{9B24C89B-B902-4869-8F24-955CB424C163}"/>
    <dgm:cxn modelId="{61D35CC2-4294-4A03-A487-B04E6DA614ED}" type="presOf" srcId="{6B2E5991-1AB0-415F-8A90-8C0E7291E6FB}" destId="{020A8FC4-167A-467F-B9F8-7EEE29F45E01}" srcOrd="0" destOrd="0" presId="urn:microsoft.com/office/officeart/2005/8/layout/chevron2"/>
    <dgm:cxn modelId="{26A66E45-17B3-46A2-B90C-15D12FE86716}" srcId="{A6D313BA-8837-41B8-83E7-9E17726B3DAA}" destId="{EF54B940-7210-452D-B7D7-6B118F904E9C}" srcOrd="1" destOrd="0" parTransId="{F7C7FAF4-90A0-4963-9095-1EC1973F5558}" sibTransId="{0F0859C5-29EF-4F6B-BFBC-355CC8B9CE4C}"/>
    <dgm:cxn modelId="{B8ABAF7F-EFBF-4187-9EAC-F07194180847}" type="presParOf" srcId="{369F7BE3-511C-4633-BEE3-2B485AD7B860}" destId="{EFF8062F-0D52-4F4E-9815-D8AB6D54E594}" srcOrd="0" destOrd="0" presId="urn:microsoft.com/office/officeart/2005/8/layout/chevron2"/>
    <dgm:cxn modelId="{D5F73F17-6784-429D-B054-7D929195D4A4}" type="presParOf" srcId="{EFF8062F-0D52-4F4E-9815-D8AB6D54E594}" destId="{020A8FC4-167A-467F-B9F8-7EEE29F45E01}" srcOrd="0" destOrd="0" presId="urn:microsoft.com/office/officeart/2005/8/layout/chevron2"/>
    <dgm:cxn modelId="{3BDA8070-2C0F-4BCB-BC5D-0FE244C1AF1E}" type="presParOf" srcId="{EFF8062F-0D52-4F4E-9815-D8AB6D54E594}" destId="{124A2D1A-4A84-4D66-97FB-587FD91F42AC}" srcOrd="1" destOrd="0" presId="urn:microsoft.com/office/officeart/2005/8/layout/chevron2"/>
    <dgm:cxn modelId="{47A6F773-33AD-47F3-BB1A-A8E29D82EFDB}" type="presParOf" srcId="{369F7BE3-511C-4633-BEE3-2B485AD7B860}" destId="{B1135B8D-E8E1-4D9C-BD1C-8B82B4803DBA}" srcOrd="1" destOrd="0" presId="urn:microsoft.com/office/officeart/2005/8/layout/chevron2"/>
    <dgm:cxn modelId="{28E7F322-1850-4CD8-BB71-B1FEF378A3DD}" type="presParOf" srcId="{369F7BE3-511C-4633-BEE3-2B485AD7B860}" destId="{1977CABA-0D96-473C-ADD9-FE83C7845D66}" srcOrd="2" destOrd="0" presId="urn:microsoft.com/office/officeart/2005/8/layout/chevron2"/>
    <dgm:cxn modelId="{B2CCCB71-ADC2-4E45-A23F-8066EDAA7E2A}" type="presParOf" srcId="{1977CABA-0D96-473C-ADD9-FE83C7845D66}" destId="{2EF42273-5BD9-49BB-8D4F-A98AE069B60B}" srcOrd="0" destOrd="0" presId="urn:microsoft.com/office/officeart/2005/8/layout/chevron2"/>
    <dgm:cxn modelId="{22956949-CBF7-4C10-9EF6-3F893B9ABE1D}" type="presParOf" srcId="{1977CABA-0D96-473C-ADD9-FE83C7845D66}" destId="{7CF7A28C-DA55-4EDB-988D-2D4A46028154}" srcOrd="1" destOrd="0" presId="urn:microsoft.com/office/officeart/2005/8/layout/chevron2"/>
    <dgm:cxn modelId="{8DA6841F-EA51-43DA-875A-F420640CC46D}" type="presParOf" srcId="{369F7BE3-511C-4633-BEE3-2B485AD7B860}" destId="{2D8C71E5-821C-45BE-95C1-46E1545CE907}" srcOrd="3" destOrd="0" presId="urn:microsoft.com/office/officeart/2005/8/layout/chevron2"/>
    <dgm:cxn modelId="{636A470E-F305-4696-9635-E479BC54F471}" type="presParOf" srcId="{369F7BE3-511C-4633-BEE3-2B485AD7B860}" destId="{878DA7A5-E64C-4B10-A08E-4008FEB7C16D}" srcOrd="4" destOrd="0" presId="urn:microsoft.com/office/officeart/2005/8/layout/chevron2"/>
    <dgm:cxn modelId="{22D6B13C-04E2-45B3-8FB4-C790064962B0}" type="presParOf" srcId="{878DA7A5-E64C-4B10-A08E-4008FEB7C16D}" destId="{990CCF7B-C1AC-4317-89BE-DDDCC014F380}" srcOrd="0" destOrd="0" presId="urn:microsoft.com/office/officeart/2005/8/layout/chevron2"/>
    <dgm:cxn modelId="{D8DDA564-AD8A-41ED-8D19-D14986B0FA18}" type="presParOf" srcId="{878DA7A5-E64C-4B10-A08E-4008FEB7C16D}" destId="{0ECA80EA-0535-4BA6-87B6-9ABB7564617E}" srcOrd="1" destOrd="0" presId="urn:microsoft.com/office/officeart/2005/8/layout/chevron2"/>
  </dgm:cxnLst>
  <dgm:bg/>
  <dgm:whole/>
</dgm:dataModel>
</file>

<file path=ppt/diagrams/data3.xml><?xml version="1.0" encoding="utf-8"?>
<dgm:dataModel xmlns:dgm="http://schemas.openxmlformats.org/drawingml/2006/diagram" xmlns:a="http://schemas.openxmlformats.org/drawingml/2006/main">
  <dgm:ptLst>
    <dgm:pt modelId="{729B74EC-DCFD-4BFD-83D0-EB166DB7082E}"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ru-RU"/>
        </a:p>
      </dgm:t>
    </dgm:pt>
    <dgm:pt modelId="{CBC70C98-45B1-4DEF-8650-E310EDF3ED9D}">
      <dgm:prSet phldrT="[Текст]" custT="1"/>
      <dgm:spPr/>
      <dgm:t>
        <a:bodyPr/>
        <a:lstStyle/>
        <a:p>
          <a:r>
            <a:rPr lang="ru-RU" sz="1600" dirty="0" smtClean="0">
              <a:latin typeface="Arial" pitchFamily="34" charset="0"/>
              <a:cs typeface="Arial" pitchFamily="34" charset="0"/>
            </a:rPr>
            <a:t>Бюджет Городского округа Верхняя Тура стабильно носит ярко выраженную    социальную направленность.  </a:t>
          </a:r>
          <a:endParaRPr lang="ru-RU" sz="1600" dirty="0">
            <a:latin typeface="Arial" pitchFamily="34" charset="0"/>
            <a:cs typeface="Arial" pitchFamily="34" charset="0"/>
          </a:endParaRPr>
        </a:p>
      </dgm:t>
    </dgm:pt>
    <dgm:pt modelId="{E3E4396C-E944-49C1-812F-C3B85C3B0EAF}" type="parTrans" cxnId="{B47AD3F3-4F31-4EB6-BF9A-A75364F61ECA}">
      <dgm:prSet/>
      <dgm:spPr/>
      <dgm:t>
        <a:bodyPr/>
        <a:lstStyle/>
        <a:p>
          <a:endParaRPr lang="ru-RU"/>
        </a:p>
      </dgm:t>
    </dgm:pt>
    <dgm:pt modelId="{85A00248-E178-4151-B0B9-628D9727B247}" type="sibTrans" cxnId="{B47AD3F3-4F31-4EB6-BF9A-A75364F61ECA}">
      <dgm:prSet/>
      <dgm:spPr/>
      <dgm:t>
        <a:bodyPr/>
        <a:lstStyle/>
        <a:p>
          <a:endParaRPr lang="ru-RU"/>
        </a:p>
      </dgm:t>
    </dgm:pt>
    <dgm:pt modelId="{1A40FAB5-F72F-493B-A5C8-0A2ED29CF525}">
      <dgm:prSet phldrT="[Текст]" phldr="1"/>
      <dgm:spPr/>
      <dgm:t>
        <a:bodyPr/>
        <a:lstStyle/>
        <a:p>
          <a:endParaRPr lang="ru-RU" dirty="0"/>
        </a:p>
      </dgm:t>
    </dgm:pt>
    <dgm:pt modelId="{8A0D8EB4-6E5D-4004-9210-BBD22B0E1CCE}" type="parTrans" cxnId="{7C44D81B-3024-4173-A83A-8989862B6179}">
      <dgm:prSet/>
      <dgm:spPr/>
      <dgm:t>
        <a:bodyPr/>
        <a:lstStyle/>
        <a:p>
          <a:endParaRPr lang="ru-RU"/>
        </a:p>
      </dgm:t>
    </dgm:pt>
    <dgm:pt modelId="{2FA32660-265D-4654-85BA-5C76D3269085}" type="sibTrans" cxnId="{7C44D81B-3024-4173-A83A-8989862B6179}">
      <dgm:prSet/>
      <dgm:spPr/>
      <dgm:t>
        <a:bodyPr/>
        <a:lstStyle/>
        <a:p>
          <a:endParaRPr lang="ru-RU"/>
        </a:p>
      </dgm:t>
    </dgm:pt>
    <dgm:pt modelId="{EB5FE0AD-28D1-41A6-ACE3-F8D70782A602}">
      <dgm:prSet phldrT="[Текст]" custT="1"/>
      <dgm:spPr/>
      <dgm:t>
        <a:bodyPr/>
        <a:lstStyle/>
        <a:p>
          <a:r>
            <a:rPr lang="ru-RU" sz="1600" dirty="0" smtClean="0">
              <a:latin typeface="Arial" pitchFamily="34" charset="0"/>
              <a:cs typeface="Arial" pitchFamily="34" charset="0"/>
            </a:rPr>
            <a:t>Расходы в области социальной сферы: образование, культура, социальная политика) в 2020 году составят 37,8% от общей суммы расходов</a:t>
          </a:r>
          <a:r>
            <a:rPr lang="ru-RU" sz="800" dirty="0" smtClean="0">
              <a:latin typeface="Arial" pitchFamily="34" charset="0"/>
              <a:cs typeface="Arial" pitchFamily="34" charset="0"/>
            </a:rPr>
            <a:t>.</a:t>
          </a:r>
          <a:endParaRPr lang="ru-RU" sz="800" dirty="0">
            <a:latin typeface="Arial" pitchFamily="34" charset="0"/>
            <a:cs typeface="Arial" pitchFamily="34" charset="0"/>
          </a:endParaRPr>
        </a:p>
      </dgm:t>
    </dgm:pt>
    <dgm:pt modelId="{D70BFA22-D8C4-4BC6-96B2-AAF5760B155D}" type="parTrans" cxnId="{6C39A652-126D-4DAA-9F57-291F085C3468}">
      <dgm:prSet/>
      <dgm:spPr/>
      <dgm:t>
        <a:bodyPr/>
        <a:lstStyle/>
        <a:p>
          <a:endParaRPr lang="ru-RU"/>
        </a:p>
      </dgm:t>
    </dgm:pt>
    <dgm:pt modelId="{C03222F2-C25F-45CB-AB93-C546212D84B4}" type="sibTrans" cxnId="{6C39A652-126D-4DAA-9F57-291F085C3468}">
      <dgm:prSet/>
      <dgm:spPr/>
      <dgm:t>
        <a:bodyPr/>
        <a:lstStyle/>
        <a:p>
          <a:endParaRPr lang="ru-RU"/>
        </a:p>
      </dgm:t>
    </dgm:pt>
    <dgm:pt modelId="{4C88DCA0-74E5-4709-9BDA-DBD5BD035BF4}">
      <dgm:prSet phldrT="[Текст]" phldr="1"/>
      <dgm:spPr/>
      <dgm:t>
        <a:bodyPr/>
        <a:lstStyle/>
        <a:p>
          <a:endParaRPr lang="ru-RU" dirty="0"/>
        </a:p>
      </dgm:t>
    </dgm:pt>
    <dgm:pt modelId="{3488C9E6-DE67-4625-81B4-B5F6B9042CDE}" type="parTrans" cxnId="{7F4C7EE4-B812-4868-8707-93E231495F21}">
      <dgm:prSet/>
      <dgm:spPr/>
      <dgm:t>
        <a:bodyPr/>
        <a:lstStyle/>
        <a:p>
          <a:endParaRPr lang="ru-RU"/>
        </a:p>
      </dgm:t>
    </dgm:pt>
    <dgm:pt modelId="{3AAFAAC9-79CB-4F05-8246-5214EF723AE2}" type="sibTrans" cxnId="{7F4C7EE4-B812-4868-8707-93E231495F21}">
      <dgm:prSet/>
      <dgm:spPr/>
      <dgm:t>
        <a:bodyPr/>
        <a:lstStyle/>
        <a:p>
          <a:endParaRPr lang="ru-RU"/>
        </a:p>
      </dgm:t>
    </dgm:pt>
    <dgm:pt modelId="{FCA82E09-021C-4D99-9326-8A37C24A8891}">
      <dgm:prSet phldrT="[Текст]" custT="1"/>
      <dgm:spPr/>
      <dgm:t>
        <a:bodyPr/>
        <a:lstStyle/>
        <a:p>
          <a:r>
            <a:rPr lang="ru-RU" sz="1400" dirty="0" smtClean="0">
              <a:latin typeface="Arial" pitchFamily="34" charset="0"/>
              <a:cs typeface="Arial" pitchFamily="34" charset="0"/>
            </a:rPr>
            <a:t>Значительная доля расходов бюджета в области национальной экономики и жилищно-коммунального хозяйства. Расходы по данному направлению в 2020 году планируются на уровне 54,4%. </a:t>
          </a:r>
          <a:endParaRPr lang="ru-RU" sz="1400" dirty="0">
            <a:latin typeface="Arial" pitchFamily="34" charset="0"/>
            <a:cs typeface="Arial" pitchFamily="34" charset="0"/>
          </a:endParaRPr>
        </a:p>
      </dgm:t>
    </dgm:pt>
    <dgm:pt modelId="{853AE2F0-61EA-4CAB-94CE-2B174387E500}" type="parTrans" cxnId="{7273767B-EB93-476A-8147-AE43C1B43F4B}">
      <dgm:prSet/>
      <dgm:spPr/>
      <dgm:t>
        <a:bodyPr/>
        <a:lstStyle/>
        <a:p>
          <a:endParaRPr lang="ru-RU"/>
        </a:p>
      </dgm:t>
    </dgm:pt>
    <dgm:pt modelId="{EFC834BD-1697-405B-B82B-DE6C1F2E0B41}" type="sibTrans" cxnId="{7273767B-EB93-476A-8147-AE43C1B43F4B}">
      <dgm:prSet/>
      <dgm:spPr/>
      <dgm:t>
        <a:bodyPr/>
        <a:lstStyle/>
        <a:p>
          <a:endParaRPr lang="ru-RU"/>
        </a:p>
      </dgm:t>
    </dgm:pt>
    <dgm:pt modelId="{2CA775A8-6107-4D67-8886-562B8224C243}">
      <dgm:prSet phldrT="[Текст]" phldr="1"/>
      <dgm:spPr/>
      <dgm:t>
        <a:bodyPr/>
        <a:lstStyle/>
        <a:p>
          <a:endParaRPr lang="ru-RU" dirty="0"/>
        </a:p>
      </dgm:t>
    </dgm:pt>
    <dgm:pt modelId="{DB77576A-FC65-4BFA-AC1D-21CC9B151B44}" type="sibTrans" cxnId="{D18250F2-2A66-40A0-BF5F-813DE3AEEFAD}">
      <dgm:prSet/>
      <dgm:spPr/>
      <dgm:t>
        <a:bodyPr/>
        <a:lstStyle/>
        <a:p>
          <a:endParaRPr lang="ru-RU"/>
        </a:p>
      </dgm:t>
    </dgm:pt>
    <dgm:pt modelId="{DBDE5342-B659-48F0-BE08-8774B40B3E95}" type="parTrans" cxnId="{D18250F2-2A66-40A0-BF5F-813DE3AEEFAD}">
      <dgm:prSet/>
      <dgm:spPr/>
      <dgm:t>
        <a:bodyPr/>
        <a:lstStyle/>
        <a:p>
          <a:endParaRPr lang="ru-RU"/>
        </a:p>
      </dgm:t>
    </dgm:pt>
    <dgm:pt modelId="{25ABDC34-769A-43C1-B1C9-FF29C6C86047}" type="pres">
      <dgm:prSet presAssocID="{729B74EC-DCFD-4BFD-83D0-EB166DB7082E}" presName="linearFlow" presStyleCnt="0">
        <dgm:presLayoutVars>
          <dgm:dir/>
          <dgm:animLvl val="lvl"/>
          <dgm:resizeHandles/>
        </dgm:presLayoutVars>
      </dgm:prSet>
      <dgm:spPr/>
      <dgm:t>
        <a:bodyPr/>
        <a:lstStyle/>
        <a:p>
          <a:endParaRPr lang="ru-RU"/>
        </a:p>
      </dgm:t>
    </dgm:pt>
    <dgm:pt modelId="{31865F8E-5926-4255-8842-31BF76E7C874}" type="pres">
      <dgm:prSet presAssocID="{2CA775A8-6107-4D67-8886-562B8224C243}" presName="compositeNode" presStyleCnt="0">
        <dgm:presLayoutVars>
          <dgm:bulletEnabled val="1"/>
        </dgm:presLayoutVars>
      </dgm:prSet>
      <dgm:spPr/>
    </dgm:pt>
    <dgm:pt modelId="{81A69794-0E97-4366-ABE5-BE34FC0035F6}" type="pres">
      <dgm:prSet presAssocID="{2CA775A8-6107-4D67-8886-562B8224C243}" presName="image" presStyleLbl="fgImgPlace1" presStyleIdx="0" presStyleCnt="3" custScaleX="207767" custScaleY="173477" custLinFactNeighborX="27432" custLinFactNeighborY="13439"/>
      <dgm:spPr>
        <a:blipFill rotWithShape="0">
          <a:blip xmlns:r="http://schemas.openxmlformats.org/officeDocument/2006/relationships" r:embed="rId1"/>
          <a:stretch>
            <a:fillRect/>
          </a:stretch>
        </a:blipFill>
      </dgm:spPr>
    </dgm:pt>
    <dgm:pt modelId="{F6FBD2E1-3E1C-45CF-9DF4-4417A6AD3B08}" type="pres">
      <dgm:prSet presAssocID="{2CA775A8-6107-4D67-8886-562B8224C243}" presName="childNode" presStyleLbl="node1" presStyleIdx="0" presStyleCnt="3" custScaleY="74373">
        <dgm:presLayoutVars>
          <dgm:bulletEnabled val="1"/>
        </dgm:presLayoutVars>
      </dgm:prSet>
      <dgm:spPr/>
      <dgm:t>
        <a:bodyPr/>
        <a:lstStyle/>
        <a:p>
          <a:endParaRPr lang="ru-RU"/>
        </a:p>
      </dgm:t>
    </dgm:pt>
    <dgm:pt modelId="{A84208E3-60E2-41B6-BF1D-B06425CA0CC8}" type="pres">
      <dgm:prSet presAssocID="{2CA775A8-6107-4D67-8886-562B8224C243}" presName="parentNode" presStyleLbl="revTx" presStyleIdx="0" presStyleCnt="3" custScaleY="19976">
        <dgm:presLayoutVars>
          <dgm:chMax val="0"/>
          <dgm:bulletEnabled val="1"/>
        </dgm:presLayoutVars>
      </dgm:prSet>
      <dgm:spPr/>
      <dgm:t>
        <a:bodyPr/>
        <a:lstStyle/>
        <a:p>
          <a:endParaRPr lang="ru-RU"/>
        </a:p>
      </dgm:t>
    </dgm:pt>
    <dgm:pt modelId="{97F29B0C-2BEE-4625-8E72-FFF4BAE07E58}" type="pres">
      <dgm:prSet presAssocID="{DB77576A-FC65-4BFA-AC1D-21CC9B151B44}" presName="sibTrans" presStyleCnt="0"/>
      <dgm:spPr/>
    </dgm:pt>
    <dgm:pt modelId="{85BF865F-7A90-4576-8F7B-685F977218EB}" type="pres">
      <dgm:prSet presAssocID="{1A40FAB5-F72F-493B-A5C8-0A2ED29CF525}" presName="compositeNode" presStyleCnt="0">
        <dgm:presLayoutVars>
          <dgm:bulletEnabled val="1"/>
        </dgm:presLayoutVars>
      </dgm:prSet>
      <dgm:spPr/>
    </dgm:pt>
    <dgm:pt modelId="{9C827B6A-AB68-478E-9848-28F131A05489}" type="pres">
      <dgm:prSet presAssocID="{1A40FAB5-F72F-493B-A5C8-0A2ED29CF525}" presName="image" presStyleLbl="fgImgPlace1" presStyleIdx="1" presStyleCnt="3" custScaleX="227453" custScaleY="177013" custLinFactNeighborX="-1491" custLinFactNeighborY="20266"/>
      <dgm:spPr>
        <a:blipFill rotWithShape="0">
          <a:blip xmlns:r="http://schemas.openxmlformats.org/officeDocument/2006/relationships" r:embed="rId2"/>
          <a:stretch>
            <a:fillRect/>
          </a:stretch>
        </a:blipFill>
      </dgm:spPr>
    </dgm:pt>
    <dgm:pt modelId="{7E5922F3-5A64-4882-B88D-796EF3360262}" type="pres">
      <dgm:prSet presAssocID="{1A40FAB5-F72F-493B-A5C8-0A2ED29CF525}" presName="childNode" presStyleLbl="node1" presStyleIdx="1" presStyleCnt="3" custScaleX="106631" custScaleY="76513">
        <dgm:presLayoutVars>
          <dgm:bulletEnabled val="1"/>
        </dgm:presLayoutVars>
      </dgm:prSet>
      <dgm:spPr/>
      <dgm:t>
        <a:bodyPr/>
        <a:lstStyle/>
        <a:p>
          <a:endParaRPr lang="ru-RU"/>
        </a:p>
      </dgm:t>
    </dgm:pt>
    <dgm:pt modelId="{1F42A77C-A0E6-40E9-BADE-3071AE1F3F52}" type="pres">
      <dgm:prSet presAssocID="{1A40FAB5-F72F-493B-A5C8-0A2ED29CF525}" presName="parentNode" presStyleLbl="revTx" presStyleIdx="1" presStyleCnt="3" custScaleY="9893">
        <dgm:presLayoutVars>
          <dgm:chMax val="0"/>
          <dgm:bulletEnabled val="1"/>
        </dgm:presLayoutVars>
      </dgm:prSet>
      <dgm:spPr/>
      <dgm:t>
        <a:bodyPr/>
        <a:lstStyle/>
        <a:p>
          <a:endParaRPr lang="ru-RU"/>
        </a:p>
      </dgm:t>
    </dgm:pt>
    <dgm:pt modelId="{54551F46-F4C8-4FDD-8873-F9FC7DF1B99E}" type="pres">
      <dgm:prSet presAssocID="{2FA32660-265D-4654-85BA-5C76D3269085}" presName="sibTrans" presStyleCnt="0"/>
      <dgm:spPr/>
    </dgm:pt>
    <dgm:pt modelId="{30DA9D99-E0BA-43E6-8B9F-189979725DEB}" type="pres">
      <dgm:prSet presAssocID="{4C88DCA0-74E5-4709-9BDA-DBD5BD035BF4}" presName="compositeNode" presStyleCnt="0">
        <dgm:presLayoutVars>
          <dgm:bulletEnabled val="1"/>
        </dgm:presLayoutVars>
      </dgm:prSet>
      <dgm:spPr/>
    </dgm:pt>
    <dgm:pt modelId="{D86D7E30-313C-4C7A-A55C-E71A4590F5E3}" type="pres">
      <dgm:prSet presAssocID="{4C88DCA0-74E5-4709-9BDA-DBD5BD035BF4}" presName="image" presStyleLbl="fgImgPlace1" presStyleIdx="2" presStyleCnt="3" custScaleX="190827" custScaleY="170062" custLinFactNeighborX="-4229" custLinFactNeighborY="-10195"/>
      <dgm:spPr>
        <a:blipFill rotWithShape="0">
          <a:blip xmlns:r="http://schemas.openxmlformats.org/officeDocument/2006/relationships" r:embed="rId3"/>
          <a:stretch>
            <a:fillRect/>
          </a:stretch>
        </a:blipFill>
      </dgm:spPr>
    </dgm:pt>
    <dgm:pt modelId="{D89B544D-C47C-4EC1-8787-5FB12CC4B829}" type="pres">
      <dgm:prSet presAssocID="{4C88DCA0-74E5-4709-9BDA-DBD5BD035BF4}" presName="childNode" presStyleLbl="node1" presStyleIdx="2" presStyleCnt="3" custScaleY="89878" custLinFactNeighborX="-10427" custLinFactNeighborY="1125">
        <dgm:presLayoutVars>
          <dgm:bulletEnabled val="1"/>
        </dgm:presLayoutVars>
      </dgm:prSet>
      <dgm:spPr/>
      <dgm:t>
        <a:bodyPr/>
        <a:lstStyle/>
        <a:p>
          <a:endParaRPr lang="ru-RU"/>
        </a:p>
      </dgm:t>
    </dgm:pt>
    <dgm:pt modelId="{49D1E4F3-85A1-48CC-AE26-33C5ADA12441}" type="pres">
      <dgm:prSet presAssocID="{4C88DCA0-74E5-4709-9BDA-DBD5BD035BF4}" presName="parentNode" presStyleLbl="revTx" presStyleIdx="2" presStyleCnt="3" custScaleY="18413">
        <dgm:presLayoutVars>
          <dgm:chMax val="0"/>
          <dgm:bulletEnabled val="1"/>
        </dgm:presLayoutVars>
      </dgm:prSet>
      <dgm:spPr/>
      <dgm:t>
        <a:bodyPr/>
        <a:lstStyle/>
        <a:p>
          <a:endParaRPr lang="ru-RU"/>
        </a:p>
      </dgm:t>
    </dgm:pt>
  </dgm:ptLst>
  <dgm:cxnLst>
    <dgm:cxn modelId="{D18250F2-2A66-40A0-BF5F-813DE3AEEFAD}" srcId="{729B74EC-DCFD-4BFD-83D0-EB166DB7082E}" destId="{2CA775A8-6107-4D67-8886-562B8224C243}" srcOrd="0" destOrd="0" parTransId="{DBDE5342-B659-48F0-BE08-8774B40B3E95}" sibTransId="{DB77576A-FC65-4BFA-AC1D-21CC9B151B44}"/>
    <dgm:cxn modelId="{B47AD3F3-4F31-4EB6-BF9A-A75364F61ECA}" srcId="{2CA775A8-6107-4D67-8886-562B8224C243}" destId="{CBC70C98-45B1-4DEF-8650-E310EDF3ED9D}" srcOrd="0" destOrd="0" parTransId="{E3E4396C-E944-49C1-812F-C3B85C3B0EAF}" sibTransId="{85A00248-E178-4151-B0B9-628D9727B247}"/>
    <dgm:cxn modelId="{7F4C7EE4-B812-4868-8707-93E231495F21}" srcId="{729B74EC-DCFD-4BFD-83D0-EB166DB7082E}" destId="{4C88DCA0-74E5-4709-9BDA-DBD5BD035BF4}" srcOrd="2" destOrd="0" parTransId="{3488C9E6-DE67-4625-81B4-B5F6B9042CDE}" sibTransId="{3AAFAAC9-79CB-4F05-8246-5214EF723AE2}"/>
    <dgm:cxn modelId="{382DE4A9-7601-492C-AF7B-42C5EC9758EB}" type="presOf" srcId="{729B74EC-DCFD-4BFD-83D0-EB166DB7082E}" destId="{25ABDC34-769A-43C1-B1C9-FF29C6C86047}" srcOrd="0" destOrd="0" presId="urn:microsoft.com/office/officeart/2005/8/layout/hList2"/>
    <dgm:cxn modelId="{C82F4BBD-0DFD-4F19-97EF-C8519512D0C7}" type="presOf" srcId="{2CA775A8-6107-4D67-8886-562B8224C243}" destId="{A84208E3-60E2-41B6-BF1D-B06425CA0CC8}" srcOrd="0" destOrd="0" presId="urn:microsoft.com/office/officeart/2005/8/layout/hList2"/>
    <dgm:cxn modelId="{B821BB1C-3715-4D38-A351-822E8135BEDB}" type="presOf" srcId="{EB5FE0AD-28D1-41A6-ACE3-F8D70782A602}" destId="{7E5922F3-5A64-4882-B88D-796EF3360262}" srcOrd="0" destOrd="0" presId="urn:microsoft.com/office/officeart/2005/8/layout/hList2"/>
    <dgm:cxn modelId="{7C44D81B-3024-4173-A83A-8989862B6179}" srcId="{729B74EC-DCFD-4BFD-83D0-EB166DB7082E}" destId="{1A40FAB5-F72F-493B-A5C8-0A2ED29CF525}" srcOrd="1" destOrd="0" parTransId="{8A0D8EB4-6E5D-4004-9210-BBD22B0E1CCE}" sibTransId="{2FA32660-265D-4654-85BA-5C76D3269085}"/>
    <dgm:cxn modelId="{8F004C0C-369E-43D7-975C-CDF2E9058242}" type="presOf" srcId="{CBC70C98-45B1-4DEF-8650-E310EDF3ED9D}" destId="{F6FBD2E1-3E1C-45CF-9DF4-4417A6AD3B08}" srcOrd="0" destOrd="0" presId="urn:microsoft.com/office/officeart/2005/8/layout/hList2"/>
    <dgm:cxn modelId="{26C3565C-A9F4-4766-A725-C7F171C69C01}" type="presOf" srcId="{4C88DCA0-74E5-4709-9BDA-DBD5BD035BF4}" destId="{49D1E4F3-85A1-48CC-AE26-33C5ADA12441}" srcOrd="0" destOrd="0" presId="urn:microsoft.com/office/officeart/2005/8/layout/hList2"/>
    <dgm:cxn modelId="{6C39A652-126D-4DAA-9F57-291F085C3468}" srcId="{1A40FAB5-F72F-493B-A5C8-0A2ED29CF525}" destId="{EB5FE0AD-28D1-41A6-ACE3-F8D70782A602}" srcOrd="0" destOrd="0" parTransId="{D70BFA22-D8C4-4BC6-96B2-AAF5760B155D}" sibTransId="{C03222F2-C25F-45CB-AB93-C546212D84B4}"/>
    <dgm:cxn modelId="{7273767B-EB93-476A-8147-AE43C1B43F4B}" srcId="{4C88DCA0-74E5-4709-9BDA-DBD5BD035BF4}" destId="{FCA82E09-021C-4D99-9326-8A37C24A8891}" srcOrd="0" destOrd="0" parTransId="{853AE2F0-61EA-4CAB-94CE-2B174387E500}" sibTransId="{EFC834BD-1697-405B-B82B-DE6C1F2E0B41}"/>
    <dgm:cxn modelId="{4ECC8B76-0133-4EE1-9B1C-3B8CFD4BB4D0}" type="presOf" srcId="{1A40FAB5-F72F-493B-A5C8-0A2ED29CF525}" destId="{1F42A77C-A0E6-40E9-BADE-3071AE1F3F52}" srcOrd="0" destOrd="0" presId="urn:microsoft.com/office/officeart/2005/8/layout/hList2"/>
    <dgm:cxn modelId="{D58A8CF5-2075-4C66-917E-65F6DB902A5B}" type="presOf" srcId="{FCA82E09-021C-4D99-9326-8A37C24A8891}" destId="{D89B544D-C47C-4EC1-8787-5FB12CC4B829}" srcOrd="0" destOrd="0" presId="urn:microsoft.com/office/officeart/2005/8/layout/hList2"/>
    <dgm:cxn modelId="{C14729BB-62BE-4DA1-B4F5-EC5699F50D72}" type="presParOf" srcId="{25ABDC34-769A-43C1-B1C9-FF29C6C86047}" destId="{31865F8E-5926-4255-8842-31BF76E7C874}" srcOrd="0" destOrd="0" presId="urn:microsoft.com/office/officeart/2005/8/layout/hList2"/>
    <dgm:cxn modelId="{8C2D2C82-7C81-4A16-A4E7-66C8C4282098}" type="presParOf" srcId="{31865F8E-5926-4255-8842-31BF76E7C874}" destId="{81A69794-0E97-4366-ABE5-BE34FC0035F6}" srcOrd="0" destOrd="0" presId="urn:microsoft.com/office/officeart/2005/8/layout/hList2"/>
    <dgm:cxn modelId="{E18BD589-FDA9-42D2-BE04-EBACD5E9BEF0}" type="presParOf" srcId="{31865F8E-5926-4255-8842-31BF76E7C874}" destId="{F6FBD2E1-3E1C-45CF-9DF4-4417A6AD3B08}" srcOrd="1" destOrd="0" presId="urn:microsoft.com/office/officeart/2005/8/layout/hList2"/>
    <dgm:cxn modelId="{29067030-07BF-448B-B7BC-BDA81A4091C2}" type="presParOf" srcId="{31865F8E-5926-4255-8842-31BF76E7C874}" destId="{A84208E3-60E2-41B6-BF1D-B06425CA0CC8}" srcOrd="2" destOrd="0" presId="urn:microsoft.com/office/officeart/2005/8/layout/hList2"/>
    <dgm:cxn modelId="{D037A9D2-31BF-4037-A3CD-04BEFB4F39E7}" type="presParOf" srcId="{25ABDC34-769A-43C1-B1C9-FF29C6C86047}" destId="{97F29B0C-2BEE-4625-8E72-FFF4BAE07E58}" srcOrd="1" destOrd="0" presId="urn:microsoft.com/office/officeart/2005/8/layout/hList2"/>
    <dgm:cxn modelId="{B0082FF2-04B7-4536-9312-F4EA09DFE464}" type="presParOf" srcId="{25ABDC34-769A-43C1-B1C9-FF29C6C86047}" destId="{85BF865F-7A90-4576-8F7B-685F977218EB}" srcOrd="2" destOrd="0" presId="urn:microsoft.com/office/officeart/2005/8/layout/hList2"/>
    <dgm:cxn modelId="{1D6A6729-164A-461E-859F-1FF94B1EFEF0}" type="presParOf" srcId="{85BF865F-7A90-4576-8F7B-685F977218EB}" destId="{9C827B6A-AB68-478E-9848-28F131A05489}" srcOrd="0" destOrd="0" presId="urn:microsoft.com/office/officeart/2005/8/layout/hList2"/>
    <dgm:cxn modelId="{ABC6973A-9F78-4732-9AAE-1E1FF6D572D8}" type="presParOf" srcId="{85BF865F-7A90-4576-8F7B-685F977218EB}" destId="{7E5922F3-5A64-4882-B88D-796EF3360262}" srcOrd="1" destOrd="0" presId="urn:microsoft.com/office/officeart/2005/8/layout/hList2"/>
    <dgm:cxn modelId="{23EDB86B-7249-4E8D-8BAF-C1CBE28C96EE}" type="presParOf" srcId="{85BF865F-7A90-4576-8F7B-685F977218EB}" destId="{1F42A77C-A0E6-40E9-BADE-3071AE1F3F52}" srcOrd="2" destOrd="0" presId="urn:microsoft.com/office/officeart/2005/8/layout/hList2"/>
    <dgm:cxn modelId="{1F74BA36-A0B8-437E-85E6-678FA58DFDAA}" type="presParOf" srcId="{25ABDC34-769A-43C1-B1C9-FF29C6C86047}" destId="{54551F46-F4C8-4FDD-8873-F9FC7DF1B99E}" srcOrd="3" destOrd="0" presId="urn:microsoft.com/office/officeart/2005/8/layout/hList2"/>
    <dgm:cxn modelId="{B096328A-B4B2-4974-B5FE-F37DBECA4276}" type="presParOf" srcId="{25ABDC34-769A-43C1-B1C9-FF29C6C86047}" destId="{30DA9D99-E0BA-43E6-8B9F-189979725DEB}" srcOrd="4" destOrd="0" presId="urn:microsoft.com/office/officeart/2005/8/layout/hList2"/>
    <dgm:cxn modelId="{EBE592F1-5224-4403-A3AE-AF103313B568}" type="presParOf" srcId="{30DA9D99-E0BA-43E6-8B9F-189979725DEB}" destId="{D86D7E30-313C-4C7A-A55C-E71A4590F5E3}" srcOrd="0" destOrd="0" presId="urn:microsoft.com/office/officeart/2005/8/layout/hList2"/>
    <dgm:cxn modelId="{9CCE0CB1-C822-4C28-B88D-D9AFF297C6CE}" type="presParOf" srcId="{30DA9D99-E0BA-43E6-8B9F-189979725DEB}" destId="{D89B544D-C47C-4EC1-8787-5FB12CC4B829}" srcOrd="1" destOrd="0" presId="urn:microsoft.com/office/officeart/2005/8/layout/hList2"/>
    <dgm:cxn modelId="{69FBA951-5C71-4D19-9848-2E8CA7877F4F}" type="presParOf" srcId="{30DA9D99-E0BA-43E6-8B9F-189979725DEB}" destId="{49D1E4F3-85A1-48CC-AE26-33C5ADA12441}" srcOrd="2" destOrd="0" presId="urn:microsoft.com/office/officeart/2005/8/layout/hList2"/>
  </dgm:cxnLst>
  <dgm:bg/>
  <dgm:whole/>
</dgm:dataModel>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0.80887</cdr:x>
      <cdr:y>0.06956</cdr:y>
    </cdr:from>
    <cdr:to>
      <cdr:x>0.90391</cdr:x>
      <cdr:y>0.13478</cdr:y>
    </cdr:to>
    <cdr:sp macro="" textlink="">
      <cdr:nvSpPr>
        <cdr:cNvPr id="2" name="TextBox 1"/>
        <cdr:cNvSpPr txBox="1"/>
      </cdr:nvSpPr>
      <cdr:spPr>
        <a:xfrm xmlns:a="http://schemas.openxmlformats.org/drawingml/2006/main">
          <a:off x="7296170" y="380984"/>
          <a:ext cx="857256" cy="35719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0.74551</cdr:x>
      <cdr:y>0.08261</cdr:y>
    </cdr:from>
    <cdr:to>
      <cdr:x>0.84055</cdr:x>
      <cdr:y>0.13478</cdr:y>
    </cdr:to>
    <cdr:sp macro="" textlink="">
      <cdr:nvSpPr>
        <cdr:cNvPr id="3" name="TextBox 2"/>
        <cdr:cNvSpPr txBox="1"/>
      </cdr:nvSpPr>
      <cdr:spPr>
        <a:xfrm xmlns:a="http://schemas.openxmlformats.org/drawingml/2006/main">
          <a:off x="6724666" y="452422"/>
          <a:ext cx="857256" cy="285752"/>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ru-RU" sz="1100" dirty="0" smtClean="0">
              <a:latin typeface="Arial" pitchFamily="34" charset="0"/>
              <a:cs typeface="Arial" pitchFamily="34" charset="0"/>
            </a:rPr>
            <a:t>Тыс.руб</a:t>
          </a:r>
          <a:r>
            <a:rPr lang="ru-RU" sz="1100" dirty="0" smtClean="0"/>
            <a:t>.</a:t>
          </a:r>
          <a:endParaRPr lang="ru-RU"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9F9B575B-3265-4646-B8F9-08554D48CA7E}" type="datetimeFigureOut">
              <a:rPr lang="ru-RU"/>
              <a:pPr>
                <a:defRPr/>
              </a:pPr>
              <a:t>26.11.2019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795155B9-0021-4770-9C52-5CE99BE83E4A}"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Образ слайда 1"/>
          <p:cNvSpPr>
            <a:spLocks noGrp="1" noRot="1" noChangeAspect="1" noTextEdit="1"/>
          </p:cNvSpPr>
          <p:nvPr>
            <p:ph type="sldImg"/>
          </p:nvPr>
        </p:nvSpPr>
        <p:spPr bwMode="auto">
          <a:noFill/>
          <a:ln>
            <a:solidFill>
              <a:srgbClr val="000000"/>
            </a:solidFill>
            <a:miter lim="800000"/>
            <a:headEnd/>
            <a:tailEnd/>
          </a:ln>
        </p:spPr>
      </p:sp>
      <p:sp>
        <p:nvSpPr>
          <p:cNvPr id="3277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32772"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26EE451-05E4-4D7A-B0BD-93D2D46DC4D3}" type="slidenum">
              <a:rPr lang="ru-RU" smtClean="0">
                <a:latin typeface="Arial" pitchFamily="34" charset="0"/>
                <a:cs typeface="Arial" pitchFamily="34" charset="0"/>
              </a:rPr>
              <a:pPr/>
              <a:t>28</a:t>
            </a:fld>
            <a:endParaRPr lang="ru-RU" smtClean="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pPr>
              <a:defRPr/>
            </a:pPr>
            <a:fld id="{93F6C815-42B2-4B4D-A8CA-B36CF60999AA}" type="datetimeFigureOut">
              <a:rPr lang="ru-RU" smtClean="0"/>
              <a:pPr>
                <a:defRPr/>
              </a:pPr>
              <a:t>26.11.2019</a:t>
            </a:fld>
            <a:endParaRPr lang="ru-RU"/>
          </a:p>
        </p:txBody>
      </p:sp>
      <p:sp>
        <p:nvSpPr>
          <p:cNvPr id="19" name="Нижний колонтитул 18"/>
          <p:cNvSpPr>
            <a:spLocks noGrp="1"/>
          </p:cNvSpPr>
          <p:nvPr>
            <p:ph type="ftr" sz="quarter" idx="11"/>
          </p:nvPr>
        </p:nvSpPr>
        <p:spPr/>
        <p:txBody>
          <a:bodyPr/>
          <a:lstStyle/>
          <a:p>
            <a:pPr>
              <a:defRPr/>
            </a:pPr>
            <a:endParaRPr lang="ru-RU"/>
          </a:p>
        </p:txBody>
      </p:sp>
      <p:sp>
        <p:nvSpPr>
          <p:cNvPr id="27" name="Номер слайда 26"/>
          <p:cNvSpPr>
            <a:spLocks noGrp="1"/>
          </p:cNvSpPr>
          <p:nvPr>
            <p:ph type="sldNum" sz="quarter" idx="12"/>
          </p:nvPr>
        </p:nvSpPr>
        <p:spPr/>
        <p:txBody>
          <a:bodyPr/>
          <a:lstStyle/>
          <a:p>
            <a:pPr>
              <a:defRPr/>
            </a:pPr>
            <a:fld id="{34C2DC44-6194-4E41-9C84-419EDC81D979}" type="slidenum">
              <a:rPr lang="ru-RU" smtClean="0"/>
              <a:pPr>
                <a:defRPr/>
              </a:pPr>
              <a:t>‹#›</a:t>
            </a:fld>
            <a:endParaRPr lang="ru-RU"/>
          </a:p>
        </p:txBody>
      </p:sp>
    </p:spTree>
  </p:cSld>
  <p:clrMapOvr>
    <a:overrideClrMapping bg1="dk1" tx1="lt1" bg2="dk2" tx2="lt2" accent1="accent1" accent2="accent2" accent3="accent3" accent4="accent4" accent5="accent5" accent6="accent6" hlink="hlink" folHlink="folHlink"/>
  </p:clrMapOvr>
  <p:transition>
    <p:wheel/>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092A1463-1B41-4816-A0C8-A3F830EC8B18}" type="datetimeFigureOut">
              <a:rPr lang="ru-RU" smtClean="0"/>
              <a:pPr>
                <a:defRPr/>
              </a:pPr>
              <a:t>26.11.2019</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DBD492E8-AB13-4DB3-AB3A-546AAFADF742}" type="slidenum">
              <a:rPr lang="ru-RU" smtClean="0"/>
              <a:pPr>
                <a:defRPr/>
              </a:pPr>
              <a:t>‹#›</a:t>
            </a:fld>
            <a:endParaRPr lang="ru-RU"/>
          </a:p>
        </p:txBody>
      </p:sp>
    </p:spTree>
  </p:cSld>
  <p:clrMapOvr>
    <a:masterClrMapping/>
  </p:clrMapOvr>
  <p:transition>
    <p:wheel/>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211AD889-5813-454A-B39C-A0BA56A5BBBC}" type="datetimeFigureOut">
              <a:rPr lang="ru-RU" smtClean="0"/>
              <a:pPr>
                <a:defRPr/>
              </a:pPr>
              <a:t>26.11.2019</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43E58B46-835B-4903-B740-2C2619883754}" type="slidenum">
              <a:rPr lang="ru-RU" smtClean="0"/>
              <a:pPr>
                <a:defRPr/>
              </a:pPr>
              <a:t>‹#›</a:t>
            </a:fld>
            <a:endParaRPr lang="ru-RU"/>
          </a:p>
        </p:txBody>
      </p:sp>
    </p:spTree>
  </p:cSld>
  <p:clrMapOvr>
    <a:masterClrMapping/>
  </p:clrMapOvr>
  <p:transition>
    <p:wheel/>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8B9B2B43-12D9-4255-BBDB-1CB21BA3AB69}" type="datetimeFigureOut">
              <a:rPr lang="ru-RU" smtClean="0"/>
              <a:pPr>
                <a:defRPr/>
              </a:pPr>
              <a:t>26.11.2019</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B875FA28-176A-463A-8736-F58B83B6F76E}" type="slidenum">
              <a:rPr lang="ru-RU" smtClean="0"/>
              <a:pPr>
                <a:defRPr/>
              </a:pPr>
              <a:t>‹#›</a:t>
            </a:fld>
            <a:endParaRPr lang="ru-RU"/>
          </a:p>
        </p:txBody>
      </p:sp>
    </p:spTree>
  </p:cSld>
  <p:clrMapOvr>
    <a:masterClrMapping/>
  </p:clrMapOvr>
  <p:transition>
    <p:wheel/>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pPr>
              <a:defRPr/>
            </a:pPr>
            <a:fld id="{9A7575A2-A875-488A-B727-25E27799CADB}" type="datetimeFigureOut">
              <a:rPr lang="ru-RU" smtClean="0"/>
              <a:pPr>
                <a:defRPr/>
              </a:pPr>
              <a:t>26.11.2019</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B1EE62F4-6AD3-4BD5-83C1-28AEC49B1CFB}" type="slidenum">
              <a:rPr lang="ru-RU" smtClean="0"/>
              <a:pPr>
                <a:defRPr/>
              </a:pPr>
              <a:t>‹#›</a:t>
            </a:fld>
            <a:endParaRPr lang="ru-RU"/>
          </a:p>
        </p:txBody>
      </p:sp>
    </p:spTree>
  </p:cSld>
  <p:clrMapOvr>
    <a:overrideClrMapping bg1="dk1" tx1="lt1" bg2="dk2" tx2="lt2" accent1="accent1" accent2="accent2" accent3="accent3" accent4="accent4" accent5="accent5" accent6="accent6" hlink="hlink" folHlink="folHlink"/>
  </p:clrMapOvr>
  <p:transition>
    <p:wheel/>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pPr>
              <a:defRPr/>
            </a:pPr>
            <a:fld id="{FACAE2E4-C197-442E-B4D7-8A6584EA7485}" type="datetimeFigureOut">
              <a:rPr lang="ru-RU" smtClean="0"/>
              <a:pPr>
                <a:defRPr/>
              </a:pPr>
              <a:t>26.11.2019</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CCB78ECE-471B-4D62-B1FE-ED72C433338B}" type="slidenum">
              <a:rPr lang="ru-RU" smtClean="0"/>
              <a:pPr>
                <a:defRPr/>
              </a:pPr>
              <a:t>‹#›</a:t>
            </a:fld>
            <a:endParaRPr lang="ru-RU"/>
          </a:p>
        </p:txBody>
      </p:sp>
    </p:spTree>
  </p:cSld>
  <p:clrMapOvr>
    <a:masterClrMapping/>
  </p:clrMapOvr>
  <p:transition>
    <p:wheel/>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pPr>
              <a:defRPr/>
            </a:pPr>
            <a:fld id="{091CE7C9-EA94-4E00-8807-7FF3EA9B442D}" type="datetimeFigureOut">
              <a:rPr lang="ru-RU" smtClean="0"/>
              <a:pPr>
                <a:defRPr/>
              </a:pPr>
              <a:t>26.11.2019</a:t>
            </a:fld>
            <a:endParaRPr lang="ru-RU"/>
          </a:p>
        </p:txBody>
      </p:sp>
      <p:sp>
        <p:nvSpPr>
          <p:cNvPr id="8" name="Нижний колонтитул 7"/>
          <p:cNvSpPr>
            <a:spLocks noGrp="1"/>
          </p:cNvSpPr>
          <p:nvPr>
            <p:ph type="ftr" sz="quarter" idx="11"/>
          </p:nvPr>
        </p:nvSpPr>
        <p:spPr/>
        <p:txBody>
          <a:bodyPr/>
          <a:lstStyle/>
          <a:p>
            <a:pPr>
              <a:defRPr/>
            </a:pPr>
            <a:endParaRPr lang="ru-RU"/>
          </a:p>
        </p:txBody>
      </p:sp>
      <p:sp>
        <p:nvSpPr>
          <p:cNvPr id="9" name="Номер слайда 8"/>
          <p:cNvSpPr>
            <a:spLocks noGrp="1"/>
          </p:cNvSpPr>
          <p:nvPr>
            <p:ph type="sldNum" sz="quarter" idx="12"/>
          </p:nvPr>
        </p:nvSpPr>
        <p:spPr/>
        <p:txBody>
          <a:bodyPr/>
          <a:lstStyle/>
          <a:p>
            <a:pPr>
              <a:defRPr/>
            </a:pPr>
            <a:fld id="{AEEB770C-D1B9-4D29-9BE0-6578E5B34852}" type="slidenum">
              <a:rPr lang="ru-RU" smtClean="0"/>
              <a:pPr>
                <a:defRPr/>
              </a:pPr>
              <a:t>‹#›</a:t>
            </a:fld>
            <a:endParaRPr lang="ru-RU"/>
          </a:p>
        </p:txBody>
      </p:sp>
    </p:spTree>
  </p:cSld>
  <p:clrMapOvr>
    <a:masterClrMapping/>
  </p:clrMapOvr>
  <p:transition>
    <p:wheel/>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pPr>
              <a:defRPr/>
            </a:pPr>
            <a:fld id="{A910FC1D-B1DB-4091-9E66-9D24955CB4D8}" type="datetimeFigureOut">
              <a:rPr lang="ru-RU" smtClean="0"/>
              <a:pPr>
                <a:defRPr/>
              </a:pPr>
              <a:t>26.11.2019</a:t>
            </a:fld>
            <a:endParaRPr lang="ru-RU"/>
          </a:p>
        </p:txBody>
      </p:sp>
      <p:sp>
        <p:nvSpPr>
          <p:cNvPr id="4" name="Нижний колонтитул 3"/>
          <p:cNvSpPr>
            <a:spLocks noGrp="1"/>
          </p:cNvSpPr>
          <p:nvPr>
            <p:ph type="ftr" sz="quarter" idx="11"/>
          </p:nvPr>
        </p:nvSpPr>
        <p:spPr/>
        <p:txBody>
          <a:bodyPr/>
          <a:lstStyle/>
          <a:p>
            <a:pPr>
              <a:defRPr/>
            </a:pPr>
            <a:endParaRPr lang="ru-RU"/>
          </a:p>
        </p:txBody>
      </p:sp>
      <p:sp>
        <p:nvSpPr>
          <p:cNvPr id="5" name="Номер слайда 4"/>
          <p:cNvSpPr>
            <a:spLocks noGrp="1"/>
          </p:cNvSpPr>
          <p:nvPr>
            <p:ph type="sldNum" sz="quarter" idx="12"/>
          </p:nvPr>
        </p:nvSpPr>
        <p:spPr/>
        <p:txBody>
          <a:bodyPr/>
          <a:lstStyle/>
          <a:p>
            <a:pPr>
              <a:defRPr/>
            </a:pPr>
            <a:fld id="{B4C8CF2B-4462-44CC-8A08-7D33A593F03D}" type="slidenum">
              <a:rPr lang="ru-RU" smtClean="0"/>
              <a:pPr>
                <a:defRPr/>
              </a:pPr>
              <a:t>‹#›</a:t>
            </a:fld>
            <a:endParaRPr lang="ru-RU"/>
          </a:p>
        </p:txBody>
      </p:sp>
    </p:spTree>
  </p:cSld>
  <p:clrMapOvr>
    <a:masterClrMapping/>
  </p:clrMapOvr>
  <p:transition>
    <p:wheel/>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0568DA50-E402-497C-81DA-B62A70A00C7A}" type="datetimeFigureOut">
              <a:rPr lang="ru-RU" smtClean="0"/>
              <a:pPr>
                <a:defRPr/>
              </a:pPr>
              <a:t>26.11.2019</a:t>
            </a:fld>
            <a:endParaRPr lang="ru-RU"/>
          </a:p>
        </p:txBody>
      </p:sp>
      <p:sp>
        <p:nvSpPr>
          <p:cNvPr id="3" name="Нижний колонтитул 2"/>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a:lstStyle/>
          <a:p>
            <a:pPr>
              <a:defRPr/>
            </a:pPr>
            <a:fld id="{EB1749C9-2452-4A72-8162-61C78D195E46}" type="slidenum">
              <a:rPr lang="ru-RU" smtClean="0"/>
              <a:pPr>
                <a:defRPr/>
              </a:pPr>
              <a:t>‹#›</a:t>
            </a:fld>
            <a:endParaRPr lang="ru-RU"/>
          </a:p>
        </p:txBody>
      </p:sp>
    </p:spTree>
  </p:cSld>
  <p:clrMapOvr>
    <a:masterClrMapping/>
  </p:clrMapOvr>
  <p:transition>
    <p:wheel/>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pPr>
              <a:defRPr/>
            </a:pPr>
            <a:fld id="{BA2ADE82-B8B0-4297-8D72-212B479074E1}" type="datetimeFigureOut">
              <a:rPr lang="ru-RU" smtClean="0"/>
              <a:pPr>
                <a:defRPr/>
              </a:pPr>
              <a:t>26.11.2019</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E79BB9F4-C336-4E46-BDC5-B9129BE07F7D}" type="slidenum">
              <a:rPr lang="ru-RU" smtClean="0"/>
              <a:pPr>
                <a:defRPr/>
              </a:pPr>
              <a:t>‹#›</a:t>
            </a:fld>
            <a:endParaRPr lang="ru-RU"/>
          </a:p>
        </p:txBody>
      </p:sp>
    </p:spTree>
  </p:cSld>
  <p:clrMapOvr>
    <a:masterClrMapping/>
  </p:clrMapOvr>
  <p:transition>
    <p:wheel/>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pPr>
              <a:defRPr/>
            </a:pPr>
            <a:fld id="{429CAB49-6C63-4598-BE32-2C7524EF90BF}" type="datetimeFigureOut">
              <a:rPr lang="ru-RU" smtClean="0"/>
              <a:pPr>
                <a:defRPr/>
              </a:pPr>
              <a:t>26.11.2019</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a:xfrm>
            <a:off x="8077200" y="6356350"/>
            <a:ext cx="609600" cy="365125"/>
          </a:xfrm>
        </p:spPr>
        <p:txBody>
          <a:bodyPr/>
          <a:lstStyle/>
          <a:p>
            <a:pPr>
              <a:defRPr/>
            </a:pPr>
            <a:fld id="{5FFEEAE7-C67F-4A03-8B3C-99BE72C9E11C}" type="slidenum">
              <a:rPr lang="ru-RU" smtClean="0"/>
              <a:pPr>
                <a:defRPr/>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wheel/>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B7611F20-270E-4A5D-AE5A-F71155397ABC}" type="datetimeFigureOut">
              <a:rPr lang="ru-RU" smtClean="0"/>
              <a:pPr>
                <a:defRPr/>
              </a:pPr>
              <a:t>26.11.2019</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04115420-1A9A-46D3-A453-760B4C827981}" type="slidenum">
              <a:rPr lang="ru-RU" smtClean="0"/>
              <a:pPr>
                <a:defRPr/>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139" r:id="rId1"/>
    <p:sldLayoutId id="2147484140" r:id="rId2"/>
    <p:sldLayoutId id="2147484141" r:id="rId3"/>
    <p:sldLayoutId id="2147484142" r:id="rId4"/>
    <p:sldLayoutId id="2147484143" r:id="rId5"/>
    <p:sldLayoutId id="2147484144" r:id="rId6"/>
    <p:sldLayoutId id="2147484145" r:id="rId7"/>
    <p:sldLayoutId id="2147484146" r:id="rId8"/>
    <p:sldLayoutId id="2147484147" r:id="rId9"/>
    <p:sldLayoutId id="2147484148" r:id="rId10"/>
    <p:sldLayoutId id="2147484149" r:id="rId11"/>
  </p:sldLayoutIdLst>
  <p:transition>
    <p:wheel/>
  </p:transition>
  <p:timing>
    <p:tnLst>
      <p:par>
        <p:cTn id="1" dur="indefinite" restart="never" nodeType="tmRoot"/>
      </p:par>
    </p:tnLst>
  </p:timing>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 Id="rId4" Type="http://schemas.openxmlformats.org/officeDocument/2006/relationships/image" Target="../media/image24.jpeg"/></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3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p:cNvSpPr>
            <a:spLocks noGrp="1"/>
          </p:cNvSpPr>
          <p:nvPr>
            <p:ph type="title"/>
          </p:nvPr>
        </p:nvSpPr>
        <p:spPr>
          <a:xfrm>
            <a:off x="457200" y="1000114"/>
            <a:ext cx="8229600" cy="857250"/>
          </a:xfrm>
        </p:spPr>
        <p:txBody>
          <a:bodyPr>
            <a:normAutofit/>
          </a:bodyPr>
          <a:lstStyle/>
          <a:p>
            <a:pPr algn="ctr" eaLnBrk="1" hangingPunct="1"/>
            <a:r>
              <a:rPr lang="ru-RU" sz="2400" b="1" dirty="0" smtClean="0">
                <a:latin typeface="Arial" pitchFamily="34" charset="0"/>
                <a:cs typeface="Arial" pitchFamily="34" charset="0"/>
              </a:rPr>
              <a:t>Проект бюджета Городского округа Верхняя Тура           </a:t>
            </a:r>
            <a:br>
              <a:rPr lang="ru-RU" sz="2400" b="1" dirty="0" smtClean="0">
                <a:latin typeface="Arial" pitchFamily="34" charset="0"/>
                <a:cs typeface="Arial" pitchFamily="34" charset="0"/>
              </a:rPr>
            </a:br>
            <a:r>
              <a:rPr lang="ru-RU" sz="2400" b="1" dirty="0" smtClean="0">
                <a:latin typeface="Arial" pitchFamily="34" charset="0"/>
                <a:cs typeface="Arial" pitchFamily="34" charset="0"/>
              </a:rPr>
              <a:t>на 2020-2022 годы для граждан</a:t>
            </a:r>
          </a:p>
        </p:txBody>
      </p:sp>
      <p:sp>
        <p:nvSpPr>
          <p:cNvPr id="6" name="Управляющая кнопка: настраиваемая 5">
            <a:hlinkClick r:id="" action="ppaction://noaction" highlightClick="1"/>
          </p:cNvPr>
          <p:cNvSpPr/>
          <p:nvPr/>
        </p:nvSpPr>
        <p:spPr>
          <a:xfrm>
            <a:off x="428596" y="2071678"/>
            <a:ext cx="4572032" cy="4214842"/>
          </a:xfrm>
          <a:prstGeom prst="actionButtonBlank">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just">
              <a:defRPr/>
            </a:pPr>
            <a:r>
              <a:rPr lang="en-US" sz="1600" dirty="0" smtClean="0">
                <a:solidFill>
                  <a:srgbClr val="0070C0"/>
                </a:solidFill>
                <a:latin typeface="Times New Roman" pitchFamily="18" charset="0"/>
                <a:cs typeface="Times New Roman" pitchFamily="18" charset="0"/>
              </a:rPr>
              <a:t>	</a:t>
            </a:r>
            <a:r>
              <a:rPr lang="en-US" sz="1700" dirty="0" smtClean="0">
                <a:solidFill>
                  <a:srgbClr val="0070C0"/>
                </a:solidFill>
                <a:latin typeface="Arial" pitchFamily="34" charset="0"/>
                <a:cs typeface="Arial" pitchFamily="34" charset="0"/>
              </a:rPr>
              <a:t>    </a:t>
            </a:r>
            <a:r>
              <a:rPr lang="ru-RU" sz="1700" dirty="0" smtClean="0">
                <a:solidFill>
                  <a:srgbClr val="0070C0"/>
                </a:solidFill>
                <a:latin typeface="Arial" pitchFamily="34" charset="0"/>
                <a:cs typeface="Arial" pitchFamily="34" charset="0"/>
              </a:rPr>
              <a:t>Городской округ Верхняя Тура включен</a:t>
            </a:r>
            <a:r>
              <a:rPr lang="en-US" sz="1700" dirty="0" smtClean="0">
                <a:solidFill>
                  <a:srgbClr val="0070C0"/>
                </a:solidFill>
                <a:latin typeface="Arial" pitchFamily="34" charset="0"/>
                <a:cs typeface="Arial" pitchFamily="34" charset="0"/>
              </a:rPr>
              <a:t> </a:t>
            </a:r>
            <a:r>
              <a:rPr lang="ru-RU" sz="1700" dirty="0" smtClean="0">
                <a:solidFill>
                  <a:srgbClr val="0070C0"/>
                </a:solidFill>
                <a:latin typeface="Arial" pitchFamily="34" charset="0"/>
                <a:cs typeface="Arial" pitchFamily="34" charset="0"/>
              </a:rPr>
              <a:t>в государственный реестр муниципальных образований </a:t>
            </a:r>
            <a:r>
              <a:rPr lang="ru-RU" sz="1600" dirty="0" smtClean="0">
                <a:solidFill>
                  <a:srgbClr val="0070C0"/>
                </a:solidFill>
                <a:latin typeface="Arial" pitchFamily="34" charset="0"/>
                <a:cs typeface="Arial" pitchFamily="34" charset="0"/>
              </a:rPr>
              <a:t>14 ноября 2005 года, </a:t>
            </a:r>
            <a:r>
              <a:rPr lang="ru-RU" sz="1700" dirty="0" smtClean="0">
                <a:solidFill>
                  <a:srgbClr val="0070C0"/>
                </a:solidFill>
                <a:latin typeface="Arial" pitchFamily="34" charset="0"/>
                <a:cs typeface="Arial" pitchFamily="34" charset="0"/>
              </a:rPr>
              <a:t>регистрационный </a:t>
            </a:r>
            <a:r>
              <a:rPr lang="ru-RU" sz="1700" dirty="0">
                <a:solidFill>
                  <a:srgbClr val="0070C0"/>
                </a:solidFill>
                <a:latin typeface="Arial" pitchFamily="34" charset="0"/>
                <a:cs typeface="Arial" pitchFamily="34" charset="0"/>
              </a:rPr>
              <a:t>номер RU 66319000, </a:t>
            </a:r>
            <a:endParaRPr lang="ru-RU" sz="1700" dirty="0" smtClean="0">
              <a:solidFill>
                <a:srgbClr val="0070C0"/>
              </a:solidFill>
              <a:latin typeface="Arial" pitchFamily="34" charset="0"/>
              <a:cs typeface="Arial" pitchFamily="34" charset="0"/>
            </a:endParaRPr>
          </a:p>
          <a:p>
            <a:pPr algn="just">
              <a:defRPr/>
            </a:pPr>
            <a:r>
              <a:rPr lang="ru-RU" sz="1700" dirty="0" smtClean="0">
                <a:solidFill>
                  <a:srgbClr val="0070C0"/>
                </a:solidFill>
                <a:latin typeface="Arial" pitchFamily="34" charset="0"/>
                <a:cs typeface="Arial" pitchFamily="34" charset="0"/>
              </a:rPr>
              <a:t>Главным </a:t>
            </a:r>
            <a:r>
              <a:rPr lang="ru-RU" sz="1700" dirty="0">
                <a:solidFill>
                  <a:srgbClr val="0070C0"/>
                </a:solidFill>
                <a:latin typeface="Arial" pitchFamily="34" charset="0"/>
                <a:cs typeface="Arial" pitchFamily="34" charset="0"/>
              </a:rPr>
              <a:t>управлением  Министерства юстиции Российской Федерации по Уральскому федеральному округу. </a:t>
            </a:r>
            <a:endParaRPr lang="ru-RU" sz="1700" dirty="0" smtClean="0">
              <a:solidFill>
                <a:srgbClr val="0070C0"/>
              </a:solidFill>
              <a:latin typeface="Arial" pitchFamily="34" charset="0"/>
              <a:cs typeface="Arial" pitchFamily="34" charset="0"/>
            </a:endParaRPr>
          </a:p>
          <a:p>
            <a:pPr algn="just">
              <a:defRPr/>
            </a:pPr>
            <a:r>
              <a:rPr lang="ru-RU" sz="1700" dirty="0" smtClean="0">
                <a:solidFill>
                  <a:srgbClr val="0070C0"/>
                </a:solidFill>
                <a:latin typeface="Arial" pitchFamily="34" charset="0"/>
                <a:cs typeface="Arial" pitchFamily="34" charset="0"/>
              </a:rPr>
              <a:t>	Местное </a:t>
            </a:r>
            <a:r>
              <a:rPr lang="ru-RU" sz="1700" dirty="0">
                <a:solidFill>
                  <a:srgbClr val="0070C0"/>
                </a:solidFill>
                <a:latin typeface="Arial" pitchFamily="34" charset="0"/>
                <a:cs typeface="Arial" pitchFamily="34" charset="0"/>
              </a:rPr>
              <a:t>самоуправление на территории Городского округа Верхняя Тура осуществляется в соответствии с Уставом Городского округа Верхняя Тура, утвержденным решением </a:t>
            </a:r>
            <a:r>
              <a:rPr lang="ru-RU" sz="1700" dirty="0" err="1">
                <a:solidFill>
                  <a:srgbClr val="0070C0"/>
                </a:solidFill>
                <a:latin typeface="Arial" pitchFamily="34" charset="0"/>
                <a:cs typeface="Arial" pitchFamily="34" charset="0"/>
              </a:rPr>
              <a:t>Верхнетуринской</a:t>
            </a:r>
            <a:r>
              <a:rPr lang="ru-RU" sz="1700" dirty="0">
                <a:solidFill>
                  <a:srgbClr val="0070C0"/>
                </a:solidFill>
                <a:latin typeface="Arial" pitchFamily="34" charset="0"/>
                <a:cs typeface="Arial" pitchFamily="34" charset="0"/>
              </a:rPr>
              <a:t>  Думы от 18.05.2005г. № 27 с внесенными в него в установленном порядке изменениями</a:t>
            </a:r>
            <a:r>
              <a:rPr lang="ru-RU" sz="1700" dirty="0">
                <a:solidFill>
                  <a:srgbClr val="0070C0"/>
                </a:solidFill>
                <a:latin typeface="Times New Roman" pitchFamily="18" charset="0"/>
                <a:cs typeface="Times New Roman" pitchFamily="18" charset="0"/>
              </a:rPr>
              <a:t>.</a:t>
            </a:r>
          </a:p>
        </p:txBody>
      </p:sp>
      <p:pic>
        <p:nvPicPr>
          <p:cNvPr id="14" name="Рисунок 13" descr="gerb.png"/>
          <p:cNvPicPr>
            <a:picLocks noChangeAspect="1"/>
          </p:cNvPicPr>
          <p:nvPr/>
        </p:nvPicPr>
        <p:blipFill>
          <a:blip r:embed="rId2"/>
          <a:stretch>
            <a:fillRect/>
          </a:stretch>
        </p:blipFill>
        <p:spPr>
          <a:xfrm>
            <a:off x="142844" y="142852"/>
            <a:ext cx="1005060" cy="1267248"/>
          </a:xfrm>
          <a:prstGeom prst="rect">
            <a:avLst/>
          </a:prstGeom>
        </p:spPr>
      </p:pic>
      <p:pic>
        <p:nvPicPr>
          <p:cNvPr id="34818" name="Picture 2" descr="http://i.mycdn.me/i?r=AzEPZsRbOZEKgBhR0XGMT1RkbnImBSQ_Zen-WfW5tMBplKaKTM5SRkZCeTgDn6uOyic"/>
          <p:cNvPicPr>
            <a:picLocks noGrp="1" noChangeAspect="1" noChangeArrowheads="1"/>
          </p:cNvPicPr>
          <p:nvPr>
            <p:ph idx="1"/>
          </p:nvPr>
        </p:nvPicPr>
        <p:blipFill>
          <a:blip r:embed="rId3"/>
          <a:srcRect/>
          <a:stretch>
            <a:fillRect/>
          </a:stretch>
        </p:blipFill>
        <p:spPr bwMode="auto">
          <a:xfrm>
            <a:off x="5143504" y="2071678"/>
            <a:ext cx="2941694" cy="3929080"/>
          </a:xfrm>
          <a:prstGeom prst="rect">
            <a:avLst/>
          </a:prstGeom>
          <a:noFill/>
        </p:spPr>
      </p:pic>
    </p:spTree>
  </p:cSld>
  <p:clrMapOvr>
    <a:masterClrMapping/>
  </p:clrMapOvr>
  <p:transition>
    <p:whee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4282" y="1428736"/>
            <a:ext cx="8786874" cy="4247317"/>
          </a:xfrm>
          <a:prstGeom prst="rect">
            <a:avLst/>
          </a:prstGeom>
          <a:noFill/>
        </p:spPr>
        <p:txBody>
          <a:bodyPr wrap="square" rtlCol="0" anchor="ctr">
            <a:spAutoFit/>
          </a:bodyPr>
          <a:lstStyle/>
          <a:p>
            <a:pPr algn="just"/>
            <a:r>
              <a:rPr lang="ru-RU" dirty="0" smtClean="0">
                <a:latin typeface="Times New Roman" pitchFamily="18" charset="0"/>
                <a:cs typeface="Times New Roman" pitchFamily="18" charset="0"/>
              </a:rPr>
              <a:t>	</a:t>
            </a:r>
            <a:r>
              <a:rPr lang="ru-RU" dirty="0" smtClean="0"/>
              <a:t>Первоочередной задачей является финансирование действующих обязательств, таких как:</a:t>
            </a:r>
          </a:p>
          <a:p>
            <a:pPr lvl="0" algn="just">
              <a:buFont typeface="Wingdings" pitchFamily="2" charset="2"/>
              <a:buChar char="Ø"/>
            </a:pPr>
            <a:r>
              <a:rPr lang="ru-RU" dirty="0" smtClean="0"/>
              <a:t>социальные обязательства в рамках реализации Указов Президента РФ;</a:t>
            </a:r>
          </a:p>
          <a:p>
            <a:pPr lvl="0" algn="just"/>
            <a:r>
              <a:rPr lang="ru-RU" dirty="0" smtClean="0"/>
              <a:t>гарантии по оплате труда категориям работников, не включенным в «майские указы» Президента РФ;</a:t>
            </a:r>
          </a:p>
          <a:p>
            <a:pPr lvl="0" algn="just">
              <a:buFont typeface="Wingdings" pitchFamily="2" charset="2"/>
              <a:buChar char="Ø"/>
            </a:pPr>
            <a:r>
              <a:rPr lang="ru-RU" dirty="0" smtClean="0"/>
              <a:t>обязательства по предоставлению гражданам льгот и субсидий на оплату жилищно-коммунальных услуг;</a:t>
            </a:r>
          </a:p>
          <a:p>
            <a:pPr lvl="0" algn="just">
              <a:buFont typeface="Wingdings" pitchFamily="2" charset="2"/>
              <a:buChar char="Ø"/>
            </a:pPr>
            <a:r>
              <a:rPr lang="ru-RU" dirty="0" smtClean="0"/>
              <a:t>расходы на текущее содержание зданий и помещений, занимаемых муниципальными учреждениями;</a:t>
            </a:r>
          </a:p>
          <a:p>
            <a:pPr lvl="0" algn="just">
              <a:buFont typeface="Wingdings" pitchFamily="2" charset="2"/>
              <a:buChar char="Ø"/>
            </a:pPr>
            <a:r>
              <a:rPr lang="ru-RU" dirty="0" smtClean="0"/>
              <a:t>обеспечение питанием учащихся общеобразовательных организаций;</a:t>
            </a:r>
          </a:p>
          <a:p>
            <a:pPr lvl="0" algn="just">
              <a:buFont typeface="Wingdings" pitchFamily="2" charset="2"/>
              <a:buChar char="Ø"/>
            </a:pPr>
            <a:r>
              <a:rPr lang="ru-RU" dirty="0" smtClean="0"/>
              <a:t>организация отдыха детей в каникулярное время, мероприятия по трудоустройству подростков;</a:t>
            </a:r>
          </a:p>
          <a:p>
            <a:pPr lvl="0" algn="just">
              <a:buFont typeface="Wingdings" pitchFamily="2" charset="2"/>
              <a:buChar char="Ø"/>
            </a:pPr>
            <a:r>
              <a:rPr lang="ru-RU" dirty="0" smtClean="0"/>
              <a:t>предоставление социальных выплат молодым семьям на приобретение (строительство) жилья.</a:t>
            </a:r>
          </a:p>
          <a:p>
            <a:pPr algn="just"/>
            <a:r>
              <a:rPr lang="ru-RU" dirty="0" smtClean="0"/>
              <a:t>	</a:t>
            </a:r>
            <a:endParaRPr lang="ru-RU" dirty="0"/>
          </a:p>
        </p:txBody>
      </p:sp>
    </p:spTree>
  </p:cSld>
  <p:clrMapOvr>
    <a:masterClrMapping/>
  </p:clrMapOvr>
  <p:transition>
    <p:whee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214290"/>
            <a:ext cx="4572000" cy="3970318"/>
          </a:xfrm>
          <a:prstGeom prst="rect">
            <a:avLst/>
          </a:prstGeom>
        </p:spPr>
        <p:txBody>
          <a:bodyPr>
            <a:spAutoFit/>
          </a:bodyPr>
          <a:lstStyle/>
          <a:p>
            <a:r>
              <a:rPr lang="ru-RU" dirty="0" smtClean="0"/>
              <a:t>В 2020-2022 годах будет продолжена начатая в 2017 году работа  по формированию современной городской среды на территории Городского округа Верхняя Тура посредством реализации мероприятий по комплексному благоустройству муниципальных территорий общественного назначения. 	Основным мероприятием  на 2020-2021 годы станет проект «Комплексное благоустройство общественной территории «Парк здоровья по ул. Лермонтова») </a:t>
            </a:r>
          </a:p>
          <a:p>
            <a:endParaRPr lang="ru-RU" dirty="0"/>
          </a:p>
        </p:txBody>
      </p:sp>
      <p:pic>
        <p:nvPicPr>
          <p:cNvPr id="3" name="Picture 2" descr="http://све.рф/media/gallery/8/4/841357cf82ba0aab4155d5f5a208d58b_900x_.jpg"/>
          <p:cNvPicPr>
            <a:picLocks noChangeAspect="1" noChangeArrowheads="1"/>
          </p:cNvPicPr>
          <p:nvPr/>
        </p:nvPicPr>
        <p:blipFill>
          <a:blip r:embed="rId2"/>
          <a:srcRect/>
          <a:stretch>
            <a:fillRect/>
          </a:stretch>
        </p:blipFill>
        <p:spPr bwMode="auto">
          <a:xfrm rot="1057293">
            <a:off x="4202371" y="2619048"/>
            <a:ext cx="4574282" cy="3135925"/>
          </a:xfrm>
          <a:prstGeom prst="rect">
            <a:avLst/>
          </a:prstGeom>
          <a:noFill/>
        </p:spPr>
      </p:pic>
    </p:spTree>
  </p:cSld>
  <p:clrMapOvr>
    <a:masterClrMapping/>
  </p:clrMapOvr>
  <p:transition>
    <p:whee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428604"/>
            <a:ext cx="8501122" cy="6340197"/>
          </a:xfrm>
          <a:prstGeom prst="rect">
            <a:avLst/>
          </a:prstGeom>
          <a:noFill/>
        </p:spPr>
        <p:txBody>
          <a:bodyPr wrap="square" rtlCol="0">
            <a:spAutoFit/>
          </a:bodyPr>
          <a:lstStyle/>
          <a:p>
            <a:pPr algn="just"/>
            <a:r>
              <a:rPr lang="ru-RU" dirty="0" smtClean="0"/>
              <a:t> 	</a:t>
            </a:r>
            <a:r>
              <a:rPr lang="ru-RU" sz="1600" dirty="0" smtClean="0"/>
              <a:t>В целях обеспечения социально-экономического развития территории, повышения качества жизни населения городского округа при формировании расходной части бюджета на 2020 год необходимо предусмотреть средства на реализацию инвестиционных проектов, начатых в предыдущие отчетные периоды.</a:t>
            </a:r>
          </a:p>
          <a:p>
            <a:pPr algn="just"/>
            <a:r>
              <a:rPr lang="ru-RU" sz="1600" dirty="0" smtClean="0"/>
              <a:t>	 Расходы инвестиционного характера в 2020 году запланированы в объеме  </a:t>
            </a:r>
            <a:r>
              <a:rPr lang="ru-RU" sz="1600" b="1" dirty="0" smtClean="0"/>
              <a:t>359 023 </a:t>
            </a:r>
            <a:r>
              <a:rPr lang="ru-RU" sz="1600" dirty="0" smtClean="0"/>
              <a:t>тыс. рублей (или 41,4% от общего объема расходов):</a:t>
            </a:r>
          </a:p>
          <a:p>
            <a:pPr lvl="0" algn="just"/>
            <a:r>
              <a:rPr lang="ru-RU" sz="1600" dirty="0" smtClean="0"/>
              <a:t>1) строительство водозаборных сооружений и сетей водоснабжения (2-й этап, </a:t>
            </a:r>
            <a:r>
              <a:rPr lang="ru-RU" sz="1600" b="1" dirty="0" smtClean="0"/>
              <a:t>44 155 тыс.руб</a:t>
            </a:r>
            <a:r>
              <a:rPr lang="ru-RU" sz="1600" dirty="0" smtClean="0"/>
              <a:t>., в том числе 42 830 тыс.руб. за счет средств ОБ, 1325 тыс.руб. за счет средств МБ);</a:t>
            </a:r>
          </a:p>
          <a:p>
            <a:pPr lvl="0" algn="just"/>
            <a:r>
              <a:rPr lang="ru-RU" sz="1600" dirty="0" smtClean="0"/>
              <a:t>2) строительство распределительного газопровода микрорайона «Рига» (2-й этап, </a:t>
            </a:r>
            <a:r>
              <a:rPr lang="ru-RU" sz="1600" b="1" dirty="0" smtClean="0"/>
              <a:t>44 353 тыс.руб</a:t>
            </a:r>
            <a:r>
              <a:rPr lang="ru-RU" sz="1600" dirty="0" smtClean="0"/>
              <a:t>., в том числе 42 940 тыс.руб. за счет средств ОБ, 1413 тыс.руб. за счет средств МБ);</a:t>
            </a:r>
          </a:p>
          <a:p>
            <a:pPr lvl="0" algn="just"/>
            <a:r>
              <a:rPr lang="ru-RU" sz="1600" dirty="0" smtClean="0"/>
              <a:t>3) газоснабжение жилых домов по ул. Фомина, ул. 25 лет Октября, ул. Крупской, ул. Кривощекова, ул. </a:t>
            </a:r>
            <a:r>
              <a:rPr lang="ru-RU" sz="1600" dirty="0" err="1" smtClean="0"/>
              <a:t>Иканина</a:t>
            </a:r>
            <a:r>
              <a:rPr lang="ru-RU" sz="1600" dirty="0" smtClean="0"/>
              <a:t> и ул. Карла Либкнехта (проектные работы, </a:t>
            </a:r>
            <a:r>
              <a:rPr lang="ru-RU" sz="1600" b="1" dirty="0" smtClean="0"/>
              <a:t>3780 тыс.руб</a:t>
            </a:r>
            <a:r>
              <a:rPr lang="ru-RU" sz="1600" dirty="0" smtClean="0"/>
              <a:t>. за счет средств МБ);</a:t>
            </a:r>
          </a:p>
          <a:p>
            <a:pPr lvl="0" algn="just"/>
            <a:r>
              <a:rPr lang="ru-RU" sz="1600" dirty="0" smtClean="0"/>
              <a:t>4) строительство объекта «Станция биологической очистки </a:t>
            </a:r>
            <a:r>
              <a:rPr lang="ru-RU" sz="1600" dirty="0" err="1" smtClean="0"/>
              <a:t>хозбытовых</a:t>
            </a:r>
            <a:r>
              <a:rPr lang="ru-RU" sz="1600" dirty="0" smtClean="0"/>
              <a:t> сточных вод централизованной системы водоотведения» (2-й этап, </a:t>
            </a:r>
            <a:r>
              <a:rPr lang="ru-RU" sz="1600" b="1" dirty="0" smtClean="0"/>
              <a:t>99 274 тыс.руб.</a:t>
            </a:r>
            <a:r>
              <a:rPr lang="ru-RU" sz="1600" dirty="0" smtClean="0"/>
              <a:t>, в том числе 96 296 тыс.руб. за счет средств ОБ и 2978 тыс.руб. за счет средств МБ).</a:t>
            </a:r>
          </a:p>
          <a:p>
            <a:pPr lvl="0" algn="just"/>
            <a:r>
              <a:rPr lang="ru-RU" sz="1600" dirty="0" smtClean="0"/>
              <a:t>5) реконструкция автомобильной дороги общего пользования по переулку Безымянному от плотины до улицы Мира с продолжением по улице Мира до дома интерната  (продолжение работ, </a:t>
            </a:r>
            <a:r>
              <a:rPr lang="ru-RU" sz="1600" b="1" dirty="0" smtClean="0"/>
              <a:t>69 552 тыс.руб., </a:t>
            </a:r>
            <a:r>
              <a:rPr lang="ru-RU" sz="1600" dirty="0" smtClean="0"/>
              <a:t>в том числе 66 074 тыс.руб. средства ОБ, 3478 тыс.руб. средства МБ) </a:t>
            </a:r>
          </a:p>
          <a:p>
            <a:pPr lvl="0" algn="just"/>
            <a:r>
              <a:rPr lang="ru-RU" sz="1600" dirty="0" smtClean="0"/>
              <a:t>6) приобретение </a:t>
            </a:r>
            <a:r>
              <a:rPr lang="ru-RU" sz="1600" dirty="0" err="1" smtClean="0"/>
              <a:t>теплоисточника</a:t>
            </a:r>
            <a:r>
              <a:rPr lang="ru-RU" sz="1600" dirty="0" smtClean="0"/>
              <a:t> БМК 27.9 МВт, расположенного </a:t>
            </a:r>
            <a:r>
              <a:rPr lang="ru-RU" dirty="0" smtClean="0"/>
              <a:t>по адресу г. Верхняя Тура, ул. Фомина, 247А, </a:t>
            </a:r>
            <a:r>
              <a:rPr lang="ru-RU" b="1" dirty="0" smtClean="0"/>
              <a:t>97 909 тыс.руб</a:t>
            </a:r>
            <a:r>
              <a:rPr lang="ru-RU" dirty="0" smtClean="0"/>
              <a:t>., средства МБ)</a:t>
            </a:r>
            <a:endParaRPr lang="ru-RU" dirty="0"/>
          </a:p>
        </p:txBody>
      </p:sp>
    </p:spTree>
  </p:cSld>
  <p:clrMapOvr>
    <a:masterClrMapping/>
  </p:clrMapOvr>
  <p:transition>
    <p:whee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000100" y="928670"/>
            <a:ext cx="6643734" cy="24622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7675" algn="just" defTabSz="914400" rtl="0" eaLnBrk="1" fontAlgn="base" latinLnBrk="0" hangingPunct="1">
              <a:lnSpc>
                <a:spcPct val="100000"/>
              </a:lnSpc>
              <a:spcBef>
                <a:spcPct val="0"/>
              </a:spcBef>
              <a:spcAft>
                <a:spcPct val="0"/>
              </a:spcAft>
              <a:buClrTx/>
              <a:buSzTx/>
              <a:buFontTx/>
              <a:buNone/>
              <a:tabLst>
                <a:tab pos="450850" algn="l"/>
              </a:tabLst>
            </a:pPr>
            <a:r>
              <a:rPr kumimoji="0" lang="ru-RU" sz="1400" b="0" i="0" u="none" strike="noStrike" cap="none" normalizeH="0" baseline="0" dirty="0" smtClean="0">
                <a:ln>
                  <a:noFill/>
                </a:ln>
                <a:solidFill>
                  <a:schemeClr val="tx1"/>
                </a:solidFill>
                <a:effectLst/>
                <a:ea typeface="Times New Roman" pitchFamily="18" charset="0"/>
              </a:rPr>
              <a:t>Бюджетная политика в сфере дорожного хозяйства будет направлена на увеличение доли автомобильных дорог местного значения, соответствующих нормативным требованиям,  за счет выполнения мероприятий по капитальному ремонту, ремонту, содержанию указанных дорог. Основные мероприятия, которые будут предусмотрены в бюджете на 2020 год и плановый период 2021 и 2022 годов в рамках ассигнований Дорожного фонда Городского округа Верхняя Тура:</a:t>
            </a:r>
            <a:endParaRPr kumimoji="0" lang="ru-RU" sz="600" b="0" i="0" u="none" strike="noStrike" cap="none" normalizeH="0" baseline="0" dirty="0" smtClean="0">
              <a:ln>
                <a:noFill/>
              </a:ln>
              <a:solidFill>
                <a:schemeClr val="tx1"/>
              </a:solidFill>
              <a:effectLst/>
            </a:endParaRPr>
          </a:p>
          <a:p>
            <a:pPr marL="0" marR="0" lvl="0" indent="447675" algn="just" defTabSz="914400" rtl="0" eaLnBrk="0" fontAlgn="base" latinLnBrk="0" hangingPunct="0">
              <a:lnSpc>
                <a:spcPct val="100000"/>
              </a:lnSpc>
              <a:spcBef>
                <a:spcPct val="0"/>
              </a:spcBef>
              <a:spcAft>
                <a:spcPct val="0"/>
              </a:spcAft>
              <a:buClrTx/>
              <a:buSzTx/>
              <a:buFontTx/>
              <a:buChar char="•"/>
              <a:tabLst>
                <a:tab pos="450850" algn="l"/>
              </a:tabLst>
            </a:pPr>
            <a:r>
              <a:rPr kumimoji="0" lang="ru-RU" sz="1400" b="0" i="0" u="none" strike="noStrike" cap="none" normalizeH="0" baseline="0" dirty="0" smtClean="0">
                <a:ln>
                  <a:noFill/>
                </a:ln>
                <a:solidFill>
                  <a:schemeClr val="tx1"/>
                </a:solidFill>
                <a:effectLst/>
                <a:ea typeface="Times New Roman" pitchFamily="18" charset="0"/>
              </a:rPr>
              <a:t>реконструкция автомобильной дороги по улице Карла Либкнехта (проектные работы, 6000 тыс.руб. за счет средств МБ);</a:t>
            </a:r>
            <a:endParaRPr kumimoji="0" lang="ru-RU" sz="600" b="0" i="0" u="none" strike="noStrike" cap="none" normalizeH="0" baseline="0" dirty="0" smtClean="0">
              <a:ln>
                <a:noFill/>
              </a:ln>
              <a:solidFill>
                <a:schemeClr val="tx1"/>
              </a:solidFill>
              <a:effectLst/>
            </a:endParaRPr>
          </a:p>
          <a:p>
            <a:pPr marL="0" marR="0" lvl="0" indent="447675" algn="just" defTabSz="914400" rtl="0" eaLnBrk="0" fontAlgn="base" latinLnBrk="0" hangingPunct="0">
              <a:lnSpc>
                <a:spcPct val="100000"/>
              </a:lnSpc>
              <a:spcBef>
                <a:spcPct val="0"/>
              </a:spcBef>
              <a:spcAft>
                <a:spcPct val="0"/>
              </a:spcAft>
              <a:buClrTx/>
              <a:buSzTx/>
              <a:buFontTx/>
              <a:buChar char="•"/>
              <a:tabLst>
                <a:tab pos="450850" algn="l"/>
              </a:tabLst>
            </a:pPr>
            <a:r>
              <a:rPr kumimoji="0" lang="ru-RU" sz="1400" b="0" i="0" u="none" strike="noStrike" cap="none" normalizeH="0" baseline="0" dirty="0" smtClean="0">
                <a:ln>
                  <a:noFill/>
                </a:ln>
                <a:solidFill>
                  <a:schemeClr val="tx1"/>
                </a:solidFill>
                <a:effectLst/>
                <a:ea typeface="Times New Roman" pitchFamily="18" charset="0"/>
              </a:rPr>
              <a:t>устройство дорог к отведенным под застройку участкам в юго-западном районе городского округа</a:t>
            </a:r>
            <a:r>
              <a:rPr kumimoji="0" lang="ru-RU" sz="1400" b="0" i="0" u="none" strike="noStrike" cap="none" normalizeH="0" dirty="0" smtClean="0">
                <a:ln>
                  <a:noFill/>
                </a:ln>
                <a:solidFill>
                  <a:schemeClr val="tx1"/>
                </a:solidFill>
                <a:effectLst/>
                <a:ea typeface="Times New Roman" pitchFamily="18" charset="0"/>
              </a:rPr>
              <a:t> </a:t>
            </a:r>
            <a:r>
              <a:rPr kumimoji="0" lang="ru-RU" sz="1400" b="0" i="0" u="none" strike="noStrike" cap="none" normalizeH="0" baseline="0" dirty="0" smtClean="0">
                <a:ln>
                  <a:noFill/>
                </a:ln>
                <a:solidFill>
                  <a:schemeClr val="tx1"/>
                </a:solidFill>
                <a:effectLst/>
                <a:ea typeface="Times New Roman" pitchFamily="18" charset="0"/>
              </a:rPr>
              <a:t>.</a:t>
            </a:r>
            <a:endParaRPr kumimoji="0" lang="ru-RU" sz="1800" b="0" i="0" u="none" strike="noStrike" cap="none" normalizeH="0" baseline="0" dirty="0" smtClean="0">
              <a:ln>
                <a:noFill/>
              </a:ln>
              <a:solidFill>
                <a:schemeClr val="tx1"/>
              </a:solidFill>
              <a:effectLst/>
            </a:endParaRPr>
          </a:p>
        </p:txBody>
      </p:sp>
      <p:pic>
        <p:nvPicPr>
          <p:cNvPr id="1026" name="Picture 2" descr="D:\Users\Office\Documents\бюджет для граждан\проект бюджета 2020-2022\дорога гробова.jpg"/>
          <p:cNvPicPr>
            <a:picLocks noChangeAspect="1" noChangeArrowheads="1"/>
          </p:cNvPicPr>
          <p:nvPr/>
        </p:nvPicPr>
        <p:blipFill>
          <a:blip r:embed="rId2" cstate="print"/>
          <a:srcRect/>
          <a:stretch>
            <a:fillRect/>
          </a:stretch>
        </p:blipFill>
        <p:spPr bwMode="auto">
          <a:xfrm>
            <a:off x="2428860" y="4357694"/>
            <a:ext cx="3071834" cy="2303876"/>
          </a:xfrm>
          <a:prstGeom prst="rect">
            <a:avLst/>
          </a:prstGeom>
          <a:noFill/>
        </p:spPr>
      </p:pic>
    </p:spTree>
  </p:cSld>
  <p:clrMapOvr>
    <a:masterClrMapping/>
  </p:clrMapOvr>
  <p:transition>
    <p:whee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428604"/>
            <a:ext cx="8305800" cy="857256"/>
          </a:xfrm>
        </p:spPr>
        <p:txBody>
          <a:bodyPr>
            <a:noAutofit/>
          </a:bodyPr>
          <a:lstStyle/>
          <a:p>
            <a:pPr algn="ctr">
              <a:defRPr/>
            </a:pPr>
            <a:r>
              <a:rPr lang="ru-RU" sz="2400" b="1" dirty="0" smtClean="0">
                <a:latin typeface="Arial" pitchFamily="34" charset="0"/>
                <a:cs typeface="Arial" pitchFamily="34" charset="0"/>
              </a:rPr>
              <a:t>Отдельные показатели социально-экономического развития Городского округа Верхняя Тура</a:t>
            </a:r>
            <a:endParaRPr lang="ru-RU" sz="2400" dirty="0">
              <a:latin typeface="Arial" pitchFamily="34" charset="0"/>
              <a:cs typeface="Arial" pitchFamily="34" charset="0"/>
            </a:endParaRPr>
          </a:p>
        </p:txBody>
      </p:sp>
      <p:graphicFrame>
        <p:nvGraphicFramePr>
          <p:cNvPr id="5" name="Таблица 4"/>
          <p:cNvGraphicFramePr>
            <a:graphicFrameLocks noGrp="1"/>
          </p:cNvGraphicFramePr>
          <p:nvPr/>
        </p:nvGraphicFramePr>
        <p:xfrm>
          <a:off x="571472" y="1500174"/>
          <a:ext cx="8143931" cy="4983262"/>
        </p:xfrm>
        <a:graphic>
          <a:graphicData uri="http://schemas.openxmlformats.org/drawingml/2006/table">
            <a:tbl>
              <a:tblPr/>
              <a:tblGrid>
                <a:gridCol w="2007108"/>
                <a:gridCol w="845557"/>
                <a:gridCol w="1089634"/>
                <a:gridCol w="1098352"/>
                <a:gridCol w="1098352"/>
                <a:gridCol w="1019898"/>
                <a:gridCol w="985030"/>
              </a:tblGrid>
              <a:tr h="179014">
                <a:tc rowSpan="2">
                  <a:txBody>
                    <a:bodyPr/>
                    <a:lstStyle/>
                    <a:p>
                      <a:pPr algn="ctr" rtl="0" fontAlgn="ctr"/>
                      <a:r>
                        <a:rPr lang="ru-RU" sz="1100" b="1" i="0" u="none" strike="noStrike" dirty="0">
                          <a:solidFill>
                            <a:srgbClr val="000000"/>
                          </a:solidFill>
                          <a:latin typeface="Times New Roman"/>
                        </a:rPr>
                        <a:t>Наименование показателя</a:t>
                      </a:r>
                    </a:p>
                  </a:txBody>
                  <a:tcPr marL="5008" marR="5008" marT="5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rowSpan="2">
                  <a:txBody>
                    <a:bodyPr/>
                    <a:lstStyle/>
                    <a:p>
                      <a:pPr algn="ctr" rtl="0" fontAlgn="ctr"/>
                      <a:r>
                        <a:rPr lang="ru-RU" sz="1100" b="1" i="0" u="none" strike="noStrike">
                          <a:solidFill>
                            <a:srgbClr val="000000"/>
                          </a:solidFill>
                          <a:latin typeface="Times New Roman"/>
                        </a:rPr>
                        <a:t>Единица измерения</a:t>
                      </a:r>
                    </a:p>
                  </a:txBody>
                  <a:tcPr marL="5008" marR="5008" marT="5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1100" b="1" i="0" u="none" strike="noStrike">
                          <a:solidFill>
                            <a:srgbClr val="000000"/>
                          </a:solidFill>
                          <a:latin typeface="Times New Roman"/>
                        </a:rPr>
                        <a:t>Отчет</a:t>
                      </a:r>
                    </a:p>
                  </a:txBody>
                  <a:tcPr marL="5008" marR="5008" marT="5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1100" b="1" i="0" u="none" strike="noStrike">
                          <a:solidFill>
                            <a:srgbClr val="000000"/>
                          </a:solidFill>
                          <a:latin typeface="Times New Roman"/>
                        </a:rPr>
                        <a:t>Оценка</a:t>
                      </a:r>
                    </a:p>
                  </a:txBody>
                  <a:tcPr marL="5008" marR="5008" marT="5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gridSpan="3">
                  <a:txBody>
                    <a:bodyPr/>
                    <a:lstStyle/>
                    <a:p>
                      <a:pPr algn="ctr" rtl="0" fontAlgn="ctr"/>
                      <a:r>
                        <a:rPr lang="ru-RU" sz="1100" b="1" i="0" u="none" strike="noStrike">
                          <a:solidFill>
                            <a:srgbClr val="000000"/>
                          </a:solidFill>
                          <a:latin typeface="Times New Roman"/>
                        </a:rPr>
                        <a:t>Прогноз</a:t>
                      </a:r>
                    </a:p>
                  </a:txBody>
                  <a:tcPr marL="5008" marR="5008" marT="5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hMerge="1">
                  <a:txBody>
                    <a:bodyPr/>
                    <a:lstStyle/>
                    <a:p>
                      <a:endParaRPr lang="ru-RU"/>
                    </a:p>
                  </a:txBody>
                  <a:tcPr/>
                </a:tc>
                <a:tc hMerge="1">
                  <a:txBody>
                    <a:bodyPr/>
                    <a:lstStyle/>
                    <a:p>
                      <a:endParaRPr lang="ru-RU"/>
                    </a:p>
                  </a:txBody>
                  <a:tcPr/>
                </a:tc>
              </a:tr>
              <a:tr h="179014">
                <a:tc vMerge="1">
                  <a:txBody>
                    <a:bodyPr/>
                    <a:lstStyle/>
                    <a:p>
                      <a:endParaRPr lang="ru-RU"/>
                    </a:p>
                  </a:txBody>
                  <a:tcPr/>
                </a:tc>
                <a:tc vMerge="1">
                  <a:txBody>
                    <a:bodyPr/>
                    <a:lstStyle/>
                    <a:p>
                      <a:endParaRPr lang="ru-RU"/>
                    </a:p>
                  </a:txBody>
                  <a:tcPr/>
                </a:tc>
                <a:tc>
                  <a:txBody>
                    <a:bodyPr/>
                    <a:lstStyle/>
                    <a:p>
                      <a:pPr algn="ctr" rtl="0" fontAlgn="ctr"/>
                      <a:r>
                        <a:rPr lang="ru-RU" sz="1100" b="1" i="0" u="none" strike="noStrike">
                          <a:solidFill>
                            <a:srgbClr val="000000"/>
                          </a:solidFill>
                          <a:latin typeface="Times New Roman"/>
                        </a:rPr>
                        <a:t>2018</a:t>
                      </a:r>
                    </a:p>
                  </a:txBody>
                  <a:tcPr marL="5008" marR="5008" marT="5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1100" b="1" i="0" u="none" strike="noStrike">
                          <a:solidFill>
                            <a:srgbClr val="000000"/>
                          </a:solidFill>
                          <a:latin typeface="Times New Roman"/>
                        </a:rPr>
                        <a:t>2019</a:t>
                      </a:r>
                    </a:p>
                  </a:txBody>
                  <a:tcPr marL="5008" marR="5008" marT="5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1100" b="1" i="0" u="none" strike="noStrike">
                          <a:solidFill>
                            <a:srgbClr val="000000"/>
                          </a:solidFill>
                          <a:latin typeface="Times New Roman"/>
                        </a:rPr>
                        <a:t>2020</a:t>
                      </a:r>
                    </a:p>
                  </a:txBody>
                  <a:tcPr marL="5008" marR="5008" marT="5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1100" b="1" i="0" u="none" strike="noStrike">
                          <a:solidFill>
                            <a:srgbClr val="000000"/>
                          </a:solidFill>
                          <a:latin typeface="Times New Roman"/>
                        </a:rPr>
                        <a:t>2021</a:t>
                      </a:r>
                    </a:p>
                  </a:txBody>
                  <a:tcPr marL="5008" marR="5008" marT="5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rtl="0" fontAlgn="ctr"/>
                      <a:r>
                        <a:rPr lang="ru-RU" sz="1100" b="1" i="0" u="none" strike="noStrike">
                          <a:solidFill>
                            <a:srgbClr val="000000"/>
                          </a:solidFill>
                          <a:latin typeface="Times New Roman"/>
                        </a:rPr>
                        <a:t>2022</a:t>
                      </a:r>
                    </a:p>
                  </a:txBody>
                  <a:tcPr marL="5008" marR="5008" marT="5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179014">
                <a:tc>
                  <a:txBody>
                    <a:bodyPr/>
                    <a:lstStyle/>
                    <a:p>
                      <a:pPr algn="l" rtl="0" fontAlgn="ctr"/>
                      <a:r>
                        <a:rPr lang="ru-RU" sz="1100" b="0" i="0" u="none" strike="noStrike" dirty="0">
                          <a:solidFill>
                            <a:srgbClr val="000000"/>
                          </a:solidFill>
                          <a:latin typeface="Times New Roman"/>
                        </a:rPr>
                        <a:t>Число малых предприятий</a:t>
                      </a:r>
                    </a:p>
                  </a:txBody>
                  <a:tcPr marL="5008" marR="5008" marT="5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ru-RU" sz="1100" b="0" i="0" u="none" strike="noStrike">
                          <a:solidFill>
                            <a:srgbClr val="000000"/>
                          </a:solidFill>
                          <a:latin typeface="Times New Roman"/>
                        </a:rPr>
                        <a:t>ед.</a:t>
                      </a:r>
                    </a:p>
                  </a:txBody>
                  <a:tcPr marL="5008" marR="5008" marT="5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ru-RU" sz="1100" b="0" i="0" u="none" strike="noStrike">
                          <a:solidFill>
                            <a:srgbClr val="000000"/>
                          </a:solidFill>
                          <a:latin typeface="Times New Roman"/>
                        </a:rPr>
                        <a:t>281</a:t>
                      </a:r>
                    </a:p>
                  </a:txBody>
                  <a:tcPr marL="5008" marR="5008" marT="5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ru-RU" sz="1100" b="0" i="0" u="none" strike="noStrike">
                          <a:solidFill>
                            <a:srgbClr val="000000"/>
                          </a:solidFill>
                          <a:latin typeface="Times New Roman"/>
                        </a:rPr>
                        <a:t>280</a:t>
                      </a:r>
                    </a:p>
                  </a:txBody>
                  <a:tcPr marL="5008" marR="5008" marT="5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ru-RU" sz="1100" b="0" i="0" u="none" strike="noStrike">
                          <a:solidFill>
                            <a:srgbClr val="000000"/>
                          </a:solidFill>
                          <a:latin typeface="Times New Roman"/>
                        </a:rPr>
                        <a:t>280</a:t>
                      </a:r>
                    </a:p>
                  </a:txBody>
                  <a:tcPr marL="5008" marR="5008" marT="5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ru-RU" sz="1100" b="0" i="0" u="none" strike="noStrike">
                          <a:solidFill>
                            <a:srgbClr val="000000"/>
                          </a:solidFill>
                          <a:latin typeface="Times New Roman"/>
                        </a:rPr>
                        <a:t>282</a:t>
                      </a:r>
                    </a:p>
                  </a:txBody>
                  <a:tcPr marL="5008" marR="5008" marT="5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ru-RU" sz="1100" b="0" i="0" u="none" strike="noStrike">
                          <a:solidFill>
                            <a:srgbClr val="000000"/>
                          </a:solidFill>
                          <a:latin typeface="Times New Roman"/>
                        </a:rPr>
                        <a:t>286</a:t>
                      </a:r>
                    </a:p>
                  </a:txBody>
                  <a:tcPr marL="5008" marR="5008" marT="5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432106">
                <a:tc>
                  <a:txBody>
                    <a:bodyPr/>
                    <a:lstStyle/>
                    <a:p>
                      <a:pPr algn="l" rtl="0" fontAlgn="ctr"/>
                      <a:r>
                        <a:rPr lang="ru-RU" sz="1100" b="0" i="0" u="none" strike="noStrike" dirty="0">
                          <a:solidFill>
                            <a:srgbClr val="000000"/>
                          </a:solidFill>
                          <a:latin typeface="Times New Roman"/>
                        </a:rPr>
                        <a:t>Доля работающих в сфере малого предпринимательства на постоянной основе (в том числе индивидуальных предпринимателей) в общей численности работающих в экономике муниципального образования </a:t>
                      </a:r>
                    </a:p>
                  </a:txBody>
                  <a:tcPr marL="5008" marR="5008" marT="5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ru-RU" sz="1100" b="0" i="0" u="none" strike="noStrike" dirty="0">
                          <a:solidFill>
                            <a:srgbClr val="000000"/>
                          </a:solidFill>
                          <a:latin typeface="Times New Roman"/>
                        </a:rPr>
                        <a:t>%</a:t>
                      </a:r>
                    </a:p>
                  </a:txBody>
                  <a:tcPr marL="5008" marR="5008" marT="5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ru-RU" sz="1100" b="0" i="0" u="none" strike="noStrike" dirty="0">
                          <a:solidFill>
                            <a:srgbClr val="000000"/>
                          </a:solidFill>
                          <a:latin typeface="Times New Roman"/>
                        </a:rPr>
                        <a:t>44</a:t>
                      </a:r>
                    </a:p>
                  </a:txBody>
                  <a:tcPr marL="5008" marR="5008" marT="5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ru-RU" sz="1100" b="0" i="0" u="none" strike="noStrike" dirty="0">
                          <a:solidFill>
                            <a:srgbClr val="000000"/>
                          </a:solidFill>
                          <a:latin typeface="Times New Roman"/>
                        </a:rPr>
                        <a:t>45</a:t>
                      </a:r>
                    </a:p>
                  </a:txBody>
                  <a:tcPr marL="5008" marR="5008" marT="5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ru-RU" sz="1100" b="0" i="0" u="none" strike="noStrike">
                          <a:solidFill>
                            <a:srgbClr val="000000"/>
                          </a:solidFill>
                          <a:latin typeface="Times New Roman"/>
                        </a:rPr>
                        <a:t>46</a:t>
                      </a:r>
                    </a:p>
                  </a:txBody>
                  <a:tcPr marL="5008" marR="5008" marT="5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ru-RU" sz="1100" b="0" i="0" u="none" strike="noStrike">
                          <a:solidFill>
                            <a:srgbClr val="000000"/>
                          </a:solidFill>
                          <a:latin typeface="Times New Roman"/>
                        </a:rPr>
                        <a:t>47</a:t>
                      </a:r>
                    </a:p>
                  </a:txBody>
                  <a:tcPr marL="5008" marR="5008" marT="5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ru-RU" sz="1100" b="0" i="0" u="none" strike="noStrike">
                          <a:solidFill>
                            <a:srgbClr val="000000"/>
                          </a:solidFill>
                          <a:latin typeface="Times New Roman"/>
                        </a:rPr>
                        <a:t>48</a:t>
                      </a:r>
                    </a:p>
                  </a:txBody>
                  <a:tcPr marL="5008" marR="5008" marT="5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537040">
                <a:tc>
                  <a:txBody>
                    <a:bodyPr/>
                    <a:lstStyle/>
                    <a:p>
                      <a:pPr algn="l" rtl="0" fontAlgn="b"/>
                      <a:r>
                        <a:rPr lang="ru-RU" sz="1100" b="0" i="0" u="none" strike="noStrike">
                          <a:solidFill>
                            <a:srgbClr val="000000"/>
                          </a:solidFill>
                          <a:latin typeface="Times New Roman"/>
                        </a:rPr>
                        <a:t>Численность постоянного населения муниципального образования (среднегодовая)</a:t>
                      </a:r>
                    </a:p>
                  </a:txBody>
                  <a:tcPr marL="5008" marR="5008" marT="50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100" b="0" i="0" u="none" strike="noStrike">
                          <a:solidFill>
                            <a:srgbClr val="000000"/>
                          </a:solidFill>
                          <a:latin typeface="Times New Roman"/>
                        </a:rPr>
                        <a:t>человек</a:t>
                      </a:r>
                    </a:p>
                  </a:txBody>
                  <a:tcPr marL="5008" marR="5008" marT="5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100" b="0" i="0" u="none" strike="noStrike">
                          <a:solidFill>
                            <a:srgbClr val="000000"/>
                          </a:solidFill>
                          <a:latin typeface="Times New Roman"/>
                        </a:rPr>
                        <a:t>9 078</a:t>
                      </a:r>
                    </a:p>
                  </a:txBody>
                  <a:tcPr marL="5008" marR="5008" marT="5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100" b="0" i="0" u="none" strike="noStrike" dirty="0">
                          <a:solidFill>
                            <a:srgbClr val="000000"/>
                          </a:solidFill>
                          <a:latin typeface="Times New Roman"/>
                        </a:rPr>
                        <a:t>9 080</a:t>
                      </a:r>
                    </a:p>
                  </a:txBody>
                  <a:tcPr marL="5008" marR="5008" marT="5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100" b="0" i="0" u="none" strike="noStrike" dirty="0">
                          <a:solidFill>
                            <a:srgbClr val="000000"/>
                          </a:solidFill>
                          <a:latin typeface="Times New Roman"/>
                        </a:rPr>
                        <a:t>9 085</a:t>
                      </a:r>
                    </a:p>
                  </a:txBody>
                  <a:tcPr marL="5008" marR="5008" marT="5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100" b="0" i="0" u="none" strike="noStrike">
                          <a:solidFill>
                            <a:srgbClr val="000000"/>
                          </a:solidFill>
                          <a:latin typeface="Times New Roman"/>
                        </a:rPr>
                        <a:t>9 088</a:t>
                      </a:r>
                    </a:p>
                  </a:txBody>
                  <a:tcPr marL="5008" marR="5008" marT="5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100" b="0" i="0" u="none" strike="noStrike">
                          <a:solidFill>
                            <a:srgbClr val="000000"/>
                          </a:solidFill>
                          <a:latin typeface="Times New Roman"/>
                        </a:rPr>
                        <a:t>9 092</a:t>
                      </a:r>
                    </a:p>
                  </a:txBody>
                  <a:tcPr marL="5008" marR="5008" marT="5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8026">
                <a:tc>
                  <a:txBody>
                    <a:bodyPr/>
                    <a:lstStyle/>
                    <a:p>
                      <a:pPr algn="l" rtl="0" fontAlgn="ctr"/>
                      <a:r>
                        <a:rPr lang="ru-RU" sz="1100" b="0" i="0" u="none" strike="noStrike">
                          <a:solidFill>
                            <a:srgbClr val="000000"/>
                          </a:solidFill>
                          <a:latin typeface="Times New Roman"/>
                        </a:rPr>
                        <a:t>Численность населения в трудоспособном возрасте</a:t>
                      </a:r>
                    </a:p>
                  </a:txBody>
                  <a:tcPr marL="5008" marR="5008" marT="5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100" b="0" i="0" u="none" strike="noStrike">
                          <a:solidFill>
                            <a:srgbClr val="000000"/>
                          </a:solidFill>
                          <a:latin typeface="Times New Roman"/>
                        </a:rPr>
                        <a:t>человек</a:t>
                      </a:r>
                    </a:p>
                  </a:txBody>
                  <a:tcPr marL="5008" marR="5008" marT="5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100" b="0" i="0" u="none" strike="noStrike" dirty="0">
                          <a:solidFill>
                            <a:srgbClr val="000000"/>
                          </a:solidFill>
                          <a:latin typeface="Times New Roman"/>
                        </a:rPr>
                        <a:t>4 500</a:t>
                      </a:r>
                    </a:p>
                  </a:txBody>
                  <a:tcPr marL="5008" marR="5008" marT="5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100" b="0" i="0" u="none" strike="noStrike">
                          <a:solidFill>
                            <a:srgbClr val="000000"/>
                          </a:solidFill>
                          <a:latin typeface="Times New Roman"/>
                        </a:rPr>
                        <a:t>4 500</a:t>
                      </a:r>
                    </a:p>
                  </a:txBody>
                  <a:tcPr marL="5008" marR="5008" marT="5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100" b="0" i="0" u="none" strike="noStrike" dirty="0">
                          <a:solidFill>
                            <a:srgbClr val="000000"/>
                          </a:solidFill>
                          <a:latin typeface="Times New Roman"/>
                        </a:rPr>
                        <a:t>4 530</a:t>
                      </a:r>
                    </a:p>
                  </a:txBody>
                  <a:tcPr marL="5008" marR="5008" marT="5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100" b="0" i="0" u="none" strike="noStrike">
                          <a:solidFill>
                            <a:srgbClr val="000000"/>
                          </a:solidFill>
                          <a:latin typeface="Times New Roman"/>
                        </a:rPr>
                        <a:t>4 340</a:t>
                      </a:r>
                    </a:p>
                  </a:txBody>
                  <a:tcPr marL="5008" marR="5008" marT="5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100" b="0" i="0" u="none" strike="noStrike">
                          <a:solidFill>
                            <a:srgbClr val="000000"/>
                          </a:solidFill>
                          <a:latin typeface="Times New Roman"/>
                        </a:rPr>
                        <a:t>4 350</a:t>
                      </a:r>
                    </a:p>
                  </a:txBody>
                  <a:tcPr marL="5008" marR="5008" marT="5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8026">
                <a:tc>
                  <a:txBody>
                    <a:bodyPr/>
                    <a:lstStyle/>
                    <a:p>
                      <a:pPr algn="l" rtl="0" fontAlgn="ctr"/>
                      <a:r>
                        <a:rPr lang="ru-RU" sz="1100" b="0" i="0" u="none" strike="noStrike">
                          <a:solidFill>
                            <a:srgbClr val="000000"/>
                          </a:solidFill>
                          <a:latin typeface="Times New Roman"/>
                        </a:rPr>
                        <a:t>Уровень официально зарегистрированной безработицы</a:t>
                      </a:r>
                    </a:p>
                  </a:txBody>
                  <a:tcPr marL="5008" marR="5008" marT="5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100" b="0" i="0" u="none" strike="noStrike">
                          <a:solidFill>
                            <a:srgbClr val="000000"/>
                          </a:solidFill>
                          <a:latin typeface="Times New Roman"/>
                        </a:rPr>
                        <a:t>% </a:t>
                      </a:r>
                    </a:p>
                  </a:txBody>
                  <a:tcPr marL="5008" marR="5008" marT="5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100" b="0" i="0" u="none" strike="noStrike">
                          <a:solidFill>
                            <a:srgbClr val="000000"/>
                          </a:solidFill>
                          <a:latin typeface="Times New Roman"/>
                        </a:rPr>
                        <a:t>1,5</a:t>
                      </a:r>
                    </a:p>
                  </a:txBody>
                  <a:tcPr marL="5008" marR="5008" marT="5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100" b="0" i="0" u="none" strike="noStrike">
                          <a:solidFill>
                            <a:srgbClr val="000000"/>
                          </a:solidFill>
                          <a:latin typeface="Times New Roman"/>
                        </a:rPr>
                        <a:t>1,5</a:t>
                      </a:r>
                    </a:p>
                  </a:txBody>
                  <a:tcPr marL="5008" marR="5008" marT="5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100" b="0" i="0" u="none" strike="noStrike" dirty="0">
                          <a:solidFill>
                            <a:srgbClr val="000000"/>
                          </a:solidFill>
                          <a:latin typeface="Times New Roman"/>
                        </a:rPr>
                        <a:t>1,4</a:t>
                      </a:r>
                    </a:p>
                  </a:txBody>
                  <a:tcPr marL="5008" marR="5008" marT="5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100" b="0" i="0" u="none" strike="noStrike">
                          <a:solidFill>
                            <a:srgbClr val="000000"/>
                          </a:solidFill>
                          <a:latin typeface="Times New Roman"/>
                        </a:rPr>
                        <a:t>1,4</a:t>
                      </a:r>
                    </a:p>
                  </a:txBody>
                  <a:tcPr marL="5008" marR="5008" marT="5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100" b="0" i="0" u="none" strike="noStrike">
                          <a:solidFill>
                            <a:srgbClr val="000000"/>
                          </a:solidFill>
                          <a:latin typeface="Times New Roman"/>
                        </a:rPr>
                        <a:t>1,3</a:t>
                      </a:r>
                    </a:p>
                  </a:txBody>
                  <a:tcPr marL="5008" marR="5008" marT="5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8026">
                <a:tc>
                  <a:txBody>
                    <a:bodyPr/>
                    <a:lstStyle/>
                    <a:p>
                      <a:pPr algn="l" rtl="0" fontAlgn="ctr"/>
                      <a:r>
                        <a:rPr lang="ru-RU" sz="1100" b="0" i="0" u="none" strike="noStrike">
                          <a:solidFill>
                            <a:srgbClr val="000000"/>
                          </a:solidFill>
                          <a:latin typeface="Times New Roman"/>
                        </a:rPr>
                        <a:t>Коэффициент рождаемости</a:t>
                      </a:r>
                    </a:p>
                  </a:txBody>
                  <a:tcPr marL="5008" marR="5008" marT="5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100" b="0" i="0" u="none" strike="noStrike" dirty="0">
                          <a:solidFill>
                            <a:srgbClr val="000000"/>
                          </a:solidFill>
                          <a:latin typeface="Times New Roman"/>
                        </a:rPr>
                        <a:t>чел. на 1000 насел.</a:t>
                      </a:r>
                    </a:p>
                  </a:txBody>
                  <a:tcPr marL="5008" marR="5008" marT="5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100" b="0" i="0" u="none" strike="noStrike">
                          <a:solidFill>
                            <a:srgbClr val="000000"/>
                          </a:solidFill>
                          <a:latin typeface="Times New Roman"/>
                        </a:rPr>
                        <a:t>15,3</a:t>
                      </a:r>
                    </a:p>
                  </a:txBody>
                  <a:tcPr marL="5008" marR="5008" marT="5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100" b="0" i="0" u="none" strike="noStrike">
                          <a:solidFill>
                            <a:srgbClr val="000000"/>
                          </a:solidFill>
                          <a:latin typeface="Times New Roman"/>
                        </a:rPr>
                        <a:t>15,35</a:t>
                      </a:r>
                    </a:p>
                  </a:txBody>
                  <a:tcPr marL="5008" marR="5008" marT="5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100" b="0" i="0" u="none" strike="noStrike" dirty="0">
                          <a:solidFill>
                            <a:srgbClr val="000000"/>
                          </a:solidFill>
                          <a:latin typeface="Times New Roman"/>
                        </a:rPr>
                        <a:t>15,35</a:t>
                      </a:r>
                    </a:p>
                  </a:txBody>
                  <a:tcPr marL="5008" marR="5008" marT="5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100" b="0" i="0" u="none" strike="noStrike" dirty="0">
                          <a:solidFill>
                            <a:srgbClr val="000000"/>
                          </a:solidFill>
                          <a:latin typeface="Times New Roman"/>
                        </a:rPr>
                        <a:t>15,35</a:t>
                      </a:r>
                    </a:p>
                  </a:txBody>
                  <a:tcPr marL="5008" marR="5008" marT="5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100" b="0" i="0" u="none" strike="noStrike">
                          <a:solidFill>
                            <a:srgbClr val="000000"/>
                          </a:solidFill>
                          <a:latin typeface="Times New Roman"/>
                        </a:rPr>
                        <a:t>15,37</a:t>
                      </a:r>
                    </a:p>
                  </a:txBody>
                  <a:tcPr marL="5008" marR="5008" marT="5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37040">
                <a:tc>
                  <a:txBody>
                    <a:bodyPr/>
                    <a:lstStyle/>
                    <a:p>
                      <a:pPr algn="l" rtl="0" fontAlgn="ctr"/>
                      <a:r>
                        <a:rPr lang="ru-RU" sz="1100" b="0" i="0" u="none" strike="noStrike">
                          <a:solidFill>
                            <a:srgbClr val="000000"/>
                          </a:solidFill>
                          <a:latin typeface="Times New Roman"/>
                        </a:rPr>
                        <a:t>Ввод в эксплуатацию жилых домов за счет всех источников финансирования</a:t>
                      </a:r>
                    </a:p>
                  </a:txBody>
                  <a:tcPr marL="5008" marR="5008" marT="5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100" b="0" i="0" u="none" strike="noStrike">
                          <a:solidFill>
                            <a:srgbClr val="000000"/>
                          </a:solidFill>
                          <a:latin typeface="Times New Roman"/>
                        </a:rPr>
                        <a:t>тыс. кв.м.</a:t>
                      </a:r>
                    </a:p>
                  </a:txBody>
                  <a:tcPr marL="5008" marR="5008" marT="5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1100" b="0" i="0" u="none" strike="noStrike">
                          <a:solidFill>
                            <a:srgbClr val="000000"/>
                          </a:solidFill>
                          <a:latin typeface="Times New Roman"/>
                        </a:rPr>
                        <a:t>2,8</a:t>
                      </a:r>
                    </a:p>
                  </a:txBody>
                  <a:tcPr marL="5008" marR="5008" marT="50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1100" b="0" i="0" u="none" strike="noStrike">
                          <a:solidFill>
                            <a:srgbClr val="000000"/>
                          </a:solidFill>
                          <a:latin typeface="Times New Roman"/>
                        </a:rPr>
                        <a:t>3,6</a:t>
                      </a:r>
                    </a:p>
                  </a:txBody>
                  <a:tcPr marL="5008" marR="5008" marT="50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1100" b="0" i="0" u="none" strike="noStrike">
                          <a:solidFill>
                            <a:srgbClr val="000000"/>
                          </a:solidFill>
                          <a:latin typeface="Times New Roman"/>
                        </a:rPr>
                        <a:t>2,7</a:t>
                      </a:r>
                    </a:p>
                  </a:txBody>
                  <a:tcPr marL="5008" marR="5008" marT="50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1100" b="0" i="0" u="none" strike="noStrike" dirty="0">
                          <a:solidFill>
                            <a:srgbClr val="000000"/>
                          </a:solidFill>
                          <a:latin typeface="Times New Roman"/>
                        </a:rPr>
                        <a:t>2,8</a:t>
                      </a:r>
                    </a:p>
                  </a:txBody>
                  <a:tcPr marL="5008" marR="5008" marT="50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ru-RU" sz="1100" b="0" i="0" u="none" strike="noStrike">
                          <a:solidFill>
                            <a:srgbClr val="000000"/>
                          </a:solidFill>
                          <a:latin typeface="Times New Roman"/>
                        </a:rPr>
                        <a:t>3</a:t>
                      </a:r>
                    </a:p>
                  </a:txBody>
                  <a:tcPr marL="5008" marR="5008" marT="500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16054">
                <a:tc>
                  <a:txBody>
                    <a:bodyPr/>
                    <a:lstStyle/>
                    <a:p>
                      <a:pPr algn="l" rtl="0" fontAlgn="ctr"/>
                      <a:r>
                        <a:rPr lang="ru-RU" sz="1100" b="0" i="0" u="none" strike="noStrike">
                          <a:solidFill>
                            <a:srgbClr val="000000"/>
                          </a:solidFill>
                          <a:latin typeface="Times New Roman"/>
                        </a:rPr>
                        <a:t>Среднемесячная номинальная начисленная заработная плата работников крупных и средних предприятий</a:t>
                      </a:r>
                    </a:p>
                  </a:txBody>
                  <a:tcPr marL="5008" marR="5008" marT="5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100" b="0" i="0" u="none" strike="noStrike">
                          <a:solidFill>
                            <a:srgbClr val="000000"/>
                          </a:solidFill>
                          <a:latin typeface="Times New Roman"/>
                        </a:rPr>
                        <a:t>руб.</a:t>
                      </a:r>
                    </a:p>
                  </a:txBody>
                  <a:tcPr marL="5008" marR="5008" marT="5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100" b="0" i="0" u="none" strike="noStrike">
                          <a:solidFill>
                            <a:srgbClr val="000000"/>
                          </a:solidFill>
                          <a:latin typeface="Times New Roman"/>
                        </a:rPr>
                        <a:t>21 900</a:t>
                      </a:r>
                    </a:p>
                  </a:txBody>
                  <a:tcPr marL="5008" marR="5008" marT="5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100" b="0" i="0" u="none" strike="noStrike">
                          <a:solidFill>
                            <a:srgbClr val="000000"/>
                          </a:solidFill>
                          <a:latin typeface="Times New Roman"/>
                        </a:rPr>
                        <a:t>22 776</a:t>
                      </a:r>
                    </a:p>
                  </a:txBody>
                  <a:tcPr marL="5008" marR="5008" marT="5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100" b="0" i="0" u="none" strike="noStrike">
                          <a:solidFill>
                            <a:srgbClr val="000000"/>
                          </a:solidFill>
                          <a:latin typeface="Times New Roman"/>
                        </a:rPr>
                        <a:t>23 687</a:t>
                      </a:r>
                    </a:p>
                  </a:txBody>
                  <a:tcPr marL="5008" marR="5008" marT="5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100" b="0" i="0" u="none" strike="noStrike" dirty="0">
                          <a:solidFill>
                            <a:srgbClr val="000000"/>
                          </a:solidFill>
                          <a:latin typeface="Times New Roman"/>
                        </a:rPr>
                        <a:t>24 574</a:t>
                      </a:r>
                    </a:p>
                  </a:txBody>
                  <a:tcPr marL="5008" marR="5008" marT="5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100" b="0" i="0" u="none" strike="noStrike" dirty="0">
                          <a:solidFill>
                            <a:srgbClr val="000000"/>
                          </a:solidFill>
                          <a:latin typeface="Times New Roman"/>
                        </a:rPr>
                        <a:t>25 468</a:t>
                      </a:r>
                    </a:p>
                  </a:txBody>
                  <a:tcPr marL="5008" marR="5008" marT="50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whee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71480"/>
            <a:ext cx="8305800" cy="571504"/>
          </a:xfrm>
        </p:spPr>
        <p:txBody>
          <a:bodyPr>
            <a:noAutofit/>
          </a:bodyPr>
          <a:lstStyle/>
          <a:p>
            <a:pPr algn="ctr">
              <a:defRPr/>
            </a:pPr>
            <a:r>
              <a:rPr lang="ru-RU" sz="2400" b="1" dirty="0" smtClean="0">
                <a:latin typeface="Arial" pitchFamily="34" charset="0"/>
                <a:cs typeface="Arial" pitchFamily="34" charset="0"/>
              </a:rPr>
              <a:t>Общие характеристики бюджета на 2020 год</a:t>
            </a:r>
            <a:endParaRPr lang="ru-RU" sz="2400" dirty="0">
              <a:latin typeface="Arial" pitchFamily="34" charset="0"/>
              <a:cs typeface="Arial" pitchFamily="34" charset="0"/>
            </a:endParaRPr>
          </a:p>
        </p:txBody>
      </p:sp>
      <p:grpSp>
        <p:nvGrpSpPr>
          <p:cNvPr id="16" name="Группа 15"/>
          <p:cNvGrpSpPr/>
          <p:nvPr/>
        </p:nvGrpSpPr>
        <p:grpSpPr>
          <a:xfrm>
            <a:off x="214282" y="1285860"/>
            <a:ext cx="8643998" cy="5429264"/>
            <a:chOff x="-26321" y="785813"/>
            <a:chExt cx="8884571" cy="5929312"/>
          </a:xfrm>
        </p:grpSpPr>
        <p:sp>
          <p:nvSpPr>
            <p:cNvPr id="6" name="Выноска со стрелками влево/вправо 5"/>
            <p:cNvSpPr/>
            <p:nvPr/>
          </p:nvSpPr>
          <p:spPr>
            <a:xfrm>
              <a:off x="3071813" y="857232"/>
              <a:ext cx="1500187" cy="2857520"/>
            </a:xfrm>
            <a:prstGeom prst="leftRightArrowCallout">
              <a:avLst>
                <a:gd name="adj1" fmla="val 23334"/>
                <a:gd name="adj2" fmla="val 21667"/>
                <a:gd name="adj3" fmla="val 25000"/>
                <a:gd name="adj4" fmla="val 48123"/>
              </a:avLst>
            </a:prstGeom>
          </p:spPr>
          <p:style>
            <a:lnRef idx="2">
              <a:schemeClr val="accent1">
                <a:shade val="50000"/>
              </a:schemeClr>
            </a:lnRef>
            <a:fillRef idx="1">
              <a:schemeClr val="accent1"/>
            </a:fillRef>
            <a:effectRef idx="0">
              <a:schemeClr val="accent1"/>
            </a:effectRef>
            <a:fontRef idx="minor">
              <a:schemeClr val="lt1"/>
            </a:fontRef>
          </p:style>
          <p:txBody>
            <a:bodyPr vert="wordArtVert" anchor="ctr"/>
            <a:lstStyle/>
            <a:p>
              <a:pPr algn="ctr">
                <a:defRPr/>
              </a:pPr>
              <a:r>
                <a:rPr lang="ru-RU" sz="2400" b="1" dirty="0">
                  <a:solidFill>
                    <a:schemeClr val="bg1"/>
                  </a:solidFill>
                  <a:latin typeface="Arial" pitchFamily="34" charset="0"/>
                  <a:cs typeface="Arial" pitchFamily="34" charset="0"/>
                </a:rPr>
                <a:t>Бюджет</a:t>
              </a:r>
              <a:r>
                <a:rPr lang="ru-RU" dirty="0">
                  <a:solidFill>
                    <a:schemeClr val="bg1"/>
                  </a:solidFill>
                  <a:latin typeface="Times New Roman" pitchFamily="18" charset="0"/>
                  <a:cs typeface="Times New Roman" pitchFamily="18" charset="0"/>
                </a:rPr>
                <a:t> </a:t>
              </a:r>
            </a:p>
          </p:txBody>
        </p:sp>
        <p:sp>
          <p:nvSpPr>
            <p:cNvPr id="7" name="Прямоугольник 6"/>
            <p:cNvSpPr/>
            <p:nvPr/>
          </p:nvSpPr>
          <p:spPr>
            <a:xfrm>
              <a:off x="2357422" y="928670"/>
              <a:ext cx="642942" cy="55007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ru-RU" dirty="0">
                  <a:solidFill>
                    <a:schemeClr val="bg1"/>
                  </a:solidFill>
                  <a:latin typeface="Arial" pitchFamily="34" charset="0"/>
                  <a:cs typeface="Arial" pitchFamily="34" charset="0"/>
                </a:rPr>
                <a:t>Доходы бюджета </a:t>
              </a:r>
              <a:r>
                <a:rPr lang="ru-RU" b="1" dirty="0" smtClean="0">
                  <a:solidFill>
                    <a:schemeClr val="bg1"/>
                  </a:solidFill>
                  <a:latin typeface="Arial" pitchFamily="34" charset="0"/>
                  <a:cs typeface="Arial" pitchFamily="34" charset="0"/>
                </a:rPr>
                <a:t>861 373 </a:t>
              </a:r>
              <a:r>
                <a:rPr lang="ru-RU" dirty="0" smtClean="0">
                  <a:solidFill>
                    <a:schemeClr val="bg1"/>
                  </a:solidFill>
                  <a:latin typeface="Arial" pitchFamily="34" charset="0"/>
                  <a:cs typeface="Arial" pitchFamily="34" charset="0"/>
                </a:rPr>
                <a:t>тыс.руб</a:t>
              </a:r>
              <a:r>
                <a:rPr lang="ru-RU" dirty="0">
                  <a:solidFill>
                    <a:schemeClr val="bg1"/>
                  </a:solidFill>
                </a:rPr>
                <a:t>.</a:t>
              </a:r>
            </a:p>
          </p:txBody>
        </p:sp>
        <p:sp>
          <p:nvSpPr>
            <p:cNvPr id="8" name="Прямоугольник 7"/>
            <p:cNvSpPr/>
            <p:nvPr/>
          </p:nvSpPr>
          <p:spPr>
            <a:xfrm>
              <a:off x="4643438" y="928670"/>
              <a:ext cx="642942" cy="55721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ru-RU" dirty="0">
                  <a:solidFill>
                    <a:schemeClr val="bg1"/>
                  </a:solidFill>
                  <a:latin typeface="Arial" pitchFamily="34" charset="0"/>
                  <a:cs typeface="Arial" pitchFamily="34" charset="0"/>
                </a:rPr>
                <a:t>Расходы бюджета </a:t>
              </a:r>
              <a:r>
                <a:rPr lang="ru-RU" b="1" dirty="0" smtClean="0">
                  <a:solidFill>
                    <a:schemeClr val="bg1"/>
                  </a:solidFill>
                  <a:latin typeface="Arial" pitchFamily="34" charset="0"/>
                  <a:cs typeface="Arial" pitchFamily="34" charset="0"/>
                </a:rPr>
                <a:t>866 373 </a:t>
              </a:r>
              <a:r>
                <a:rPr lang="ru-RU" dirty="0" smtClean="0">
                  <a:solidFill>
                    <a:schemeClr val="bg1"/>
                  </a:solidFill>
                  <a:latin typeface="Arial" pitchFamily="34" charset="0"/>
                  <a:cs typeface="Arial" pitchFamily="34" charset="0"/>
                </a:rPr>
                <a:t>тыс.руб</a:t>
              </a:r>
              <a:r>
                <a:rPr lang="ru-RU" dirty="0">
                  <a:solidFill>
                    <a:schemeClr val="bg1"/>
                  </a:solidFill>
                  <a:latin typeface="Times New Roman" pitchFamily="18" charset="0"/>
                  <a:cs typeface="Times New Roman" pitchFamily="18" charset="0"/>
                </a:rPr>
                <a:t>.</a:t>
              </a:r>
            </a:p>
          </p:txBody>
        </p:sp>
        <p:sp>
          <p:nvSpPr>
            <p:cNvPr id="11" name="Пятиугольник 10"/>
            <p:cNvSpPr/>
            <p:nvPr/>
          </p:nvSpPr>
          <p:spPr>
            <a:xfrm>
              <a:off x="-26321" y="1800042"/>
              <a:ext cx="2325480" cy="195044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600" dirty="0" smtClean="0">
                  <a:solidFill>
                    <a:schemeClr val="bg1"/>
                  </a:solidFill>
                  <a:latin typeface="Arial" pitchFamily="34" charset="0"/>
                  <a:cs typeface="Arial" pitchFamily="34" charset="0"/>
                </a:rPr>
                <a:t>Налоговые и неналоговые  </a:t>
              </a:r>
              <a:r>
                <a:rPr lang="ru-RU" sz="1600" dirty="0">
                  <a:solidFill>
                    <a:schemeClr val="bg1"/>
                  </a:solidFill>
                  <a:latin typeface="Arial" pitchFamily="34" charset="0"/>
                  <a:cs typeface="Arial" pitchFamily="34" charset="0"/>
                </a:rPr>
                <a:t>доходы</a:t>
              </a:r>
            </a:p>
            <a:p>
              <a:pPr algn="ctr">
                <a:defRPr/>
              </a:pPr>
              <a:r>
                <a:rPr lang="ru-RU" sz="1600" b="1" dirty="0" smtClean="0">
                  <a:solidFill>
                    <a:schemeClr val="bg1"/>
                  </a:solidFill>
                  <a:latin typeface="Arial" pitchFamily="34" charset="0"/>
                  <a:cs typeface="Arial" pitchFamily="34" charset="0"/>
                </a:rPr>
                <a:t>102 167 </a:t>
              </a:r>
              <a:r>
                <a:rPr lang="ru-RU" sz="1600" dirty="0" smtClean="0">
                  <a:solidFill>
                    <a:schemeClr val="bg1"/>
                  </a:solidFill>
                  <a:latin typeface="Arial" pitchFamily="34" charset="0"/>
                  <a:cs typeface="Arial" pitchFamily="34" charset="0"/>
                </a:rPr>
                <a:t>тыс.руб</a:t>
              </a:r>
              <a:r>
                <a:rPr lang="ru-RU" sz="1600" dirty="0">
                  <a:solidFill>
                    <a:schemeClr val="bg1"/>
                  </a:solidFill>
                  <a:latin typeface="Arial" pitchFamily="34" charset="0"/>
                  <a:cs typeface="Arial" pitchFamily="34" charset="0"/>
                </a:rPr>
                <a:t>.</a:t>
              </a:r>
            </a:p>
          </p:txBody>
        </p:sp>
        <p:sp>
          <p:nvSpPr>
            <p:cNvPr id="12" name="Пятиугольник 11"/>
            <p:cNvSpPr/>
            <p:nvPr/>
          </p:nvSpPr>
          <p:spPr>
            <a:xfrm>
              <a:off x="-26321" y="4218588"/>
              <a:ext cx="2318901" cy="179440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500" dirty="0" smtClean="0">
                  <a:solidFill>
                    <a:schemeClr val="bg1"/>
                  </a:solidFill>
                  <a:latin typeface="Arial" pitchFamily="34" charset="0"/>
                  <a:cs typeface="Arial" pitchFamily="34" charset="0"/>
                </a:rPr>
                <a:t>Безвозмездные поступления      </a:t>
              </a:r>
              <a:r>
                <a:rPr lang="ru-RU" sz="1500" b="1" dirty="0" smtClean="0">
                  <a:solidFill>
                    <a:schemeClr val="bg1"/>
                  </a:solidFill>
                  <a:latin typeface="Arial" pitchFamily="34" charset="0"/>
                  <a:cs typeface="Arial" pitchFamily="34" charset="0"/>
                </a:rPr>
                <a:t>759 206 </a:t>
              </a:r>
              <a:r>
                <a:rPr lang="ru-RU" sz="1500" dirty="0" smtClean="0">
                  <a:solidFill>
                    <a:schemeClr val="bg1"/>
                  </a:solidFill>
                  <a:latin typeface="Arial" pitchFamily="34" charset="0"/>
                  <a:cs typeface="Arial" pitchFamily="34" charset="0"/>
                </a:rPr>
                <a:t>тыс.руб</a:t>
              </a:r>
              <a:r>
                <a:rPr lang="ru-RU" sz="1500" dirty="0">
                  <a:solidFill>
                    <a:schemeClr val="bg1"/>
                  </a:solidFill>
                  <a:latin typeface="Times New Roman" pitchFamily="18" charset="0"/>
                  <a:cs typeface="Times New Roman" pitchFamily="18" charset="0"/>
                </a:rPr>
                <a:t>.</a:t>
              </a:r>
            </a:p>
          </p:txBody>
        </p:sp>
        <p:sp>
          <p:nvSpPr>
            <p:cNvPr id="22" name="Стрелка влево 21"/>
            <p:cNvSpPr/>
            <p:nvPr/>
          </p:nvSpPr>
          <p:spPr>
            <a:xfrm>
              <a:off x="5286375" y="785813"/>
              <a:ext cx="3571875" cy="100012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600" dirty="0">
                  <a:solidFill>
                    <a:schemeClr val="bg1"/>
                  </a:solidFill>
                  <a:latin typeface="Arial" pitchFamily="34" charset="0"/>
                  <a:cs typeface="Arial" pitchFamily="34" charset="0"/>
                </a:rPr>
                <a:t>Национальная  </a:t>
              </a:r>
              <a:r>
                <a:rPr lang="ru-RU" sz="1600" dirty="0" smtClean="0">
                  <a:solidFill>
                    <a:schemeClr val="bg1"/>
                  </a:solidFill>
                  <a:latin typeface="Arial" pitchFamily="34" charset="0"/>
                  <a:cs typeface="Arial" pitchFamily="34" charset="0"/>
                </a:rPr>
                <a:t>экономика</a:t>
              </a:r>
            </a:p>
            <a:p>
              <a:pPr algn="ctr">
                <a:defRPr/>
              </a:pPr>
              <a:r>
                <a:rPr lang="ru-RU" sz="1600" dirty="0" smtClean="0">
                  <a:solidFill>
                    <a:schemeClr val="bg1"/>
                  </a:solidFill>
                  <a:latin typeface="Arial" pitchFamily="34" charset="0"/>
                  <a:cs typeface="Arial" pitchFamily="34" charset="0"/>
                </a:rPr>
                <a:t>98 859 тыс.руб</a:t>
              </a:r>
              <a:r>
                <a:rPr lang="ru-RU" dirty="0">
                  <a:solidFill>
                    <a:schemeClr val="bg1"/>
                  </a:solidFill>
                  <a:latin typeface="Arial" pitchFamily="34" charset="0"/>
                  <a:cs typeface="Arial" pitchFamily="34" charset="0"/>
                </a:rPr>
                <a:t>.</a:t>
              </a:r>
            </a:p>
          </p:txBody>
        </p:sp>
        <p:sp>
          <p:nvSpPr>
            <p:cNvPr id="23" name="Стрелка влево 22"/>
            <p:cNvSpPr/>
            <p:nvPr/>
          </p:nvSpPr>
          <p:spPr>
            <a:xfrm>
              <a:off x="5286375" y="1857375"/>
              <a:ext cx="3571875" cy="107156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600" dirty="0">
                  <a:solidFill>
                    <a:schemeClr val="bg1"/>
                  </a:solidFill>
                  <a:latin typeface="Arial" pitchFamily="34" charset="0"/>
                  <a:cs typeface="Arial" pitchFamily="34" charset="0"/>
                </a:rPr>
                <a:t>Жилищно-коммунальное хозяйство </a:t>
              </a:r>
              <a:r>
                <a:rPr lang="ru-RU" sz="1600" b="1" dirty="0" smtClean="0">
                  <a:solidFill>
                    <a:schemeClr val="bg1"/>
                  </a:solidFill>
                  <a:latin typeface="Arial" pitchFamily="34" charset="0"/>
                  <a:cs typeface="Arial" pitchFamily="34" charset="0"/>
                </a:rPr>
                <a:t>372 183 </a:t>
              </a:r>
              <a:r>
                <a:rPr lang="ru-RU" sz="1600" dirty="0" smtClean="0">
                  <a:solidFill>
                    <a:schemeClr val="bg1"/>
                  </a:solidFill>
                  <a:latin typeface="Arial" pitchFamily="34" charset="0"/>
                  <a:cs typeface="Arial" pitchFamily="34" charset="0"/>
                </a:rPr>
                <a:t>тыс.руб</a:t>
              </a:r>
              <a:r>
                <a:rPr lang="ru-RU" sz="1600" dirty="0">
                  <a:solidFill>
                    <a:schemeClr val="bg1"/>
                  </a:solidFill>
                  <a:latin typeface="Arial" pitchFamily="34" charset="0"/>
                  <a:cs typeface="Arial" pitchFamily="34" charset="0"/>
                </a:rPr>
                <a:t>.</a:t>
              </a:r>
            </a:p>
          </p:txBody>
        </p:sp>
        <p:sp>
          <p:nvSpPr>
            <p:cNvPr id="24" name="Стрелка влево 23"/>
            <p:cNvSpPr/>
            <p:nvPr/>
          </p:nvSpPr>
          <p:spPr>
            <a:xfrm>
              <a:off x="5357813" y="3000375"/>
              <a:ext cx="3500437" cy="9286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600" dirty="0">
                  <a:solidFill>
                    <a:schemeClr val="bg1"/>
                  </a:solidFill>
                  <a:latin typeface="Arial" pitchFamily="34" charset="0"/>
                  <a:cs typeface="Arial" pitchFamily="34" charset="0"/>
                </a:rPr>
                <a:t>Образование</a:t>
              </a:r>
            </a:p>
            <a:p>
              <a:pPr algn="ctr">
                <a:defRPr/>
              </a:pPr>
              <a:r>
                <a:rPr lang="ru-RU" sz="1600" b="1" dirty="0" smtClean="0">
                  <a:solidFill>
                    <a:schemeClr val="bg1"/>
                  </a:solidFill>
                  <a:latin typeface="Arial" pitchFamily="34" charset="0"/>
                  <a:cs typeface="Arial" pitchFamily="34" charset="0"/>
                </a:rPr>
                <a:t>255 527 </a:t>
              </a:r>
              <a:r>
                <a:rPr lang="ru-RU" sz="1600" dirty="0" smtClean="0">
                  <a:solidFill>
                    <a:schemeClr val="bg1"/>
                  </a:solidFill>
                  <a:latin typeface="Arial" pitchFamily="34" charset="0"/>
                  <a:cs typeface="Arial" pitchFamily="34" charset="0"/>
                </a:rPr>
                <a:t>тыс.руб</a:t>
              </a:r>
              <a:r>
                <a:rPr lang="ru-RU" sz="1600" dirty="0">
                  <a:solidFill>
                    <a:schemeClr val="bg1"/>
                  </a:solidFill>
                  <a:latin typeface="Arial" pitchFamily="34" charset="0"/>
                  <a:cs typeface="Arial" pitchFamily="34" charset="0"/>
                </a:rPr>
                <a:t>.</a:t>
              </a:r>
            </a:p>
          </p:txBody>
        </p:sp>
        <p:sp>
          <p:nvSpPr>
            <p:cNvPr id="26" name="Стрелка влево 25"/>
            <p:cNvSpPr/>
            <p:nvPr/>
          </p:nvSpPr>
          <p:spPr>
            <a:xfrm>
              <a:off x="5357813" y="3929063"/>
              <a:ext cx="3500437" cy="9286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600" dirty="0">
                  <a:solidFill>
                    <a:schemeClr val="bg1"/>
                  </a:solidFill>
                  <a:latin typeface="Arial" pitchFamily="34" charset="0"/>
                  <a:cs typeface="Arial" pitchFamily="34" charset="0"/>
                </a:rPr>
                <a:t>Культура</a:t>
              </a:r>
            </a:p>
            <a:p>
              <a:pPr algn="ctr">
                <a:defRPr/>
              </a:pPr>
              <a:r>
                <a:rPr lang="ru-RU" sz="1600" b="1" dirty="0" smtClean="0">
                  <a:solidFill>
                    <a:schemeClr val="bg1"/>
                  </a:solidFill>
                  <a:latin typeface="Arial" pitchFamily="34" charset="0"/>
                  <a:cs typeface="Arial" pitchFamily="34" charset="0"/>
                </a:rPr>
                <a:t>26 002 </a:t>
              </a:r>
              <a:r>
                <a:rPr lang="ru-RU" sz="1600" dirty="0" smtClean="0">
                  <a:solidFill>
                    <a:schemeClr val="bg1"/>
                  </a:solidFill>
                  <a:latin typeface="Arial" pitchFamily="34" charset="0"/>
                  <a:cs typeface="Arial" pitchFamily="34" charset="0"/>
                </a:rPr>
                <a:t>тыс.руб</a:t>
              </a:r>
              <a:r>
                <a:rPr lang="ru-RU" sz="1600" dirty="0">
                  <a:solidFill>
                    <a:schemeClr val="bg1"/>
                  </a:solidFill>
                  <a:latin typeface="Arial" pitchFamily="34" charset="0"/>
                  <a:cs typeface="Arial" pitchFamily="34" charset="0"/>
                </a:rPr>
                <a:t>.</a:t>
              </a:r>
            </a:p>
          </p:txBody>
        </p:sp>
        <p:sp>
          <p:nvSpPr>
            <p:cNvPr id="27" name="Стрелка влево 26"/>
            <p:cNvSpPr/>
            <p:nvPr/>
          </p:nvSpPr>
          <p:spPr>
            <a:xfrm>
              <a:off x="5357813" y="4857750"/>
              <a:ext cx="3500437" cy="9286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600" dirty="0">
                  <a:solidFill>
                    <a:schemeClr val="bg1"/>
                  </a:solidFill>
                  <a:latin typeface="Arial" pitchFamily="34" charset="0"/>
                  <a:cs typeface="Arial" pitchFamily="34" charset="0"/>
                </a:rPr>
                <a:t>Социальная политика</a:t>
              </a:r>
            </a:p>
            <a:p>
              <a:pPr algn="ctr">
                <a:defRPr/>
              </a:pPr>
              <a:r>
                <a:rPr lang="ru-RU" sz="1600" b="1" dirty="0" smtClean="0">
                  <a:solidFill>
                    <a:schemeClr val="bg1"/>
                  </a:solidFill>
                  <a:latin typeface="Arial" pitchFamily="34" charset="0"/>
                  <a:cs typeface="Arial" pitchFamily="34" charset="0"/>
                </a:rPr>
                <a:t>46 357 </a:t>
              </a:r>
              <a:r>
                <a:rPr lang="ru-RU" sz="1600" dirty="0" smtClean="0">
                  <a:solidFill>
                    <a:schemeClr val="bg1"/>
                  </a:solidFill>
                  <a:latin typeface="Arial" pitchFamily="34" charset="0"/>
                  <a:cs typeface="Arial" pitchFamily="34" charset="0"/>
                </a:rPr>
                <a:t>тыс.руб</a:t>
              </a:r>
              <a:r>
                <a:rPr lang="ru-RU" sz="1600" dirty="0">
                  <a:solidFill>
                    <a:schemeClr val="bg1"/>
                  </a:solidFill>
                  <a:latin typeface="Arial" pitchFamily="34" charset="0"/>
                  <a:cs typeface="Arial" pitchFamily="34" charset="0"/>
                </a:rPr>
                <a:t>.</a:t>
              </a:r>
            </a:p>
          </p:txBody>
        </p:sp>
        <p:sp>
          <p:nvSpPr>
            <p:cNvPr id="28" name="Стрелка влево 27"/>
            <p:cNvSpPr/>
            <p:nvPr/>
          </p:nvSpPr>
          <p:spPr>
            <a:xfrm>
              <a:off x="5357813" y="5786438"/>
              <a:ext cx="3500437" cy="9286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600" dirty="0">
                  <a:solidFill>
                    <a:schemeClr val="bg1"/>
                  </a:solidFill>
                  <a:latin typeface="Arial" pitchFamily="34" charset="0"/>
                  <a:cs typeface="Arial" pitchFamily="34" charset="0"/>
                </a:rPr>
                <a:t>Прочие расходы</a:t>
              </a:r>
            </a:p>
            <a:p>
              <a:pPr algn="ctr">
                <a:defRPr/>
              </a:pPr>
              <a:r>
                <a:rPr lang="ru-RU" sz="1600" b="1" dirty="0" smtClean="0">
                  <a:solidFill>
                    <a:schemeClr val="bg1"/>
                  </a:solidFill>
                  <a:latin typeface="Arial" pitchFamily="34" charset="0"/>
                  <a:cs typeface="Arial" pitchFamily="34" charset="0"/>
                </a:rPr>
                <a:t>67 465 </a:t>
              </a:r>
              <a:r>
                <a:rPr lang="ru-RU" sz="1600" dirty="0" smtClean="0">
                  <a:solidFill>
                    <a:schemeClr val="bg1"/>
                  </a:solidFill>
                  <a:latin typeface="Arial" pitchFamily="34" charset="0"/>
                  <a:cs typeface="Arial" pitchFamily="34" charset="0"/>
                </a:rPr>
                <a:t>тыс.руб</a:t>
              </a:r>
              <a:r>
                <a:rPr lang="ru-RU" sz="1600" dirty="0">
                  <a:solidFill>
                    <a:schemeClr val="bg1"/>
                  </a:solidFill>
                  <a:latin typeface="Arial" pitchFamily="34" charset="0"/>
                  <a:cs typeface="Arial" pitchFamily="34" charset="0"/>
                </a:rPr>
                <a:t>.</a:t>
              </a:r>
            </a:p>
          </p:txBody>
        </p:sp>
        <p:sp>
          <p:nvSpPr>
            <p:cNvPr id="29" name="Прямоугольник 28"/>
            <p:cNvSpPr/>
            <p:nvPr/>
          </p:nvSpPr>
          <p:spPr>
            <a:xfrm>
              <a:off x="3143250" y="4500563"/>
              <a:ext cx="1357313" cy="1857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solidFill>
                    <a:schemeClr val="bg1"/>
                  </a:solidFill>
                  <a:latin typeface="Arial" pitchFamily="34" charset="0"/>
                  <a:cs typeface="Arial" pitchFamily="34" charset="0"/>
                </a:rPr>
                <a:t>Дефицит    </a:t>
              </a:r>
              <a:r>
                <a:rPr lang="ru-RU" b="1" dirty="0" smtClean="0">
                  <a:solidFill>
                    <a:schemeClr val="bg1"/>
                  </a:solidFill>
                  <a:latin typeface="Arial" pitchFamily="34" charset="0"/>
                  <a:cs typeface="Arial" pitchFamily="34" charset="0"/>
                </a:rPr>
                <a:t>5 000 </a:t>
              </a:r>
              <a:r>
                <a:rPr lang="ru-RU" dirty="0" smtClean="0">
                  <a:solidFill>
                    <a:schemeClr val="bg1"/>
                  </a:solidFill>
                  <a:latin typeface="Arial" pitchFamily="34" charset="0"/>
                  <a:cs typeface="Arial" pitchFamily="34" charset="0"/>
                </a:rPr>
                <a:t>тыс.руб</a:t>
              </a:r>
              <a:r>
                <a:rPr lang="ru-RU" dirty="0">
                  <a:solidFill>
                    <a:schemeClr val="bg1"/>
                  </a:solidFill>
                  <a:latin typeface="Times New Roman" pitchFamily="18" charset="0"/>
                  <a:cs typeface="Times New Roman" pitchFamily="18" charset="0"/>
                </a:rPr>
                <a:t>.</a:t>
              </a:r>
            </a:p>
          </p:txBody>
        </p:sp>
      </p:grpSp>
    </p:spTree>
  </p:cSld>
  <p:clrMapOvr>
    <a:masterClrMapping/>
  </p:clrMapOvr>
  <p:transition>
    <p:whee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85794"/>
            <a:ext cx="8305800" cy="857256"/>
          </a:xfrm>
        </p:spPr>
        <p:txBody>
          <a:bodyPr>
            <a:noAutofit/>
          </a:bodyPr>
          <a:lstStyle/>
          <a:p>
            <a:pPr algn="ctr">
              <a:defRPr/>
            </a:pPr>
            <a:r>
              <a:rPr lang="ru-RU" sz="2400" b="1" dirty="0" smtClean="0">
                <a:latin typeface="Arial" pitchFamily="34" charset="0"/>
                <a:cs typeface="Arial" pitchFamily="34" charset="0"/>
              </a:rPr>
              <a:t>Основные характеристики бюджета </a:t>
            </a:r>
            <a:br>
              <a:rPr lang="ru-RU" sz="2400" b="1" dirty="0" smtClean="0">
                <a:latin typeface="Arial" pitchFamily="34" charset="0"/>
                <a:cs typeface="Arial" pitchFamily="34" charset="0"/>
              </a:rPr>
            </a:br>
            <a:r>
              <a:rPr lang="ru-RU" sz="2400" b="1" dirty="0" smtClean="0">
                <a:latin typeface="Arial" pitchFamily="34" charset="0"/>
                <a:cs typeface="Arial" pitchFamily="34" charset="0"/>
              </a:rPr>
              <a:t>Городского округа Верхняя Тура на 2020-2022 годы</a:t>
            </a:r>
            <a:endParaRPr lang="ru-RU" sz="2400" b="1" dirty="0">
              <a:latin typeface="Arial" pitchFamily="34" charset="0"/>
              <a:cs typeface="Arial" pitchFamily="34" charset="0"/>
            </a:endParaRPr>
          </a:p>
        </p:txBody>
      </p:sp>
      <p:graphicFrame>
        <p:nvGraphicFramePr>
          <p:cNvPr id="5" name="Таблица 4"/>
          <p:cNvGraphicFramePr>
            <a:graphicFrameLocks noGrp="1"/>
          </p:cNvGraphicFramePr>
          <p:nvPr/>
        </p:nvGraphicFramePr>
        <p:xfrm>
          <a:off x="428596" y="2000240"/>
          <a:ext cx="8429685" cy="4750917"/>
        </p:xfrm>
        <a:graphic>
          <a:graphicData uri="http://schemas.openxmlformats.org/drawingml/2006/table">
            <a:tbl>
              <a:tblPr/>
              <a:tblGrid>
                <a:gridCol w="3089613"/>
                <a:gridCol w="1780024"/>
                <a:gridCol w="1780024"/>
                <a:gridCol w="1780024"/>
              </a:tblGrid>
              <a:tr h="214294">
                <a:tc>
                  <a:txBody>
                    <a:bodyPr/>
                    <a:lstStyle/>
                    <a:p>
                      <a:pPr algn="ctr" fontAlgn="b"/>
                      <a:r>
                        <a:rPr lang="ru-RU" sz="1400" b="1" i="0" u="none" strike="noStrike" dirty="0">
                          <a:solidFill>
                            <a:srgbClr val="000000"/>
                          </a:solidFill>
                          <a:latin typeface="Arial" pitchFamily="34" charset="0"/>
                          <a:cs typeface="Arial" pitchFamily="34" charset="0"/>
                        </a:rPr>
                        <a:t>Наименование показателя</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b"/>
                      <a:r>
                        <a:rPr lang="ru-RU" sz="1400" b="1" i="0" u="none" strike="noStrike">
                          <a:solidFill>
                            <a:srgbClr val="000000"/>
                          </a:solidFill>
                          <a:latin typeface="Arial" pitchFamily="34" charset="0"/>
                          <a:cs typeface="Arial" pitchFamily="34" charset="0"/>
                        </a:rPr>
                        <a:t>2020 год, тыс.руб. </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b"/>
                      <a:r>
                        <a:rPr lang="ru-RU" sz="1400" b="1" i="0" u="none" strike="noStrike">
                          <a:solidFill>
                            <a:srgbClr val="000000"/>
                          </a:solidFill>
                          <a:latin typeface="Arial" pitchFamily="34" charset="0"/>
                          <a:cs typeface="Arial" pitchFamily="34" charset="0"/>
                        </a:rPr>
                        <a:t>2021 год, тыс.руб. </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b"/>
                      <a:r>
                        <a:rPr lang="ru-RU" sz="1400" b="1" i="0" u="none" strike="noStrike">
                          <a:solidFill>
                            <a:srgbClr val="000000"/>
                          </a:solidFill>
                          <a:latin typeface="Arial" pitchFamily="34" charset="0"/>
                          <a:cs typeface="Arial" pitchFamily="34" charset="0"/>
                        </a:rPr>
                        <a:t>2022 год, тыс.руб. </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r>
              <a:tr h="214294">
                <a:tc>
                  <a:txBody>
                    <a:bodyPr/>
                    <a:lstStyle/>
                    <a:p>
                      <a:pPr algn="l" fontAlgn="b"/>
                      <a:r>
                        <a:rPr lang="ru-RU" sz="1400" b="1" i="0" u="none" strike="noStrike" dirty="0">
                          <a:solidFill>
                            <a:srgbClr val="000000"/>
                          </a:solidFill>
                          <a:latin typeface="Arial" pitchFamily="34" charset="0"/>
                          <a:cs typeface="Arial" pitchFamily="34" charset="0"/>
                        </a:rPr>
                        <a:t>Доходы</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ru-RU" sz="1400" b="1" i="0" u="none" strike="noStrike">
                          <a:solidFill>
                            <a:srgbClr val="000000"/>
                          </a:solidFill>
                          <a:latin typeface="Arial" pitchFamily="34" charset="0"/>
                          <a:cs typeface="Arial" pitchFamily="34" charset="0"/>
                        </a:rPr>
                        <a:t>            861 373,00   </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ru-RU" sz="1400" b="1" i="0" u="none" strike="noStrike">
                          <a:solidFill>
                            <a:srgbClr val="000000"/>
                          </a:solidFill>
                          <a:latin typeface="Arial" pitchFamily="34" charset="0"/>
                          <a:cs typeface="Arial" pitchFamily="34" charset="0"/>
                        </a:rPr>
                        <a:t>            562 393,00   </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ru-RU" sz="1400" b="1" i="0" u="none" strike="noStrike">
                          <a:solidFill>
                            <a:srgbClr val="000000"/>
                          </a:solidFill>
                          <a:latin typeface="Arial" pitchFamily="34" charset="0"/>
                          <a:cs typeface="Arial" pitchFamily="34" charset="0"/>
                        </a:rPr>
                        <a:t>            507 662,00   </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r>
              <a:tr h="214294">
                <a:tc>
                  <a:txBody>
                    <a:bodyPr/>
                    <a:lstStyle/>
                    <a:p>
                      <a:pPr algn="l" fontAlgn="b"/>
                      <a:r>
                        <a:rPr lang="ru-RU" sz="1400" b="1" i="1" u="none" strike="noStrike" dirty="0">
                          <a:solidFill>
                            <a:srgbClr val="000000"/>
                          </a:solidFill>
                          <a:latin typeface="Arial" pitchFamily="34" charset="0"/>
                          <a:cs typeface="Arial" pitchFamily="34" charset="0"/>
                        </a:rPr>
                        <a:t>в том числе:</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ru-RU" sz="1400" b="1" i="1" u="none" strike="noStrike">
                          <a:solidFill>
                            <a:srgbClr val="000000"/>
                          </a:solidFill>
                          <a:latin typeface="Arial" pitchFamily="34" charset="0"/>
                          <a:cs typeface="Arial" pitchFamily="34" charset="0"/>
                        </a:rPr>
                        <a:t> </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ru-RU" sz="1400" b="1" i="1" u="none" strike="noStrike">
                          <a:solidFill>
                            <a:srgbClr val="000000"/>
                          </a:solidFill>
                          <a:latin typeface="Arial" pitchFamily="34" charset="0"/>
                          <a:cs typeface="Arial" pitchFamily="34" charset="0"/>
                        </a:rPr>
                        <a:t> </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ru-RU" sz="1400" b="1" i="1" u="none" strike="noStrike">
                          <a:solidFill>
                            <a:srgbClr val="000000"/>
                          </a:solidFill>
                          <a:latin typeface="Arial" pitchFamily="34" charset="0"/>
                          <a:cs typeface="Arial" pitchFamily="34" charset="0"/>
                        </a:rPr>
                        <a:t> </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r>
              <a:tr h="419730">
                <a:tc>
                  <a:txBody>
                    <a:bodyPr/>
                    <a:lstStyle/>
                    <a:p>
                      <a:pPr algn="l" fontAlgn="b"/>
                      <a:r>
                        <a:rPr lang="ru-RU" sz="1400" b="0" i="0" u="none" strike="noStrike" dirty="0">
                          <a:solidFill>
                            <a:srgbClr val="000000"/>
                          </a:solidFill>
                          <a:latin typeface="Arial" pitchFamily="34" charset="0"/>
                          <a:cs typeface="Arial" pitchFamily="34" charset="0"/>
                        </a:rPr>
                        <a:t>Налоговые и неналоговые доходы</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ru-RU" sz="1400" b="0" i="0" u="none" strike="noStrike">
                          <a:solidFill>
                            <a:srgbClr val="000000"/>
                          </a:solidFill>
                          <a:latin typeface="Arial" pitchFamily="34" charset="0"/>
                          <a:cs typeface="Arial" pitchFamily="34" charset="0"/>
                        </a:rPr>
                        <a:t>               102 167,00   </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ru-RU" sz="1400" b="0" i="0" u="none" strike="noStrike">
                          <a:solidFill>
                            <a:srgbClr val="000000"/>
                          </a:solidFill>
                          <a:latin typeface="Arial" pitchFamily="34" charset="0"/>
                          <a:cs typeface="Arial" pitchFamily="34" charset="0"/>
                        </a:rPr>
                        <a:t>               157 495,00   </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ru-RU" sz="1400" b="0" i="0" u="none" strike="noStrike">
                          <a:solidFill>
                            <a:srgbClr val="000000"/>
                          </a:solidFill>
                          <a:latin typeface="Arial" pitchFamily="34" charset="0"/>
                          <a:cs typeface="Arial" pitchFamily="34" charset="0"/>
                        </a:rPr>
                        <a:t>               166 658,00   </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r>
              <a:tr h="214294">
                <a:tc>
                  <a:txBody>
                    <a:bodyPr/>
                    <a:lstStyle/>
                    <a:p>
                      <a:pPr algn="l" fontAlgn="b"/>
                      <a:r>
                        <a:rPr lang="ru-RU" sz="1400" b="0" i="0" u="none" strike="noStrike" dirty="0">
                          <a:solidFill>
                            <a:srgbClr val="000000"/>
                          </a:solidFill>
                          <a:latin typeface="Arial" pitchFamily="34" charset="0"/>
                          <a:cs typeface="Arial" pitchFamily="34" charset="0"/>
                        </a:rPr>
                        <a:t>Безвозмездные поступления</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ru-RU" sz="1400" b="0" i="0" u="none" strike="noStrike">
                          <a:solidFill>
                            <a:srgbClr val="000000"/>
                          </a:solidFill>
                          <a:latin typeface="Arial" pitchFamily="34" charset="0"/>
                          <a:cs typeface="Arial" pitchFamily="34" charset="0"/>
                        </a:rPr>
                        <a:t>               759 206,00   </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ru-RU" sz="1400" b="0" i="0" u="none" strike="noStrike">
                          <a:solidFill>
                            <a:srgbClr val="000000"/>
                          </a:solidFill>
                          <a:latin typeface="Arial" pitchFamily="34" charset="0"/>
                          <a:cs typeface="Arial" pitchFamily="34" charset="0"/>
                        </a:rPr>
                        <a:t>               404 898,00   </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ru-RU" sz="1400" b="0" i="0" u="none" strike="noStrike">
                          <a:solidFill>
                            <a:srgbClr val="000000"/>
                          </a:solidFill>
                          <a:latin typeface="Arial" pitchFamily="34" charset="0"/>
                          <a:cs typeface="Arial" pitchFamily="34" charset="0"/>
                        </a:rPr>
                        <a:t>               341 004,00   </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r>
              <a:tr h="214294">
                <a:tc>
                  <a:txBody>
                    <a:bodyPr/>
                    <a:lstStyle/>
                    <a:p>
                      <a:pPr algn="l" fontAlgn="b"/>
                      <a:r>
                        <a:rPr lang="ru-RU" sz="1400" b="1" i="0" u="none" strike="noStrike" dirty="0">
                          <a:solidFill>
                            <a:srgbClr val="000000"/>
                          </a:solidFill>
                          <a:latin typeface="Arial" pitchFamily="34" charset="0"/>
                          <a:cs typeface="Arial" pitchFamily="34" charset="0"/>
                        </a:rPr>
                        <a:t>Расходы</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ru-RU" sz="1400" b="1" i="0" u="none" strike="noStrike" dirty="0">
                          <a:solidFill>
                            <a:srgbClr val="000000"/>
                          </a:solidFill>
                          <a:latin typeface="Arial" pitchFamily="34" charset="0"/>
                          <a:cs typeface="Arial" pitchFamily="34" charset="0"/>
                        </a:rPr>
                        <a:t>            866 373,00   </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ru-RU" sz="1400" b="1" i="0" u="none" strike="noStrike">
                          <a:solidFill>
                            <a:srgbClr val="000000"/>
                          </a:solidFill>
                          <a:latin typeface="Arial" pitchFamily="34" charset="0"/>
                          <a:cs typeface="Arial" pitchFamily="34" charset="0"/>
                        </a:rPr>
                        <a:t>            568 393,00   </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ru-RU" sz="1400" b="1" i="0" u="none" strike="noStrike">
                          <a:solidFill>
                            <a:srgbClr val="000000"/>
                          </a:solidFill>
                          <a:latin typeface="Arial" pitchFamily="34" charset="0"/>
                          <a:cs typeface="Arial" pitchFamily="34" charset="0"/>
                        </a:rPr>
                        <a:t>            513 662,00   </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r>
              <a:tr h="214294">
                <a:tc>
                  <a:txBody>
                    <a:bodyPr/>
                    <a:lstStyle/>
                    <a:p>
                      <a:pPr algn="l" fontAlgn="b"/>
                      <a:r>
                        <a:rPr lang="ru-RU" sz="1400" b="1" i="1" u="none" strike="noStrike">
                          <a:solidFill>
                            <a:srgbClr val="000000"/>
                          </a:solidFill>
                          <a:latin typeface="Arial" pitchFamily="34" charset="0"/>
                          <a:cs typeface="Arial" pitchFamily="34" charset="0"/>
                        </a:rPr>
                        <a:t>в том числе:</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ru-RU" sz="1400" b="1" i="1" u="none" strike="noStrike" dirty="0">
                          <a:solidFill>
                            <a:srgbClr val="000000"/>
                          </a:solidFill>
                          <a:latin typeface="Arial" pitchFamily="34" charset="0"/>
                          <a:cs typeface="Arial" pitchFamily="34" charset="0"/>
                        </a:rPr>
                        <a:t> </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ru-RU" sz="1400" b="1" i="1" u="none" strike="noStrike">
                          <a:solidFill>
                            <a:srgbClr val="000000"/>
                          </a:solidFill>
                          <a:latin typeface="Arial" pitchFamily="34" charset="0"/>
                          <a:cs typeface="Arial" pitchFamily="34" charset="0"/>
                        </a:rPr>
                        <a:t> </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ru-RU" sz="1400" b="1" i="1" u="none" strike="noStrike">
                          <a:solidFill>
                            <a:srgbClr val="000000"/>
                          </a:solidFill>
                          <a:latin typeface="Arial" pitchFamily="34" charset="0"/>
                          <a:cs typeface="Arial" pitchFamily="34" charset="0"/>
                        </a:rPr>
                        <a:t> </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r>
              <a:tr h="214294">
                <a:tc>
                  <a:txBody>
                    <a:bodyPr/>
                    <a:lstStyle/>
                    <a:p>
                      <a:pPr algn="l" fontAlgn="b"/>
                      <a:r>
                        <a:rPr lang="ru-RU" sz="1400" b="0" i="0" u="none" strike="noStrike">
                          <a:solidFill>
                            <a:srgbClr val="000000"/>
                          </a:solidFill>
                          <a:latin typeface="Arial" pitchFamily="34" charset="0"/>
                          <a:cs typeface="Arial" pitchFamily="34" charset="0"/>
                        </a:rPr>
                        <a:t>Нацинальная экономика</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ru-RU" sz="1400" b="0" i="0" u="none" strike="noStrike" dirty="0">
                          <a:solidFill>
                            <a:srgbClr val="000000"/>
                          </a:solidFill>
                          <a:latin typeface="Arial" pitchFamily="34" charset="0"/>
                          <a:cs typeface="Arial" pitchFamily="34" charset="0"/>
                        </a:rPr>
                        <a:t>                98 859,00   </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ru-RU" sz="1400" b="0" i="0" u="none" strike="noStrike">
                          <a:solidFill>
                            <a:srgbClr val="000000"/>
                          </a:solidFill>
                          <a:latin typeface="Arial" pitchFamily="34" charset="0"/>
                          <a:cs typeface="Arial" pitchFamily="34" charset="0"/>
                        </a:rPr>
                        <a:t>                85 102,00   </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ru-RU" sz="1400" b="0" i="0" u="none" strike="noStrike">
                          <a:solidFill>
                            <a:srgbClr val="000000"/>
                          </a:solidFill>
                          <a:latin typeface="Arial" pitchFamily="34" charset="0"/>
                          <a:cs typeface="Arial" pitchFamily="34" charset="0"/>
                        </a:rPr>
                        <a:t>                75 934,00   </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r>
              <a:tr h="419730">
                <a:tc>
                  <a:txBody>
                    <a:bodyPr/>
                    <a:lstStyle/>
                    <a:p>
                      <a:pPr algn="l" fontAlgn="b"/>
                      <a:r>
                        <a:rPr lang="ru-RU" sz="1400" b="0" i="0" u="none" strike="noStrike" dirty="0">
                          <a:solidFill>
                            <a:srgbClr val="000000"/>
                          </a:solidFill>
                          <a:latin typeface="Arial" pitchFamily="34" charset="0"/>
                          <a:cs typeface="Arial" pitchFamily="34" charset="0"/>
                        </a:rPr>
                        <a:t>Жилищно-коммунальное хозяйство</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ru-RU" sz="1400" b="0" i="0" u="none" strike="noStrike" dirty="0">
                          <a:solidFill>
                            <a:srgbClr val="000000"/>
                          </a:solidFill>
                          <a:latin typeface="Arial" pitchFamily="34" charset="0"/>
                          <a:cs typeface="Arial" pitchFamily="34" charset="0"/>
                        </a:rPr>
                        <a:t>               372 183,00   </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ru-RU" sz="1400" b="0" i="0" u="none" strike="noStrike">
                          <a:solidFill>
                            <a:srgbClr val="000000"/>
                          </a:solidFill>
                          <a:latin typeface="Arial" pitchFamily="34" charset="0"/>
                          <a:cs typeface="Arial" pitchFamily="34" charset="0"/>
                        </a:rPr>
                        <a:t>                80 940,00   </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ru-RU" sz="1400" b="0" i="0" u="none" strike="noStrike">
                          <a:solidFill>
                            <a:srgbClr val="000000"/>
                          </a:solidFill>
                          <a:latin typeface="Arial" pitchFamily="34" charset="0"/>
                          <a:cs typeface="Arial" pitchFamily="34" charset="0"/>
                        </a:rPr>
                        <a:t>                19 581,00   </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r>
              <a:tr h="214294">
                <a:tc>
                  <a:txBody>
                    <a:bodyPr/>
                    <a:lstStyle/>
                    <a:p>
                      <a:pPr algn="l" fontAlgn="b"/>
                      <a:r>
                        <a:rPr lang="ru-RU" sz="1400" b="0" i="0" u="none" strike="noStrike">
                          <a:solidFill>
                            <a:srgbClr val="000000"/>
                          </a:solidFill>
                          <a:latin typeface="Arial" pitchFamily="34" charset="0"/>
                          <a:cs typeface="Arial" pitchFamily="34" charset="0"/>
                        </a:rPr>
                        <a:t>Образование</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ru-RU" sz="1400" b="0" i="0" u="none" strike="noStrike">
                          <a:solidFill>
                            <a:srgbClr val="000000"/>
                          </a:solidFill>
                          <a:latin typeface="Arial" pitchFamily="34" charset="0"/>
                          <a:cs typeface="Arial" pitchFamily="34" charset="0"/>
                        </a:rPr>
                        <a:t>               255 527,00   </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ru-RU" sz="1400" b="0" i="0" u="none" strike="noStrike" dirty="0">
                          <a:solidFill>
                            <a:srgbClr val="000000"/>
                          </a:solidFill>
                          <a:latin typeface="Arial" pitchFamily="34" charset="0"/>
                          <a:cs typeface="Arial" pitchFamily="34" charset="0"/>
                        </a:rPr>
                        <a:t>               258 905,00   </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ru-RU" sz="1400" b="0" i="0" u="none" strike="noStrike">
                          <a:solidFill>
                            <a:srgbClr val="000000"/>
                          </a:solidFill>
                          <a:latin typeface="Arial" pitchFamily="34" charset="0"/>
                          <a:cs typeface="Arial" pitchFamily="34" charset="0"/>
                        </a:rPr>
                        <a:t>               267 971,00   </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r>
              <a:tr h="214294">
                <a:tc>
                  <a:txBody>
                    <a:bodyPr/>
                    <a:lstStyle/>
                    <a:p>
                      <a:pPr algn="l" fontAlgn="b"/>
                      <a:r>
                        <a:rPr lang="ru-RU" sz="1400" b="0" i="0" u="none" strike="noStrike" dirty="0">
                          <a:solidFill>
                            <a:srgbClr val="000000"/>
                          </a:solidFill>
                          <a:latin typeface="Arial" pitchFamily="34" charset="0"/>
                          <a:cs typeface="Arial" pitchFamily="34" charset="0"/>
                        </a:rPr>
                        <a:t>Культура</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ru-RU" sz="1400" b="0" i="0" u="none" strike="noStrike">
                          <a:solidFill>
                            <a:srgbClr val="000000"/>
                          </a:solidFill>
                          <a:latin typeface="Arial" pitchFamily="34" charset="0"/>
                          <a:cs typeface="Arial" pitchFamily="34" charset="0"/>
                        </a:rPr>
                        <a:t>                26 002,00   </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ru-RU" sz="1400" b="0" i="0" u="none" strike="noStrike" dirty="0">
                          <a:solidFill>
                            <a:srgbClr val="000000"/>
                          </a:solidFill>
                          <a:latin typeface="Arial" pitchFamily="34" charset="0"/>
                          <a:cs typeface="Arial" pitchFamily="34" charset="0"/>
                        </a:rPr>
                        <a:t>                26 024,00   </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ru-RU" sz="1400" b="0" i="0" u="none" strike="noStrike">
                          <a:solidFill>
                            <a:srgbClr val="000000"/>
                          </a:solidFill>
                          <a:latin typeface="Arial" pitchFamily="34" charset="0"/>
                          <a:cs typeface="Arial" pitchFamily="34" charset="0"/>
                        </a:rPr>
                        <a:t>                26 034,00   </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r>
              <a:tr h="214294">
                <a:tc>
                  <a:txBody>
                    <a:bodyPr/>
                    <a:lstStyle/>
                    <a:p>
                      <a:pPr algn="l" fontAlgn="b"/>
                      <a:r>
                        <a:rPr lang="ru-RU" sz="1400" b="0" i="0" u="none" strike="noStrike">
                          <a:solidFill>
                            <a:srgbClr val="000000"/>
                          </a:solidFill>
                          <a:latin typeface="Arial" pitchFamily="34" charset="0"/>
                          <a:cs typeface="Arial" pitchFamily="34" charset="0"/>
                        </a:rPr>
                        <a:t>Социальная политика</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ru-RU" sz="1400" b="0" i="0" u="none" strike="noStrike">
                          <a:solidFill>
                            <a:srgbClr val="000000"/>
                          </a:solidFill>
                          <a:latin typeface="Arial" pitchFamily="34" charset="0"/>
                          <a:cs typeface="Arial" pitchFamily="34" charset="0"/>
                        </a:rPr>
                        <a:t>                46 337,00   </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ru-RU" sz="1400" b="0" i="0" u="none" strike="noStrike" dirty="0">
                          <a:solidFill>
                            <a:srgbClr val="000000"/>
                          </a:solidFill>
                          <a:latin typeface="Arial" pitchFamily="34" charset="0"/>
                          <a:cs typeface="Arial" pitchFamily="34" charset="0"/>
                        </a:rPr>
                        <a:t>                46 056,00   </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ru-RU" sz="1400" b="0" i="0" u="none" strike="noStrike">
                          <a:solidFill>
                            <a:srgbClr val="000000"/>
                          </a:solidFill>
                          <a:latin typeface="Arial" pitchFamily="34" charset="0"/>
                          <a:cs typeface="Arial" pitchFamily="34" charset="0"/>
                        </a:rPr>
                        <a:t>                46 106,00   </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r>
              <a:tr h="214294">
                <a:tc>
                  <a:txBody>
                    <a:bodyPr/>
                    <a:lstStyle/>
                    <a:p>
                      <a:pPr algn="l" fontAlgn="b"/>
                      <a:r>
                        <a:rPr lang="ru-RU" sz="1400" b="0" i="0" u="none" strike="noStrike">
                          <a:solidFill>
                            <a:srgbClr val="000000"/>
                          </a:solidFill>
                          <a:latin typeface="Arial" pitchFamily="34" charset="0"/>
                          <a:cs typeface="Arial" pitchFamily="34" charset="0"/>
                        </a:rPr>
                        <a:t>Прочие расходы</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ru-RU" sz="1400" b="0" i="0" u="none" strike="noStrike">
                          <a:solidFill>
                            <a:srgbClr val="000000"/>
                          </a:solidFill>
                          <a:latin typeface="Arial" pitchFamily="34" charset="0"/>
                          <a:cs typeface="Arial" pitchFamily="34" charset="0"/>
                        </a:rPr>
                        <a:t>                67 465,00   </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ru-RU" sz="1400" b="0" i="0" u="none" strike="noStrike" dirty="0">
                          <a:solidFill>
                            <a:srgbClr val="000000"/>
                          </a:solidFill>
                          <a:latin typeface="Arial" pitchFamily="34" charset="0"/>
                          <a:cs typeface="Arial" pitchFamily="34" charset="0"/>
                        </a:rPr>
                        <a:t>                71 366,00   </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ru-RU" sz="1400" b="0" i="0" u="none" strike="noStrike" dirty="0">
                          <a:solidFill>
                            <a:srgbClr val="000000"/>
                          </a:solidFill>
                          <a:latin typeface="Arial" pitchFamily="34" charset="0"/>
                          <a:cs typeface="Arial" pitchFamily="34" charset="0"/>
                        </a:rPr>
                        <a:t>                78 036,00   </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r>
              <a:tr h="242558">
                <a:tc>
                  <a:txBody>
                    <a:bodyPr/>
                    <a:lstStyle/>
                    <a:p>
                      <a:pPr algn="l" fontAlgn="b"/>
                      <a:r>
                        <a:rPr lang="ru-RU" sz="1400" b="0" i="0" u="none" strike="noStrike" dirty="0">
                          <a:solidFill>
                            <a:srgbClr val="000000"/>
                          </a:solidFill>
                          <a:latin typeface="Arial" pitchFamily="34" charset="0"/>
                          <a:cs typeface="Arial" pitchFamily="34" charset="0"/>
                        </a:rPr>
                        <a:t>Условно утверждаемые расходы*</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ru-RU" sz="1400" b="0" i="0" u="none" strike="noStrike">
                          <a:solidFill>
                            <a:srgbClr val="000000"/>
                          </a:solidFill>
                          <a:latin typeface="Arial" pitchFamily="34" charset="0"/>
                          <a:cs typeface="Arial" pitchFamily="34" charset="0"/>
                        </a:rPr>
                        <a:t> </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ru-RU" sz="1400" b="0" i="0" u="none" strike="noStrike">
                          <a:solidFill>
                            <a:srgbClr val="000000"/>
                          </a:solidFill>
                          <a:latin typeface="Arial" pitchFamily="34" charset="0"/>
                          <a:cs typeface="Arial" pitchFamily="34" charset="0"/>
                        </a:rPr>
                        <a:t>                  6 289,00   </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b"/>
                      <a:r>
                        <a:rPr lang="ru-RU" sz="1400" b="0" i="0" u="none" strike="noStrike" dirty="0">
                          <a:solidFill>
                            <a:srgbClr val="000000"/>
                          </a:solidFill>
                          <a:latin typeface="Arial" pitchFamily="34" charset="0"/>
                          <a:cs typeface="Arial" pitchFamily="34" charset="0"/>
                        </a:rPr>
                        <a:t>                12 699,00   </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r>
              <a:tr h="214294">
                <a:tc>
                  <a:txBody>
                    <a:bodyPr/>
                    <a:lstStyle/>
                    <a:p>
                      <a:pPr algn="l" fontAlgn="b"/>
                      <a:r>
                        <a:rPr lang="ru-RU" sz="1400" b="0" i="0" u="none" strike="noStrike">
                          <a:solidFill>
                            <a:srgbClr val="000000"/>
                          </a:solidFill>
                          <a:latin typeface="Arial" pitchFamily="34" charset="0"/>
                          <a:cs typeface="Arial" pitchFamily="34" charset="0"/>
                        </a:rPr>
                        <a:t>Дефицит </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ru-RU" sz="1400" b="0" i="0" u="none" strike="noStrike">
                          <a:solidFill>
                            <a:srgbClr val="000000"/>
                          </a:solidFill>
                          <a:latin typeface="Arial" pitchFamily="34" charset="0"/>
                          <a:cs typeface="Arial" pitchFamily="34" charset="0"/>
                        </a:rPr>
                        <a:t>-                 5 000,00   </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ru-RU" sz="1400" b="0" i="0" u="none" strike="noStrike">
                          <a:solidFill>
                            <a:srgbClr val="000000"/>
                          </a:solidFill>
                          <a:latin typeface="Arial" pitchFamily="34" charset="0"/>
                          <a:cs typeface="Arial" pitchFamily="34" charset="0"/>
                        </a:rPr>
                        <a:t>-                 6 000,00   </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b"/>
                      <a:r>
                        <a:rPr lang="ru-RU" sz="1400" b="0" i="0" u="none" strike="noStrike" dirty="0">
                          <a:solidFill>
                            <a:srgbClr val="000000"/>
                          </a:solidFill>
                          <a:latin typeface="Arial" pitchFamily="34" charset="0"/>
                          <a:cs typeface="Arial" pitchFamily="34" charset="0"/>
                        </a:rPr>
                        <a:t>-                 6 000,00   </a:t>
                      </a:r>
                    </a:p>
                  </a:txBody>
                  <a:tcPr marL="9199" marR="9199" marT="91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r>
              <a:tr h="214294">
                <a:tc>
                  <a:txBody>
                    <a:bodyPr/>
                    <a:lstStyle/>
                    <a:p>
                      <a:pPr algn="l" fontAlgn="b"/>
                      <a:endParaRPr lang="ru-RU" sz="1400" b="0" i="0" u="none" strike="noStrike">
                        <a:solidFill>
                          <a:srgbClr val="000000"/>
                        </a:solidFill>
                        <a:latin typeface="Arial" pitchFamily="34" charset="0"/>
                        <a:cs typeface="Arial" pitchFamily="34" charset="0"/>
                      </a:endParaRPr>
                    </a:p>
                  </a:txBody>
                  <a:tcPr marL="9199" marR="9199" marT="919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ru-RU" sz="1400" b="0" i="0" u="none" strike="noStrike">
                        <a:solidFill>
                          <a:srgbClr val="000000"/>
                        </a:solidFill>
                        <a:latin typeface="Arial" pitchFamily="34" charset="0"/>
                        <a:cs typeface="Arial" pitchFamily="34" charset="0"/>
                      </a:endParaRPr>
                    </a:p>
                  </a:txBody>
                  <a:tcPr marL="9199" marR="9199" marT="919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ru-RU" sz="1400" b="0" i="0" u="none" strike="noStrike">
                        <a:solidFill>
                          <a:srgbClr val="000000"/>
                        </a:solidFill>
                        <a:latin typeface="Arial" pitchFamily="34" charset="0"/>
                        <a:cs typeface="Arial" pitchFamily="34" charset="0"/>
                      </a:endParaRPr>
                    </a:p>
                  </a:txBody>
                  <a:tcPr marL="9199" marR="9199" marT="919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ru-RU" sz="1400" b="0" i="0" u="none" strike="noStrike" dirty="0">
                        <a:solidFill>
                          <a:srgbClr val="000000"/>
                        </a:solidFill>
                        <a:latin typeface="Arial" pitchFamily="34" charset="0"/>
                        <a:cs typeface="Arial" pitchFamily="34" charset="0"/>
                      </a:endParaRPr>
                    </a:p>
                  </a:txBody>
                  <a:tcPr marL="9199" marR="9199" marT="9199" marB="0" anchor="b">
                    <a:lnL>
                      <a:noFill/>
                    </a:lnL>
                    <a:lnR>
                      <a:noFill/>
                    </a:lnR>
                    <a:lnT w="6350" cap="flat" cmpd="sng" algn="ctr">
                      <a:solidFill>
                        <a:srgbClr val="000000"/>
                      </a:solidFill>
                      <a:prstDash val="solid"/>
                      <a:round/>
                      <a:headEnd type="none" w="med" len="med"/>
                      <a:tailEnd type="none" w="med" len="med"/>
                    </a:lnT>
                    <a:lnB>
                      <a:noFill/>
                    </a:lnB>
                  </a:tcPr>
                </a:tc>
              </a:tr>
              <a:tr h="775632">
                <a:tc gridSpan="4">
                  <a:txBody>
                    <a:bodyPr/>
                    <a:lstStyle/>
                    <a:p>
                      <a:pPr algn="l" fontAlgn="ctr"/>
                      <a:r>
                        <a:rPr lang="ru-RU" sz="1200" b="0" i="0" u="none" strike="noStrike" dirty="0">
                          <a:solidFill>
                            <a:srgbClr val="000000"/>
                          </a:solidFill>
                          <a:latin typeface="Arial" pitchFamily="34" charset="0"/>
                          <a:cs typeface="Arial" pitchFamily="34" charset="0"/>
                        </a:rPr>
                        <a:t>В соответствии с пунктом 5 статьи 184.1 Бюджетного кодекса Российской Федерации под условно утверждаемыми (утвержденными) расходами понимаются не распределенные в плановом периоде в соответствии с классификацией расходов бюджетов бюджетные ассигнования</a:t>
                      </a:r>
                      <a:r>
                        <a:rPr lang="ru-RU" sz="1400" b="0" i="0" u="none" strike="noStrike" dirty="0">
                          <a:solidFill>
                            <a:srgbClr val="000000"/>
                          </a:solidFill>
                          <a:latin typeface="Arial" pitchFamily="34" charset="0"/>
                          <a:cs typeface="Arial" pitchFamily="34" charset="0"/>
                        </a:rPr>
                        <a:t/>
                      </a:r>
                      <a:br>
                        <a:rPr lang="ru-RU" sz="1400" b="0" i="0" u="none" strike="noStrike" dirty="0">
                          <a:solidFill>
                            <a:srgbClr val="000000"/>
                          </a:solidFill>
                          <a:latin typeface="Arial" pitchFamily="34" charset="0"/>
                          <a:cs typeface="Arial" pitchFamily="34" charset="0"/>
                        </a:rPr>
                      </a:br>
                      <a:endParaRPr lang="ru-RU" sz="1400" b="0" i="0" u="none" strike="noStrike" dirty="0">
                        <a:solidFill>
                          <a:srgbClr val="000000"/>
                        </a:solidFill>
                        <a:latin typeface="Arial" pitchFamily="34" charset="0"/>
                        <a:cs typeface="Arial" pitchFamily="34" charset="0"/>
                      </a:endParaRPr>
                    </a:p>
                  </a:txBody>
                  <a:tcPr marL="9199" marR="9199" marT="9199" marB="0" anchor="ctr">
                    <a:lnL>
                      <a:noFill/>
                    </a:lnL>
                    <a:lnR>
                      <a:noFill/>
                    </a:lnR>
                    <a:lnT>
                      <a:noFill/>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spTree>
  </p:cSld>
  <p:clrMapOvr>
    <a:masterClrMapping/>
  </p:clrMapOvr>
  <p:transition>
    <p:whee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1"/>
          <p:cNvSpPr>
            <a:spLocks noGrp="1"/>
          </p:cNvSpPr>
          <p:nvPr>
            <p:ph type="title"/>
          </p:nvPr>
        </p:nvSpPr>
        <p:spPr>
          <a:xfrm>
            <a:off x="500034" y="142852"/>
            <a:ext cx="8186737" cy="428625"/>
          </a:xfrm>
        </p:spPr>
        <p:txBody>
          <a:bodyPr>
            <a:normAutofit/>
          </a:bodyPr>
          <a:lstStyle/>
          <a:p>
            <a:pPr algn="ctr" eaLnBrk="1" hangingPunct="1"/>
            <a:r>
              <a:rPr lang="ru-RU" sz="2400" b="1" dirty="0" smtClean="0">
                <a:latin typeface="Arial" pitchFamily="34" charset="0"/>
                <a:cs typeface="Arial" pitchFamily="34" charset="0"/>
              </a:rPr>
              <a:t>Сравнение показателей доходной части бюджета </a:t>
            </a:r>
            <a:endParaRPr lang="ru-RU" sz="2400" dirty="0" smtClean="0">
              <a:latin typeface="Arial" pitchFamily="34" charset="0"/>
              <a:cs typeface="Arial" pitchFamily="34" charset="0"/>
            </a:endParaRPr>
          </a:p>
        </p:txBody>
      </p:sp>
      <p:sp>
        <p:nvSpPr>
          <p:cNvPr id="11267" name="Содержимое 2"/>
          <p:cNvSpPr>
            <a:spLocks noGrp="1"/>
          </p:cNvSpPr>
          <p:nvPr>
            <p:ph idx="1"/>
          </p:nvPr>
        </p:nvSpPr>
        <p:spPr>
          <a:xfrm>
            <a:off x="428625" y="2357438"/>
            <a:ext cx="8258175" cy="3768725"/>
          </a:xfrm>
        </p:spPr>
        <p:txBody>
          <a:bodyPr/>
          <a:lstStyle/>
          <a:p>
            <a:pPr eaLnBrk="1" hangingPunct="1"/>
            <a:endParaRPr lang="ru-RU" smtClean="0"/>
          </a:p>
          <a:p>
            <a:pPr eaLnBrk="1" hangingPunct="1"/>
            <a:endParaRPr lang="ru-RU" smtClean="0"/>
          </a:p>
          <a:p>
            <a:pPr eaLnBrk="1" hangingPunct="1"/>
            <a:endParaRPr lang="ru-RU" smtClean="0"/>
          </a:p>
          <a:p>
            <a:pPr eaLnBrk="1" hangingPunct="1"/>
            <a:endParaRPr lang="ru-RU" smtClean="0"/>
          </a:p>
          <a:p>
            <a:pPr eaLnBrk="1" hangingPunct="1"/>
            <a:endParaRPr lang="ru-RU" smtClean="0"/>
          </a:p>
        </p:txBody>
      </p:sp>
      <p:graphicFrame>
        <p:nvGraphicFramePr>
          <p:cNvPr id="5" name="Таблица 4"/>
          <p:cNvGraphicFramePr>
            <a:graphicFrameLocks noGrp="1"/>
          </p:cNvGraphicFramePr>
          <p:nvPr/>
        </p:nvGraphicFramePr>
        <p:xfrm>
          <a:off x="428596" y="714358"/>
          <a:ext cx="8358245" cy="6017876"/>
        </p:xfrm>
        <a:graphic>
          <a:graphicData uri="http://schemas.openxmlformats.org/drawingml/2006/table">
            <a:tbl>
              <a:tblPr/>
              <a:tblGrid>
                <a:gridCol w="3434740"/>
                <a:gridCol w="1439643"/>
                <a:gridCol w="1303615"/>
                <a:gridCol w="1284722"/>
                <a:gridCol w="895525"/>
              </a:tblGrid>
              <a:tr h="483872">
                <a:tc>
                  <a:txBody>
                    <a:bodyPr/>
                    <a:lstStyle/>
                    <a:p>
                      <a:pPr algn="ctr" fontAlgn="ctr"/>
                      <a:r>
                        <a:rPr lang="ru-RU" sz="1100" b="0" i="0" u="none" strike="noStrike" dirty="0">
                          <a:solidFill>
                            <a:srgbClr val="000000"/>
                          </a:solidFill>
                          <a:latin typeface="Times New Roman"/>
                        </a:rPr>
                        <a:t>Наименование доходных источников</a:t>
                      </a:r>
                    </a:p>
                  </a:txBody>
                  <a:tcPr marL="5394" marR="5394" marT="53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a:solidFill>
                            <a:srgbClr val="000000"/>
                          </a:solidFill>
                          <a:latin typeface="Times New Roman"/>
                        </a:rPr>
                        <a:t>2018 год </a:t>
                      </a:r>
                      <a:r>
                        <a:rPr lang="ru-RU" sz="1100" b="0" i="0" u="none" strike="noStrike" dirty="0" smtClean="0">
                          <a:solidFill>
                            <a:srgbClr val="000000"/>
                          </a:solidFill>
                          <a:latin typeface="Times New Roman"/>
                        </a:rPr>
                        <a:t>отчет, тыс.руб. </a:t>
                      </a:r>
                      <a:endParaRPr lang="ru-RU" sz="1100" b="0" i="0" u="none" strike="noStrike" dirty="0">
                        <a:solidFill>
                          <a:srgbClr val="000000"/>
                        </a:solidFill>
                        <a:latin typeface="Times New Roman"/>
                      </a:endParaRPr>
                    </a:p>
                  </a:txBody>
                  <a:tcPr marL="5394" marR="5394" marT="53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a:solidFill>
                            <a:srgbClr val="000000"/>
                          </a:solidFill>
                          <a:latin typeface="Times New Roman"/>
                        </a:rPr>
                        <a:t>2019 год </a:t>
                      </a:r>
                      <a:r>
                        <a:rPr lang="ru-RU" sz="1100" b="0" i="0" u="none" strike="noStrike" dirty="0" smtClean="0">
                          <a:solidFill>
                            <a:srgbClr val="000000"/>
                          </a:solidFill>
                          <a:latin typeface="Times New Roman"/>
                        </a:rPr>
                        <a:t>оценка, тыс.руб.</a:t>
                      </a:r>
                      <a:endParaRPr lang="ru-RU" sz="1100" b="0" i="0" u="none" strike="noStrike" dirty="0">
                        <a:solidFill>
                          <a:srgbClr val="000000"/>
                        </a:solidFill>
                        <a:latin typeface="Times New Roman"/>
                      </a:endParaRPr>
                    </a:p>
                  </a:txBody>
                  <a:tcPr marL="5394" marR="5394" marT="53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a:solidFill>
                            <a:srgbClr val="000000"/>
                          </a:solidFill>
                          <a:latin typeface="Times New Roman"/>
                        </a:rPr>
                        <a:t>2020 год </a:t>
                      </a:r>
                      <a:r>
                        <a:rPr lang="ru-RU" sz="1100" b="0" i="0" u="none" strike="noStrike" dirty="0" smtClean="0">
                          <a:solidFill>
                            <a:srgbClr val="000000"/>
                          </a:solidFill>
                          <a:latin typeface="Times New Roman"/>
                        </a:rPr>
                        <a:t>план, тыс.руб.</a:t>
                      </a:r>
                      <a:endParaRPr lang="ru-RU" sz="1100" b="0" i="0" u="none" strike="noStrike" dirty="0">
                        <a:solidFill>
                          <a:srgbClr val="000000"/>
                        </a:solidFill>
                        <a:latin typeface="Times New Roman"/>
                      </a:endParaRPr>
                    </a:p>
                  </a:txBody>
                  <a:tcPr marL="5394" marR="5394" marT="53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latin typeface="Times New Roman"/>
                        </a:rPr>
                        <a:t>Структура доходов в 2020 году</a:t>
                      </a:r>
                    </a:p>
                  </a:txBody>
                  <a:tcPr marL="5394" marR="5394" marT="53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290">
                <a:tc>
                  <a:txBody>
                    <a:bodyPr/>
                    <a:lstStyle/>
                    <a:p>
                      <a:pPr algn="l" fontAlgn="ctr"/>
                      <a:r>
                        <a:rPr lang="ru-RU" sz="1100" b="0" i="0" u="none" strike="noStrike">
                          <a:solidFill>
                            <a:srgbClr val="000000"/>
                          </a:solidFill>
                          <a:latin typeface="Times New Roman"/>
                        </a:rPr>
                        <a:t>Налог на доходы физических лиц</a:t>
                      </a:r>
                    </a:p>
                  </a:txBody>
                  <a:tcPr marL="5394" marR="5394" marT="53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latin typeface="Times New Roman"/>
                        </a:rPr>
                        <a:t>           98 334,00   </a:t>
                      </a:r>
                    </a:p>
                  </a:txBody>
                  <a:tcPr marL="5394" marR="5394" marT="53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latin typeface="Times New Roman"/>
                        </a:rPr>
                        <a:t>119 248,00</a:t>
                      </a:r>
                    </a:p>
                  </a:txBody>
                  <a:tcPr marL="5394" marR="5394" marT="53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100" b="0" i="0" u="none" strike="noStrike">
                          <a:solidFill>
                            <a:srgbClr val="000000"/>
                          </a:solidFill>
                          <a:latin typeface="Times New Roman"/>
                        </a:rPr>
                        <a:t>        75 810,00   </a:t>
                      </a:r>
                    </a:p>
                  </a:txBody>
                  <a:tcPr marL="5394" marR="5394" marT="53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100" b="0" i="0" u="none" strike="noStrike">
                          <a:solidFill>
                            <a:srgbClr val="000000"/>
                          </a:solidFill>
                          <a:latin typeface="Times New Roman"/>
                        </a:rPr>
                        <a:t>8,8</a:t>
                      </a:r>
                    </a:p>
                  </a:txBody>
                  <a:tcPr marL="5394" marR="5394" marT="53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83872">
                <a:tc>
                  <a:txBody>
                    <a:bodyPr/>
                    <a:lstStyle/>
                    <a:p>
                      <a:pPr algn="l" fontAlgn="ctr"/>
                      <a:r>
                        <a:rPr lang="ru-RU" sz="1100" b="0" i="0" u="none" strike="noStrike" dirty="0">
                          <a:solidFill>
                            <a:srgbClr val="000000"/>
                          </a:solidFill>
                          <a:latin typeface="Times New Roman"/>
                        </a:rPr>
                        <a:t>Акцизы по подакцизным товарам (на дизельное топливо, моторные масла, автомобильный бензин)</a:t>
                      </a:r>
                    </a:p>
                  </a:txBody>
                  <a:tcPr marL="5394" marR="5394" marT="53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latin typeface="Times New Roman"/>
                        </a:rPr>
                        <a:t>             2 529,00   </a:t>
                      </a:r>
                    </a:p>
                  </a:txBody>
                  <a:tcPr marL="5394" marR="5394" marT="53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latin typeface="Times New Roman"/>
                        </a:rPr>
                        <a:t>6 572,00</a:t>
                      </a:r>
                    </a:p>
                  </a:txBody>
                  <a:tcPr marL="5394" marR="5394" marT="53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100" b="0" i="0" u="none" strike="noStrike">
                          <a:solidFill>
                            <a:srgbClr val="000000"/>
                          </a:solidFill>
                          <a:latin typeface="Times New Roman"/>
                        </a:rPr>
                        <a:t>          8 433,00   </a:t>
                      </a:r>
                    </a:p>
                  </a:txBody>
                  <a:tcPr marL="5394" marR="5394" marT="53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100" b="0" i="0" u="none" strike="noStrike">
                          <a:solidFill>
                            <a:srgbClr val="000000"/>
                          </a:solidFill>
                          <a:latin typeface="Times New Roman"/>
                        </a:rPr>
                        <a:t>1,0</a:t>
                      </a:r>
                    </a:p>
                  </a:txBody>
                  <a:tcPr marL="5394" marR="5394" marT="53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290">
                <a:tc>
                  <a:txBody>
                    <a:bodyPr/>
                    <a:lstStyle/>
                    <a:p>
                      <a:pPr algn="l" fontAlgn="ctr"/>
                      <a:r>
                        <a:rPr lang="ru-RU" sz="1100" b="0" i="0" u="none" strike="noStrike">
                          <a:solidFill>
                            <a:srgbClr val="000000"/>
                          </a:solidFill>
                          <a:latin typeface="Times New Roman"/>
                        </a:rPr>
                        <a:t>Налоги на совокупный доход</a:t>
                      </a:r>
                    </a:p>
                  </a:txBody>
                  <a:tcPr marL="5394" marR="5394" marT="53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latin typeface="Times New Roman"/>
                        </a:rPr>
                        <a:t>             3 329,00   </a:t>
                      </a:r>
                    </a:p>
                  </a:txBody>
                  <a:tcPr marL="5394" marR="5394" marT="53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latin typeface="Times New Roman"/>
                        </a:rPr>
                        <a:t>5 420,00</a:t>
                      </a:r>
                    </a:p>
                  </a:txBody>
                  <a:tcPr marL="5394" marR="5394" marT="53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100" b="0" i="0" u="none" strike="noStrike">
                          <a:solidFill>
                            <a:srgbClr val="000000"/>
                          </a:solidFill>
                          <a:latin typeface="Times New Roman"/>
                        </a:rPr>
                        <a:t>          4 825,00   </a:t>
                      </a:r>
                    </a:p>
                  </a:txBody>
                  <a:tcPr marL="5394" marR="5394" marT="53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100" b="0" i="0" u="none" strike="noStrike">
                          <a:solidFill>
                            <a:srgbClr val="000000"/>
                          </a:solidFill>
                          <a:latin typeface="Times New Roman"/>
                        </a:rPr>
                        <a:t>0,6</a:t>
                      </a:r>
                    </a:p>
                  </a:txBody>
                  <a:tcPr marL="5394" marR="5394" marT="53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290">
                <a:tc>
                  <a:txBody>
                    <a:bodyPr/>
                    <a:lstStyle/>
                    <a:p>
                      <a:pPr algn="l" fontAlgn="ctr"/>
                      <a:r>
                        <a:rPr lang="ru-RU" sz="1100" b="0" i="0" u="none" strike="noStrike">
                          <a:solidFill>
                            <a:srgbClr val="000000"/>
                          </a:solidFill>
                          <a:latin typeface="Times New Roman"/>
                        </a:rPr>
                        <a:t>Налог на имущество физических лиц</a:t>
                      </a:r>
                    </a:p>
                  </a:txBody>
                  <a:tcPr marL="5394" marR="5394" marT="53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a:solidFill>
                            <a:srgbClr val="000000"/>
                          </a:solidFill>
                          <a:latin typeface="Times New Roman"/>
                        </a:rPr>
                        <a:t>             3 468,00   </a:t>
                      </a:r>
                    </a:p>
                  </a:txBody>
                  <a:tcPr marL="5394" marR="5394" marT="53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latin typeface="Times New Roman"/>
                        </a:rPr>
                        <a:t>3 327,00</a:t>
                      </a:r>
                    </a:p>
                  </a:txBody>
                  <a:tcPr marL="5394" marR="5394" marT="53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100" b="0" i="0" u="none" strike="noStrike">
                          <a:solidFill>
                            <a:srgbClr val="000000"/>
                          </a:solidFill>
                          <a:latin typeface="Times New Roman"/>
                        </a:rPr>
                        <a:t>          3 578,00   </a:t>
                      </a:r>
                    </a:p>
                  </a:txBody>
                  <a:tcPr marL="5394" marR="5394" marT="53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100" b="0" i="0" u="none" strike="noStrike" dirty="0">
                          <a:solidFill>
                            <a:srgbClr val="000000"/>
                          </a:solidFill>
                          <a:latin typeface="Times New Roman"/>
                        </a:rPr>
                        <a:t>0,4</a:t>
                      </a:r>
                    </a:p>
                  </a:txBody>
                  <a:tcPr marL="5394" marR="5394" marT="53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290">
                <a:tc>
                  <a:txBody>
                    <a:bodyPr/>
                    <a:lstStyle/>
                    <a:p>
                      <a:pPr algn="l" fontAlgn="ctr"/>
                      <a:r>
                        <a:rPr lang="ru-RU" sz="1100" b="0" i="0" u="none" strike="noStrike">
                          <a:solidFill>
                            <a:srgbClr val="000000"/>
                          </a:solidFill>
                          <a:latin typeface="Times New Roman"/>
                        </a:rPr>
                        <a:t>Земельный налог</a:t>
                      </a:r>
                    </a:p>
                  </a:txBody>
                  <a:tcPr marL="5394" marR="5394" marT="53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a:solidFill>
                            <a:srgbClr val="000000"/>
                          </a:solidFill>
                          <a:latin typeface="Times New Roman"/>
                        </a:rPr>
                        <a:t>             4 051,00   </a:t>
                      </a:r>
                    </a:p>
                  </a:txBody>
                  <a:tcPr marL="5394" marR="5394" marT="53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latin typeface="Times New Roman"/>
                        </a:rPr>
                        <a:t>5 640,00</a:t>
                      </a:r>
                    </a:p>
                  </a:txBody>
                  <a:tcPr marL="5394" marR="5394" marT="53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100" b="0" i="0" u="none" strike="noStrike">
                          <a:solidFill>
                            <a:srgbClr val="000000"/>
                          </a:solidFill>
                          <a:latin typeface="Times New Roman"/>
                        </a:rPr>
                        <a:t>          5 224,00   </a:t>
                      </a:r>
                    </a:p>
                  </a:txBody>
                  <a:tcPr marL="5394" marR="5394" marT="53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100" b="0" i="0" u="none" strike="noStrike">
                          <a:solidFill>
                            <a:srgbClr val="000000"/>
                          </a:solidFill>
                          <a:latin typeface="Times New Roman"/>
                        </a:rPr>
                        <a:t>0,6</a:t>
                      </a:r>
                    </a:p>
                  </a:txBody>
                  <a:tcPr marL="5394" marR="5394" marT="53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2581">
                <a:tc>
                  <a:txBody>
                    <a:bodyPr/>
                    <a:lstStyle/>
                    <a:p>
                      <a:pPr algn="l" fontAlgn="ctr"/>
                      <a:r>
                        <a:rPr lang="ru-RU" sz="1100" b="0" i="0" u="none" strike="noStrike">
                          <a:solidFill>
                            <a:srgbClr val="000000"/>
                          </a:solidFill>
                          <a:latin typeface="Times New Roman"/>
                        </a:rPr>
                        <a:t>Прочие налоговые доходы (госпошлина и задолженность прошлых лет)</a:t>
                      </a:r>
                    </a:p>
                  </a:txBody>
                  <a:tcPr marL="5394" marR="5394" marT="53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a:solidFill>
                            <a:srgbClr val="000000"/>
                          </a:solidFill>
                          <a:latin typeface="Times New Roman"/>
                        </a:rPr>
                        <a:t> </a:t>
                      </a:r>
                    </a:p>
                  </a:txBody>
                  <a:tcPr marL="5394" marR="5394" marT="53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latin typeface="Times New Roman"/>
                        </a:rPr>
                        <a:t>20,00</a:t>
                      </a:r>
                    </a:p>
                  </a:txBody>
                  <a:tcPr marL="5394" marR="5394" marT="53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100" b="0" i="0" u="none" strike="noStrike">
                          <a:solidFill>
                            <a:srgbClr val="000000"/>
                          </a:solidFill>
                          <a:latin typeface="Times New Roman"/>
                        </a:rPr>
                        <a:t> </a:t>
                      </a:r>
                    </a:p>
                  </a:txBody>
                  <a:tcPr marL="5394" marR="5394" marT="53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100" b="0" i="0" u="none" strike="noStrike">
                          <a:solidFill>
                            <a:srgbClr val="000000"/>
                          </a:solidFill>
                          <a:latin typeface="Times New Roman"/>
                        </a:rPr>
                        <a:t>0,0</a:t>
                      </a:r>
                    </a:p>
                  </a:txBody>
                  <a:tcPr marL="5394" marR="5394" marT="53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2581">
                <a:tc>
                  <a:txBody>
                    <a:bodyPr/>
                    <a:lstStyle/>
                    <a:p>
                      <a:pPr algn="l" fontAlgn="ctr"/>
                      <a:r>
                        <a:rPr lang="ru-RU" sz="1100" b="0" i="0" u="none" strike="noStrike">
                          <a:solidFill>
                            <a:srgbClr val="000000"/>
                          </a:solidFill>
                          <a:latin typeface="Times New Roman"/>
                        </a:rPr>
                        <a:t>Доходы от использования муниципального имущества</a:t>
                      </a:r>
                    </a:p>
                  </a:txBody>
                  <a:tcPr marL="5394" marR="5394" marT="53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a:solidFill>
                            <a:srgbClr val="000000"/>
                          </a:solidFill>
                          <a:latin typeface="Times New Roman"/>
                        </a:rPr>
                        <a:t>             9 438,00   </a:t>
                      </a:r>
                    </a:p>
                  </a:txBody>
                  <a:tcPr marL="5394" marR="5394" marT="53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latin typeface="Times New Roman"/>
                        </a:rPr>
                        <a:t>5 056,00</a:t>
                      </a:r>
                    </a:p>
                  </a:txBody>
                  <a:tcPr marL="5394" marR="5394" marT="53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100" b="0" i="0" u="none" strike="noStrike">
                          <a:solidFill>
                            <a:srgbClr val="000000"/>
                          </a:solidFill>
                          <a:latin typeface="Times New Roman"/>
                        </a:rPr>
                        <a:t>          3 130,00   </a:t>
                      </a:r>
                    </a:p>
                  </a:txBody>
                  <a:tcPr marL="5394" marR="5394" marT="53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100" b="0" i="0" u="none" strike="noStrike">
                          <a:solidFill>
                            <a:srgbClr val="000000"/>
                          </a:solidFill>
                          <a:latin typeface="Times New Roman"/>
                        </a:rPr>
                        <a:t>0,4</a:t>
                      </a:r>
                    </a:p>
                  </a:txBody>
                  <a:tcPr marL="5394" marR="5394" marT="53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2611">
                <a:tc>
                  <a:txBody>
                    <a:bodyPr/>
                    <a:lstStyle/>
                    <a:p>
                      <a:pPr algn="l" fontAlgn="ctr"/>
                      <a:r>
                        <a:rPr lang="ru-RU" sz="1100" b="0" i="0" u="none" strike="noStrike">
                          <a:solidFill>
                            <a:srgbClr val="000000"/>
                          </a:solidFill>
                          <a:latin typeface="Times New Roman"/>
                        </a:rPr>
                        <a:t>Плата за негативное воздействие на окружающую среду</a:t>
                      </a:r>
                    </a:p>
                  </a:txBody>
                  <a:tcPr marL="5394" marR="5394" marT="53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a:solidFill>
                            <a:srgbClr val="000000"/>
                          </a:solidFill>
                          <a:latin typeface="Times New Roman"/>
                        </a:rPr>
                        <a:t>                  59,00   </a:t>
                      </a:r>
                    </a:p>
                  </a:txBody>
                  <a:tcPr marL="5394" marR="5394" marT="53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latin typeface="Times New Roman"/>
                        </a:rPr>
                        <a:t>18,00</a:t>
                      </a:r>
                    </a:p>
                  </a:txBody>
                  <a:tcPr marL="5394" marR="5394" marT="53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100" b="0" i="0" u="none" strike="noStrike">
                          <a:solidFill>
                            <a:srgbClr val="000000"/>
                          </a:solidFill>
                          <a:latin typeface="Times New Roman"/>
                        </a:rPr>
                        <a:t>               20,00   </a:t>
                      </a:r>
                    </a:p>
                  </a:txBody>
                  <a:tcPr marL="5394" marR="5394" marT="53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100" b="0" i="0" u="none" strike="noStrike">
                          <a:solidFill>
                            <a:srgbClr val="000000"/>
                          </a:solidFill>
                          <a:latin typeface="Times New Roman"/>
                        </a:rPr>
                        <a:t>0,0</a:t>
                      </a:r>
                    </a:p>
                  </a:txBody>
                  <a:tcPr marL="5394" marR="5394" marT="53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2581">
                <a:tc>
                  <a:txBody>
                    <a:bodyPr/>
                    <a:lstStyle/>
                    <a:p>
                      <a:pPr algn="l" fontAlgn="ctr"/>
                      <a:r>
                        <a:rPr lang="ru-RU" sz="1100" b="0" i="0" u="none" strike="noStrike">
                          <a:solidFill>
                            <a:srgbClr val="000000"/>
                          </a:solidFill>
                          <a:latin typeface="Times New Roman CYR"/>
                        </a:rPr>
                        <a:t>Прочие доходы от оказания платных услуг (работ) </a:t>
                      </a:r>
                    </a:p>
                  </a:txBody>
                  <a:tcPr marL="5394" marR="5394" marT="53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latin typeface="Times New Roman CYR"/>
                        </a:rPr>
                        <a:t>                814,00   </a:t>
                      </a:r>
                    </a:p>
                  </a:txBody>
                  <a:tcPr marL="5394" marR="5394" marT="53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a:solidFill>
                            <a:srgbClr val="000000"/>
                          </a:solidFill>
                          <a:latin typeface="Times New Roman CYR"/>
                        </a:rPr>
                        <a:t>1 995,00</a:t>
                      </a:r>
                    </a:p>
                  </a:txBody>
                  <a:tcPr marL="5394" marR="5394" marT="53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100" b="0" i="0" u="none" strike="noStrike">
                          <a:solidFill>
                            <a:srgbClr val="000000"/>
                          </a:solidFill>
                          <a:latin typeface="Times New Roman"/>
                        </a:rPr>
                        <a:t>             563,00   </a:t>
                      </a:r>
                    </a:p>
                  </a:txBody>
                  <a:tcPr marL="5394" marR="5394" marT="53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100" b="0" i="0" u="none" strike="noStrike">
                          <a:solidFill>
                            <a:srgbClr val="000000"/>
                          </a:solidFill>
                          <a:latin typeface="Times New Roman"/>
                        </a:rPr>
                        <a:t>0,1</a:t>
                      </a:r>
                    </a:p>
                  </a:txBody>
                  <a:tcPr marL="5394" marR="5394" marT="53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2581">
                <a:tc>
                  <a:txBody>
                    <a:bodyPr/>
                    <a:lstStyle/>
                    <a:p>
                      <a:pPr algn="l" fontAlgn="ctr"/>
                      <a:r>
                        <a:rPr lang="ru-RU" sz="1100" b="0" i="0" u="none" strike="noStrike">
                          <a:solidFill>
                            <a:srgbClr val="000000"/>
                          </a:solidFill>
                          <a:latin typeface="Times New Roman"/>
                        </a:rPr>
                        <a:t>Доходы от реализации муниципального имущества</a:t>
                      </a:r>
                    </a:p>
                  </a:txBody>
                  <a:tcPr marL="5394" marR="5394" marT="53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latin typeface="Times New Roman"/>
                        </a:rPr>
                        <a:t>                819,00   </a:t>
                      </a:r>
                    </a:p>
                  </a:txBody>
                  <a:tcPr marL="5394" marR="5394" marT="53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a:solidFill>
                            <a:srgbClr val="000000"/>
                          </a:solidFill>
                          <a:latin typeface="Times New Roman"/>
                        </a:rPr>
                        <a:t>1 584,00</a:t>
                      </a:r>
                    </a:p>
                  </a:txBody>
                  <a:tcPr marL="5394" marR="5394" marT="53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100" b="0" i="0" u="none" strike="noStrike">
                          <a:solidFill>
                            <a:srgbClr val="000000"/>
                          </a:solidFill>
                          <a:latin typeface="Times New Roman"/>
                        </a:rPr>
                        <a:t>             584,00   </a:t>
                      </a:r>
                    </a:p>
                  </a:txBody>
                  <a:tcPr marL="5394" marR="5394" marT="53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100" b="0" i="0" u="none" strike="noStrike">
                          <a:solidFill>
                            <a:srgbClr val="000000"/>
                          </a:solidFill>
                          <a:latin typeface="Times New Roman"/>
                        </a:rPr>
                        <a:t>0,1</a:t>
                      </a:r>
                    </a:p>
                  </a:txBody>
                  <a:tcPr marL="5394" marR="5394" marT="53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290">
                <a:tc>
                  <a:txBody>
                    <a:bodyPr/>
                    <a:lstStyle/>
                    <a:p>
                      <a:pPr algn="l" fontAlgn="ctr"/>
                      <a:r>
                        <a:rPr lang="ru-RU" sz="1100" b="0" i="0" u="none" strike="noStrike">
                          <a:solidFill>
                            <a:srgbClr val="000000"/>
                          </a:solidFill>
                          <a:latin typeface="Times New Roman"/>
                        </a:rPr>
                        <a:t>Штрафные санкции</a:t>
                      </a:r>
                    </a:p>
                  </a:txBody>
                  <a:tcPr marL="5394" marR="5394" marT="53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latin typeface="Times New Roman"/>
                        </a:rPr>
                        <a:t>                287,00   </a:t>
                      </a:r>
                    </a:p>
                  </a:txBody>
                  <a:tcPr marL="5394" marR="5394" marT="53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a:solidFill>
                            <a:srgbClr val="000000"/>
                          </a:solidFill>
                          <a:latin typeface="Times New Roman"/>
                        </a:rPr>
                        <a:t>720,00</a:t>
                      </a:r>
                    </a:p>
                  </a:txBody>
                  <a:tcPr marL="5394" marR="5394" marT="53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100" b="0" i="0" u="none" strike="noStrike">
                          <a:solidFill>
                            <a:srgbClr val="000000"/>
                          </a:solidFill>
                          <a:latin typeface="Times New Roman"/>
                        </a:rPr>
                        <a:t> </a:t>
                      </a:r>
                    </a:p>
                  </a:txBody>
                  <a:tcPr marL="5394" marR="5394" marT="53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100" b="0" i="0" u="none" strike="noStrike">
                          <a:solidFill>
                            <a:srgbClr val="000000"/>
                          </a:solidFill>
                          <a:latin typeface="Times New Roman"/>
                        </a:rPr>
                        <a:t>0,0</a:t>
                      </a:r>
                    </a:p>
                  </a:txBody>
                  <a:tcPr marL="5394" marR="5394" marT="53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290">
                <a:tc>
                  <a:txBody>
                    <a:bodyPr/>
                    <a:lstStyle/>
                    <a:p>
                      <a:pPr algn="l" fontAlgn="ctr"/>
                      <a:r>
                        <a:rPr lang="ru-RU" sz="1100" b="0" i="0" u="none" strike="noStrike">
                          <a:solidFill>
                            <a:srgbClr val="000000"/>
                          </a:solidFill>
                          <a:latin typeface="Times New Roman"/>
                        </a:rPr>
                        <a:t>Прочие неналоговые доходы</a:t>
                      </a:r>
                    </a:p>
                  </a:txBody>
                  <a:tcPr marL="5394" marR="5394" marT="53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latin typeface="Times New Roman"/>
                        </a:rPr>
                        <a:t>-                 25,00   </a:t>
                      </a:r>
                    </a:p>
                  </a:txBody>
                  <a:tcPr marL="5394" marR="5394" marT="53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a:solidFill>
                            <a:srgbClr val="000000"/>
                          </a:solidFill>
                          <a:latin typeface="Times New Roman"/>
                        </a:rPr>
                        <a:t>0,00</a:t>
                      </a:r>
                    </a:p>
                  </a:txBody>
                  <a:tcPr marL="5394" marR="5394" marT="53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100" b="0" i="0" u="none" strike="noStrike">
                          <a:solidFill>
                            <a:srgbClr val="000000"/>
                          </a:solidFill>
                          <a:latin typeface="Times New Roman"/>
                        </a:rPr>
                        <a:t> </a:t>
                      </a:r>
                    </a:p>
                  </a:txBody>
                  <a:tcPr marL="5394" marR="5394" marT="53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100" b="0" i="0" u="none" strike="noStrike">
                          <a:solidFill>
                            <a:srgbClr val="000000"/>
                          </a:solidFill>
                          <a:latin typeface="Times New Roman"/>
                        </a:rPr>
                        <a:t>0,0</a:t>
                      </a:r>
                    </a:p>
                  </a:txBody>
                  <a:tcPr marL="5394" marR="5394" marT="53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290">
                <a:tc>
                  <a:txBody>
                    <a:bodyPr/>
                    <a:lstStyle/>
                    <a:p>
                      <a:pPr algn="l" fontAlgn="ctr"/>
                      <a:r>
                        <a:rPr lang="ru-RU" sz="1100" b="0" i="0" u="none" strike="noStrike">
                          <a:solidFill>
                            <a:srgbClr val="000000"/>
                          </a:solidFill>
                          <a:latin typeface="Times New Roman"/>
                        </a:rPr>
                        <a:t>Безвозмездные поступления</a:t>
                      </a:r>
                    </a:p>
                  </a:txBody>
                  <a:tcPr marL="5394" marR="5394" marT="53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latin typeface="Times New Roman"/>
                        </a:rPr>
                        <a:t>         328 139,00   </a:t>
                      </a:r>
                    </a:p>
                  </a:txBody>
                  <a:tcPr marL="5394" marR="5394" marT="53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a:solidFill>
                            <a:srgbClr val="000000"/>
                          </a:solidFill>
                          <a:latin typeface="Times New Roman"/>
                        </a:rPr>
                        <a:t>568 378,00</a:t>
                      </a:r>
                    </a:p>
                  </a:txBody>
                  <a:tcPr marL="5394" marR="5394" marT="53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100" b="0" i="0" u="none" strike="noStrike">
                          <a:solidFill>
                            <a:srgbClr val="000000"/>
                          </a:solidFill>
                          <a:latin typeface="Times New Roman"/>
                        </a:rPr>
                        <a:t>      759 206,00   </a:t>
                      </a:r>
                    </a:p>
                  </a:txBody>
                  <a:tcPr marL="5394" marR="5394" marT="53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100" b="0" i="0" u="none" strike="noStrike">
                          <a:solidFill>
                            <a:srgbClr val="000000"/>
                          </a:solidFill>
                          <a:latin typeface="Times New Roman"/>
                        </a:rPr>
                        <a:t>88,1</a:t>
                      </a:r>
                    </a:p>
                  </a:txBody>
                  <a:tcPr marL="5394" marR="5394" marT="53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290">
                <a:tc>
                  <a:txBody>
                    <a:bodyPr/>
                    <a:lstStyle/>
                    <a:p>
                      <a:pPr algn="l" fontAlgn="ctr"/>
                      <a:r>
                        <a:rPr lang="ru-RU" sz="1100" b="0" i="1" u="none" strike="noStrike">
                          <a:solidFill>
                            <a:srgbClr val="000000"/>
                          </a:solidFill>
                          <a:latin typeface="Times New Roman"/>
                        </a:rPr>
                        <a:t>в том числе:</a:t>
                      </a:r>
                    </a:p>
                  </a:txBody>
                  <a:tcPr marL="5394" marR="5394" marT="53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1" u="none" strike="noStrike">
                          <a:solidFill>
                            <a:srgbClr val="000000"/>
                          </a:solidFill>
                          <a:latin typeface="Times New Roman"/>
                        </a:rPr>
                        <a:t> </a:t>
                      </a:r>
                    </a:p>
                  </a:txBody>
                  <a:tcPr marL="5394" marR="5394" marT="53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1" u="none" strike="noStrike" dirty="0">
                          <a:solidFill>
                            <a:srgbClr val="000000"/>
                          </a:solidFill>
                          <a:latin typeface="Times New Roman"/>
                        </a:rPr>
                        <a:t> </a:t>
                      </a:r>
                    </a:p>
                  </a:txBody>
                  <a:tcPr marL="5394" marR="5394" marT="53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100" b="0" i="1" u="none" strike="noStrike">
                          <a:solidFill>
                            <a:srgbClr val="000000"/>
                          </a:solidFill>
                          <a:latin typeface="Times New Roman"/>
                        </a:rPr>
                        <a:t> </a:t>
                      </a:r>
                    </a:p>
                  </a:txBody>
                  <a:tcPr marL="5394" marR="5394" marT="53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100" b="0" i="0" u="none" strike="noStrike">
                          <a:solidFill>
                            <a:srgbClr val="000000"/>
                          </a:solidFill>
                          <a:latin typeface="Times New Roman"/>
                        </a:rPr>
                        <a:t> </a:t>
                      </a:r>
                    </a:p>
                  </a:txBody>
                  <a:tcPr marL="5394" marR="5394" marT="53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290">
                <a:tc>
                  <a:txBody>
                    <a:bodyPr/>
                    <a:lstStyle/>
                    <a:p>
                      <a:pPr algn="l" fontAlgn="ctr"/>
                      <a:r>
                        <a:rPr lang="ru-RU" sz="1100" b="0" i="1" u="none" strike="noStrike">
                          <a:solidFill>
                            <a:srgbClr val="000000"/>
                          </a:solidFill>
                          <a:latin typeface="Times New Roman"/>
                        </a:rPr>
                        <a:t>Дотации </a:t>
                      </a:r>
                    </a:p>
                  </a:txBody>
                  <a:tcPr marL="5394" marR="5394" marT="53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1" u="none" strike="noStrike">
                          <a:solidFill>
                            <a:srgbClr val="000000"/>
                          </a:solidFill>
                          <a:latin typeface="Times New Roman"/>
                        </a:rPr>
                        <a:t>          66 448,00   </a:t>
                      </a:r>
                    </a:p>
                  </a:txBody>
                  <a:tcPr marL="5394" marR="5394" marT="53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1" u="none" strike="noStrike" dirty="0">
                          <a:solidFill>
                            <a:srgbClr val="000000"/>
                          </a:solidFill>
                          <a:latin typeface="Times New Roman"/>
                        </a:rPr>
                        <a:t>31 667,00</a:t>
                      </a:r>
                    </a:p>
                  </a:txBody>
                  <a:tcPr marL="5394" marR="5394" marT="53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100" b="0" i="1" u="none" strike="noStrike" dirty="0">
                          <a:solidFill>
                            <a:srgbClr val="000000"/>
                          </a:solidFill>
                          <a:latin typeface="Times New Roman"/>
                        </a:rPr>
                        <a:t>     252 782,00   </a:t>
                      </a:r>
                    </a:p>
                  </a:txBody>
                  <a:tcPr marL="5394" marR="5394" marT="53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100" b="0" i="0" u="none" strike="noStrike">
                          <a:solidFill>
                            <a:srgbClr val="000000"/>
                          </a:solidFill>
                          <a:latin typeface="Times New Roman"/>
                        </a:rPr>
                        <a:t> </a:t>
                      </a:r>
                    </a:p>
                  </a:txBody>
                  <a:tcPr marL="5394" marR="5394" marT="53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290">
                <a:tc>
                  <a:txBody>
                    <a:bodyPr/>
                    <a:lstStyle/>
                    <a:p>
                      <a:pPr algn="l" fontAlgn="ctr"/>
                      <a:r>
                        <a:rPr lang="ru-RU" sz="1100" b="0" i="1" u="none" strike="noStrike">
                          <a:solidFill>
                            <a:srgbClr val="000000"/>
                          </a:solidFill>
                          <a:latin typeface="Times New Roman"/>
                        </a:rPr>
                        <a:t>Субсидии</a:t>
                      </a:r>
                    </a:p>
                  </a:txBody>
                  <a:tcPr marL="5394" marR="5394" marT="53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1" u="none" strike="noStrike">
                          <a:solidFill>
                            <a:srgbClr val="000000"/>
                          </a:solidFill>
                          <a:latin typeface="Times New Roman"/>
                        </a:rPr>
                        <a:t>        104 051,00   </a:t>
                      </a:r>
                    </a:p>
                  </a:txBody>
                  <a:tcPr marL="5394" marR="5394" marT="53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1" u="none" strike="noStrike">
                          <a:solidFill>
                            <a:srgbClr val="000000"/>
                          </a:solidFill>
                          <a:latin typeface="Times New Roman"/>
                        </a:rPr>
                        <a:t>357 888,00</a:t>
                      </a:r>
                    </a:p>
                  </a:txBody>
                  <a:tcPr marL="5394" marR="5394" marT="53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100" b="0" i="1" u="none" strike="noStrike" dirty="0">
                          <a:solidFill>
                            <a:srgbClr val="000000"/>
                          </a:solidFill>
                          <a:latin typeface="Times New Roman"/>
                        </a:rPr>
                        <a:t>     267 143,00   </a:t>
                      </a:r>
                    </a:p>
                  </a:txBody>
                  <a:tcPr marL="5394" marR="5394" marT="53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100" b="0" i="0" u="none" strike="noStrike">
                          <a:solidFill>
                            <a:srgbClr val="000000"/>
                          </a:solidFill>
                          <a:latin typeface="Times New Roman"/>
                        </a:rPr>
                        <a:t> </a:t>
                      </a:r>
                    </a:p>
                  </a:txBody>
                  <a:tcPr marL="5394" marR="5394" marT="53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290">
                <a:tc>
                  <a:txBody>
                    <a:bodyPr/>
                    <a:lstStyle/>
                    <a:p>
                      <a:pPr algn="l" fontAlgn="ctr"/>
                      <a:r>
                        <a:rPr lang="ru-RU" sz="1100" b="0" i="1" u="none" strike="noStrike">
                          <a:solidFill>
                            <a:srgbClr val="000000"/>
                          </a:solidFill>
                          <a:latin typeface="Times New Roman"/>
                        </a:rPr>
                        <a:t>Субвенции</a:t>
                      </a:r>
                    </a:p>
                  </a:txBody>
                  <a:tcPr marL="5394" marR="5394" marT="53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1" u="none" strike="noStrike">
                          <a:solidFill>
                            <a:srgbClr val="000000"/>
                          </a:solidFill>
                          <a:latin typeface="Times New Roman"/>
                        </a:rPr>
                        <a:t>        142 077,00   </a:t>
                      </a:r>
                    </a:p>
                  </a:txBody>
                  <a:tcPr marL="5394" marR="5394" marT="53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1" u="none" strike="noStrike">
                          <a:solidFill>
                            <a:srgbClr val="000000"/>
                          </a:solidFill>
                          <a:latin typeface="Times New Roman"/>
                        </a:rPr>
                        <a:t>150 559,00</a:t>
                      </a:r>
                    </a:p>
                  </a:txBody>
                  <a:tcPr marL="5394" marR="5394" marT="53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100" b="0" i="1" u="none" strike="noStrike" dirty="0">
                          <a:solidFill>
                            <a:srgbClr val="000000"/>
                          </a:solidFill>
                          <a:latin typeface="Times New Roman"/>
                        </a:rPr>
                        <a:t>     173 207,00   </a:t>
                      </a:r>
                    </a:p>
                  </a:txBody>
                  <a:tcPr marL="5394" marR="5394" marT="53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100" b="0" i="0" u="none" strike="noStrike">
                          <a:solidFill>
                            <a:srgbClr val="000000"/>
                          </a:solidFill>
                          <a:latin typeface="Times New Roman"/>
                        </a:rPr>
                        <a:t> </a:t>
                      </a:r>
                    </a:p>
                  </a:txBody>
                  <a:tcPr marL="5394" marR="5394" marT="53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290">
                <a:tc>
                  <a:txBody>
                    <a:bodyPr/>
                    <a:lstStyle/>
                    <a:p>
                      <a:pPr algn="l" fontAlgn="ctr"/>
                      <a:r>
                        <a:rPr lang="ru-RU" sz="1100" b="0" i="1" u="none" strike="noStrike">
                          <a:solidFill>
                            <a:srgbClr val="000000"/>
                          </a:solidFill>
                          <a:latin typeface="Times New Roman"/>
                        </a:rPr>
                        <a:t>Иные межбюджетные трансферты</a:t>
                      </a:r>
                    </a:p>
                  </a:txBody>
                  <a:tcPr marL="5394" marR="5394" marT="53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1" u="none" strike="noStrike">
                          <a:solidFill>
                            <a:srgbClr val="000000"/>
                          </a:solidFill>
                          <a:latin typeface="Times New Roman"/>
                        </a:rPr>
                        <a:t>          18 478,00   </a:t>
                      </a:r>
                    </a:p>
                  </a:txBody>
                  <a:tcPr marL="5394" marR="5394" marT="53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1" u="none" strike="noStrike">
                          <a:solidFill>
                            <a:srgbClr val="000000"/>
                          </a:solidFill>
                          <a:latin typeface="Times New Roman"/>
                        </a:rPr>
                        <a:t>29 155,00</a:t>
                      </a:r>
                    </a:p>
                  </a:txBody>
                  <a:tcPr marL="5394" marR="5394" marT="53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100" b="0" i="1" u="none" strike="noStrike" dirty="0">
                          <a:solidFill>
                            <a:srgbClr val="000000"/>
                          </a:solidFill>
                          <a:latin typeface="Times New Roman"/>
                        </a:rPr>
                        <a:t>       66 074,00   </a:t>
                      </a:r>
                    </a:p>
                  </a:txBody>
                  <a:tcPr marL="5394" marR="5394" marT="53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100" b="0" i="0" u="none" strike="noStrike">
                          <a:solidFill>
                            <a:srgbClr val="000000"/>
                          </a:solidFill>
                          <a:latin typeface="Times New Roman"/>
                        </a:rPr>
                        <a:t> </a:t>
                      </a:r>
                    </a:p>
                  </a:txBody>
                  <a:tcPr marL="5394" marR="5394" marT="53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290">
                <a:tc>
                  <a:txBody>
                    <a:bodyPr/>
                    <a:lstStyle/>
                    <a:p>
                      <a:pPr algn="l" fontAlgn="ctr"/>
                      <a:r>
                        <a:rPr lang="ru-RU" sz="1100" b="0" i="1" u="none" strike="noStrike">
                          <a:solidFill>
                            <a:srgbClr val="000000"/>
                          </a:solidFill>
                          <a:latin typeface="Times New Roman"/>
                        </a:rPr>
                        <a:t>Прочие безвозмездные поступления</a:t>
                      </a:r>
                    </a:p>
                  </a:txBody>
                  <a:tcPr marL="5394" marR="5394" marT="53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1" u="none" strike="noStrike">
                          <a:solidFill>
                            <a:srgbClr val="000000"/>
                          </a:solidFill>
                          <a:latin typeface="Times New Roman"/>
                        </a:rPr>
                        <a:t>               193,00   </a:t>
                      </a:r>
                    </a:p>
                  </a:txBody>
                  <a:tcPr marL="5394" marR="5394" marT="53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1" u="none" strike="noStrike">
                          <a:solidFill>
                            <a:srgbClr val="000000"/>
                          </a:solidFill>
                          <a:latin typeface="Times New Roman"/>
                        </a:rPr>
                        <a:t>441,00</a:t>
                      </a:r>
                    </a:p>
                  </a:txBody>
                  <a:tcPr marL="5394" marR="5394" marT="53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100" b="0" i="1" u="none" strike="noStrike" dirty="0">
                          <a:solidFill>
                            <a:srgbClr val="000000"/>
                          </a:solidFill>
                          <a:latin typeface="Times New Roman"/>
                        </a:rPr>
                        <a:t> </a:t>
                      </a:r>
                    </a:p>
                  </a:txBody>
                  <a:tcPr marL="5394" marR="5394" marT="53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100" b="0" i="0" u="none" strike="noStrike">
                          <a:solidFill>
                            <a:srgbClr val="000000"/>
                          </a:solidFill>
                          <a:latin typeface="Times New Roman"/>
                        </a:rPr>
                        <a:t> </a:t>
                      </a:r>
                    </a:p>
                  </a:txBody>
                  <a:tcPr marL="5394" marR="5394" marT="53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83872">
                <a:tc>
                  <a:txBody>
                    <a:bodyPr/>
                    <a:lstStyle/>
                    <a:p>
                      <a:pPr algn="l" fontAlgn="ctr"/>
                      <a:r>
                        <a:rPr lang="ru-RU" sz="1100" b="0" i="1" u="none" strike="noStrike">
                          <a:solidFill>
                            <a:srgbClr val="000000"/>
                          </a:solidFill>
                          <a:latin typeface="Times New Roman"/>
                        </a:rPr>
                        <a:t>Доходы бюджетов городских округов от возврата бюджетными учреждениями остатков субсидий прошлых лет</a:t>
                      </a:r>
                    </a:p>
                  </a:txBody>
                  <a:tcPr marL="5394" marR="5394" marT="53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1" u="none" strike="noStrike">
                          <a:solidFill>
                            <a:srgbClr val="000000"/>
                          </a:solidFill>
                          <a:latin typeface="Times New Roman"/>
                        </a:rPr>
                        <a:t> </a:t>
                      </a:r>
                    </a:p>
                  </a:txBody>
                  <a:tcPr marL="5394" marR="5394" marT="53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1" u="none" strike="noStrike">
                          <a:solidFill>
                            <a:srgbClr val="000000"/>
                          </a:solidFill>
                          <a:latin typeface="Times New Roman"/>
                        </a:rPr>
                        <a:t>189,00</a:t>
                      </a:r>
                    </a:p>
                  </a:txBody>
                  <a:tcPr marL="5394" marR="5394" marT="53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100" b="0" i="1" u="none" strike="noStrike" dirty="0">
                          <a:solidFill>
                            <a:srgbClr val="000000"/>
                          </a:solidFill>
                          <a:latin typeface="Times New Roman"/>
                        </a:rPr>
                        <a:t> </a:t>
                      </a:r>
                    </a:p>
                  </a:txBody>
                  <a:tcPr marL="5394" marR="5394" marT="53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100" b="0" i="0" u="none" strike="noStrike" dirty="0">
                          <a:solidFill>
                            <a:srgbClr val="000000"/>
                          </a:solidFill>
                          <a:latin typeface="Times New Roman"/>
                        </a:rPr>
                        <a:t> </a:t>
                      </a:r>
                    </a:p>
                  </a:txBody>
                  <a:tcPr marL="5394" marR="5394" marT="53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83872">
                <a:tc>
                  <a:txBody>
                    <a:bodyPr/>
                    <a:lstStyle/>
                    <a:p>
                      <a:pPr algn="l" fontAlgn="ctr"/>
                      <a:r>
                        <a:rPr lang="ru-RU" sz="1100" b="0" i="1" u="none" strike="noStrike">
                          <a:solidFill>
                            <a:srgbClr val="000000"/>
                          </a:solidFill>
                          <a:latin typeface="Times New Roman"/>
                        </a:rPr>
                        <a:t>Возврат остатков субсидий, субвенций и иных межбюджетных трансфертов прошллых лет</a:t>
                      </a:r>
                    </a:p>
                  </a:txBody>
                  <a:tcPr marL="5394" marR="5394" marT="53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1" u="none" strike="noStrike">
                          <a:solidFill>
                            <a:srgbClr val="000000"/>
                          </a:solidFill>
                          <a:latin typeface="Times New Roman"/>
                        </a:rPr>
                        <a:t>-           3 108,00   </a:t>
                      </a:r>
                    </a:p>
                  </a:txBody>
                  <a:tcPr marL="5394" marR="5394" marT="53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1" u="none" strike="noStrike">
                          <a:solidFill>
                            <a:srgbClr val="000000"/>
                          </a:solidFill>
                          <a:latin typeface="Times New Roman"/>
                        </a:rPr>
                        <a:t>-1 521,00</a:t>
                      </a:r>
                    </a:p>
                  </a:txBody>
                  <a:tcPr marL="5394" marR="5394" marT="53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100" b="0" i="1" u="none" strike="noStrike">
                          <a:solidFill>
                            <a:srgbClr val="000000"/>
                          </a:solidFill>
                          <a:latin typeface="Times New Roman"/>
                        </a:rPr>
                        <a:t> </a:t>
                      </a:r>
                    </a:p>
                  </a:txBody>
                  <a:tcPr marL="5394" marR="5394" marT="53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100" b="0" i="0" u="none" strike="noStrike" dirty="0">
                          <a:solidFill>
                            <a:srgbClr val="000000"/>
                          </a:solidFill>
                          <a:latin typeface="Times New Roman"/>
                        </a:rPr>
                        <a:t> </a:t>
                      </a:r>
                    </a:p>
                  </a:txBody>
                  <a:tcPr marL="5394" marR="5394" marT="53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290">
                <a:tc>
                  <a:txBody>
                    <a:bodyPr/>
                    <a:lstStyle/>
                    <a:p>
                      <a:pPr algn="l" fontAlgn="b"/>
                      <a:r>
                        <a:rPr lang="ru-RU" sz="1100" b="1" i="0" u="none" strike="noStrike">
                          <a:solidFill>
                            <a:srgbClr val="000000"/>
                          </a:solidFill>
                          <a:latin typeface="Times New Roman"/>
                        </a:rPr>
                        <a:t>ИТОГО </a:t>
                      </a:r>
                    </a:p>
                  </a:txBody>
                  <a:tcPr marL="5394" marR="5394" marT="53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100" b="1" i="0" u="none" strike="noStrike">
                          <a:solidFill>
                            <a:srgbClr val="000000"/>
                          </a:solidFill>
                          <a:latin typeface="Times New Roman"/>
                        </a:rPr>
                        <a:t>         451 242,00   </a:t>
                      </a:r>
                    </a:p>
                  </a:txBody>
                  <a:tcPr marL="5394" marR="5394" marT="53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100" b="1" i="0" u="none" strike="noStrike">
                          <a:solidFill>
                            <a:srgbClr val="000000"/>
                          </a:solidFill>
                          <a:latin typeface="Times New Roman"/>
                        </a:rPr>
                        <a:t>717 977,00</a:t>
                      </a:r>
                    </a:p>
                  </a:txBody>
                  <a:tcPr marL="5394" marR="5394" marT="53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100" b="1" i="0" u="none" strike="noStrike">
                          <a:solidFill>
                            <a:srgbClr val="000000"/>
                          </a:solidFill>
                          <a:latin typeface="Times New Roman"/>
                        </a:rPr>
                        <a:t>      861 373,00   </a:t>
                      </a:r>
                    </a:p>
                  </a:txBody>
                  <a:tcPr marL="5394" marR="5394" marT="53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100" b="1" i="0" u="none" strike="noStrike" dirty="0">
                          <a:solidFill>
                            <a:srgbClr val="000000"/>
                          </a:solidFill>
                          <a:latin typeface="Times New Roman"/>
                        </a:rPr>
                        <a:t>100,0</a:t>
                      </a:r>
                    </a:p>
                  </a:txBody>
                  <a:tcPr marL="5394" marR="5394" marT="539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whee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1"/>
          <p:cNvSpPr txBox="1">
            <a:spLocks noChangeArrowheads="1"/>
          </p:cNvSpPr>
          <p:nvPr/>
        </p:nvSpPr>
        <p:spPr bwMode="auto">
          <a:xfrm>
            <a:off x="357158" y="1785926"/>
            <a:ext cx="8572500" cy="369332"/>
          </a:xfrm>
          <a:prstGeom prst="rect">
            <a:avLst/>
          </a:prstGeom>
          <a:noFill/>
          <a:ln w="9525">
            <a:noFill/>
            <a:miter lim="800000"/>
            <a:headEnd/>
            <a:tailEnd/>
          </a:ln>
        </p:spPr>
        <p:txBody>
          <a:bodyPr anchor="ctr">
            <a:spAutoFit/>
          </a:bodyPr>
          <a:lstStyle/>
          <a:p>
            <a:pPr algn="just"/>
            <a:r>
              <a:rPr lang="ru-RU" dirty="0"/>
              <a:t>	</a:t>
            </a:r>
            <a:endParaRPr lang="ru-RU" sz="1700" dirty="0">
              <a:latin typeface="Times New Roman" pitchFamily="18" charset="0"/>
              <a:cs typeface="Times New Roman" pitchFamily="18" charset="0"/>
            </a:endParaRPr>
          </a:p>
        </p:txBody>
      </p:sp>
      <p:graphicFrame>
        <p:nvGraphicFramePr>
          <p:cNvPr id="4" name="Схема 3"/>
          <p:cNvGraphicFramePr/>
          <p:nvPr/>
        </p:nvGraphicFramePr>
        <p:xfrm>
          <a:off x="1000100" y="500042"/>
          <a:ext cx="7381884" cy="59293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hee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642918"/>
            <a:ext cx="8305800" cy="642942"/>
          </a:xfrm>
        </p:spPr>
        <p:txBody>
          <a:bodyPr>
            <a:normAutofit/>
          </a:bodyPr>
          <a:lstStyle/>
          <a:p>
            <a:pPr algn="ctr">
              <a:defRPr/>
            </a:pPr>
            <a:r>
              <a:rPr lang="ru-RU" sz="2400" b="1" dirty="0" smtClean="0">
                <a:latin typeface="Arial" pitchFamily="34" charset="0"/>
                <a:cs typeface="Arial" pitchFamily="34" charset="0"/>
              </a:rPr>
              <a:t>Планируемые доходы бюджета на 2020-2022 годы</a:t>
            </a:r>
            <a:endParaRPr lang="ru-RU" sz="2400" dirty="0">
              <a:latin typeface="Arial" pitchFamily="34" charset="0"/>
              <a:cs typeface="Arial" pitchFamily="34" charset="0"/>
            </a:endParaRPr>
          </a:p>
        </p:txBody>
      </p:sp>
      <p:graphicFrame>
        <p:nvGraphicFramePr>
          <p:cNvPr id="5" name="Таблица 4"/>
          <p:cNvGraphicFramePr>
            <a:graphicFrameLocks noGrp="1"/>
          </p:cNvGraphicFramePr>
          <p:nvPr/>
        </p:nvGraphicFramePr>
        <p:xfrm>
          <a:off x="642911" y="1357297"/>
          <a:ext cx="8001055" cy="4786344"/>
        </p:xfrm>
        <a:graphic>
          <a:graphicData uri="http://schemas.openxmlformats.org/drawingml/2006/table">
            <a:tbl>
              <a:tblPr/>
              <a:tblGrid>
                <a:gridCol w="3420556"/>
                <a:gridCol w="1508665"/>
                <a:gridCol w="1500198"/>
                <a:gridCol w="1571636"/>
              </a:tblGrid>
              <a:tr h="265908">
                <a:tc>
                  <a:txBody>
                    <a:bodyPr/>
                    <a:lstStyle/>
                    <a:p>
                      <a:pPr algn="ctr" fontAlgn="ctr"/>
                      <a:r>
                        <a:rPr lang="ru-RU" sz="1400" b="0" i="0" u="none" strike="noStrike" dirty="0">
                          <a:solidFill>
                            <a:srgbClr val="000000"/>
                          </a:solidFill>
                          <a:latin typeface="Times New Roman"/>
                        </a:rPr>
                        <a:t>Наименование доходных источников</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latin typeface="Times New Roman"/>
                        </a:rPr>
                        <a:t>2020 год </a:t>
                      </a:r>
                      <a:r>
                        <a:rPr lang="ru-RU" sz="1400" b="0" i="0" u="none" strike="noStrike" dirty="0" smtClean="0">
                          <a:solidFill>
                            <a:srgbClr val="000000"/>
                          </a:solidFill>
                          <a:latin typeface="Times New Roman"/>
                        </a:rPr>
                        <a:t>, тыс.руб. </a:t>
                      </a:r>
                      <a:endParaRPr lang="ru-RU" sz="1400" b="0" i="0" u="none" strike="noStrike" dirty="0">
                        <a:solidFill>
                          <a:srgbClr val="000000"/>
                        </a:solidFill>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latin typeface="Times New Roman"/>
                        </a:rPr>
                        <a:t> 2021 </a:t>
                      </a:r>
                      <a:r>
                        <a:rPr lang="ru-RU" sz="1400" b="0" i="0" u="none" strike="noStrike" dirty="0" smtClean="0">
                          <a:solidFill>
                            <a:srgbClr val="000000"/>
                          </a:solidFill>
                          <a:latin typeface="Times New Roman"/>
                        </a:rPr>
                        <a:t>год, тыс.руб.  </a:t>
                      </a:r>
                      <a:endParaRPr lang="ru-RU" sz="1400" b="0" i="0" u="none" strike="noStrike" dirty="0">
                        <a:solidFill>
                          <a:srgbClr val="000000"/>
                        </a:solidFill>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latin typeface="Times New Roman"/>
                        </a:rPr>
                        <a:t> 2022 год </a:t>
                      </a:r>
                      <a:r>
                        <a:rPr lang="ru-RU" sz="1400" b="0" i="0" u="none" strike="noStrike" dirty="0" smtClean="0">
                          <a:solidFill>
                            <a:srgbClr val="000000"/>
                          </a:solidFill>
                          <a:latin typeface="Times New Roman"/>
                        </a:rPr>
                        <a:t>,тыс.руб.</a:t>
                      </a:r>
                      <a:endParaRPr lang="ru-RU" sz="1400" b="0" i="0" u="none" strike="noStrike" dirty="0">
                        <a:solidFill>
                          <a:srgbClr val="000000"/>
                        </a:solidFill>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5908">
                <a:tc>
                  <a:txBody>
                    <a:bodyPr/>
                    <a:lstStyle/>
                    <a:p>
                      <a:pPr algn="l" fontAlgn="ctr"/>
                      <a:r>
                        <a:rPr lang="ru-RU" sz="1400" b="0" i="0" u="none" strike="noStrike" dirty="0">
                          <a:solidFill>
                            <a:srgbClr val="000000"/>
                          </a:solidFill>
                          <a:latin typeface="Times New Roman"/>
                        </a:rPr>
                        <a:t>Налог на доходы физических лиц</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400" b="0" i="0" u="none" strike="noStrike">
                          <a:solidFill>
                            <a:srgbClr val="000000"/>
                          </a:solidFill>
                          <a:latin typeface="Times New Roman"/>
                        </a:rPr>
                        <a:t>     75 810,00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400" b="0" i="0" u="none" strike="noStrike" dirty="0">
                          <a:solidFill>
                            <a:srgbClr val="000000"/>
                          </a:solidFill>
                          <a:latin typeface="Times New Roman"/>
                        </a:rPr>
                        <a:t>     134 540,00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400" b="0" i="0" u="none" strike="noStrike">
                          <a:solidFill>
                            <a:srgbClr val="000000"/>
                          </a:solidFill>
                          <a:latin typeface="Times New Roman"/>
                        </a:rPr>
                        <a:t>    143 940,00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97724">
                <a:tc>
                  <a:txBody>
                    <a:bodyPr/>
                    <a:lstStyle/>
                    <a:p>
                      <a:pPr algn="l" fontAlgn="ctr"/>
                      <a:r>
                        <a:rPr lang="ru-RU" sz="1400" b="0" i="0" u="none" strike="noStrike" dirty="0">
                          <a:solidFill>
                            <a:srgbClr val="000000"/>
                          </a:solidFill>
                          <a:latin typeface="Times New Roman"/>
                        </a:rPr>
                        <a:t>Акцизы по подакцизным товарам (на дизельное топливо, моторные масла, автомобильный бензин)</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400" b="0" i="0" u="none" strike="noStrike">
                          <a:solidFill>
                            <a:srgbClr val="000000"/>
                          </a:solidFill>
                          <a:latin typeface="Times New Roman"/>
                        </a:rPr>
                        <a:t>       8 433,00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400" b="0" i="0" u="none" strike="noStrike">
                          <a:solidFill>
                            <a:srgbClr val="000000"/>
                          </a:solidFill>
                          <a:latin typeface="Times New Roman"/>
                        </a:rPr>
                        <a:t>         8 433,00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400" b="0" i="0" u="none" strike="noStrike">
                          <a:solidFill>
                            <a:srgbClr val="000000"/>
                          </a:solidFill>
                          <a:latin typeface="Times New Roman"/>
                        </a:rPr>
                        <a:t>        8 433,00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5908">
                <a:tc>
                  <a:txBody>
                    <a:bodyPr/>
                    <a:lstStyle/>
                    <a:p>
                      <a:pPr algn="l" fontAlgn="ctr"/>
                      <a:r>
                        <a:rPr lang="ru-RU" sz="1400" b="0" i="0" u="none" strike="noStrike" dirty="0">
                          <a:solidFill>
                            <a:srgbClr val="000000"/>
                          </a:solidFill>
                          <a:latin typeface="Times New Roman"/>
                        </a:rPr>
                        <a:t>Налоги на совокупный доход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400" b="0" i="0" u="none" strike="noStrike">
                          <a:solidFill>
                            <a:srgbClr val="000000"/>
                          </a:solidFill>
                          <a:latin typeface="Times New Roman"/>
                        </a:rPr>
                        <a:t>       4 825,00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400" b="0" i="0" u="none" strike="noStrike">
                          <a:solidFill>
                            <a:srgbClr val="000000"/>
                          </a:solidFill>
                          <a:latin typeface="Times New Roman"/>
                        </a:rPr>
                        <a:t>         4 133,00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400" b="0" i="0" u="none" strike="noStrike">
                          <a:solidFill>
                            <a:srgbClr val="000000"/>
                          </a:solidFill>
                          <a:latin typeface="Times New Roman"/>
                        </a:rPr>
                        <a:t>        3 850,00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5908">
                <a:tc>
                  <a:txBody>
                    <a:bodyPr/>
                    <a:lstStyle/>
                    <a:p>
                      <a:pPr algn="l" fontAlgn="ctr"/>
                      <a:r>
                        <a:rPr lang="ru-RU" sz="1400" b="0" i="0" u="none" strike="noStrike" dirty="0">
                          <a:solidFill>
                            <a:srgbClr val="000000"/>
                          </a:solidFill>
                          <a:latin typeface="Times New Roman"/>
                        </a:rPr>
                        <a:t>Налог на имущество физических лиц</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400" b="0" i="0" u="none" strike="noStrike">
                          <a:solidFill>
                            <a:srgbClr val="000000"/>
                          </a:solidFill>
                          <a:latin typeface="Times New Roman"/>
                        </a:rPr>
                        <a:t>       3 578,00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400" b="0" i="0" u="none" strike="noStrike">
                          <a:solidFill>
                            <a:srgbClr val="000000"/>
                          </a:solidFill>
                          <a:latin typeface="Times New Roman"/>
                        </a:rPr>
                        <a:t>         1 400,00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400" b="0" i="0" u="none" strike="noStrike">
                          <a:solidFill>
                            <a:srgbClr val="000000"/>
                          </a:solidFill>
                          <a:latin typeface="Times New Roman"/>
                        </a:rPr>
                        <a:t>        1 600,00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5908">
                <a:tc>
                  <a:txBody>
                    <a:bodyPr/>
                    <a:lstStyle/>
                    <a:p>
                      <a:pPr algn="l" fontAlgn="ctr"/>
                      <a:r>
                        <a:rPr lang="ru-RU" sz="1400" b="0" i="0" u="none" strike="noStrike">
                          <a:solidFill>
                            <a:srgbClr val="000000"/>
                          </a:solidFill>
                          <a:latin typeface="Times New Roman"/>
                        </a:rPr>
                        <a:t>Земельный налог</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400" b="0" i="0" u="none" strike="noStrike" dirty="0">
                          <a:solidFill>
                            <a:srgbClr val="000000"/>
                          </a:solidFill>
                          <a:latin typeface="Times New Roman"/>
                        </a:rPr>
                        <a:t>       5 224,00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400" b="0" i="0" u="none" strike="noStrike">
                          <a:solidFill>
                            <a:srgbClr val="000000"/>
                          </a:solidFill>
                          <a:latin typeface="Times New Roman"/>
                        </a:rPr>
                        <a:t>         5 224,00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400" b="0" i="0" u="none" strike="noStrike">
                          <a:solidFill>
                            <a:srgbClr val="000000"/>
                          </a:solidFill>
                          <a:latin typeface="Times New Roman"/>
                        </a:rPr>
                        <a:t>        5 224,00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31816">
                <a:tc>
                  <a:txBody>
                    <a:bodyPr/>
                    <a:lstStyle/>
                    <a:p>
                      <a:pPr algn="l" fontAlgn="ctr"/>
                      <a:r>
                        <a:rPr lang="ru-RU" sz="1400" b="0" i="0" u="none" strike="noStrike">
                          <a:solidFill>
                            <a:srgbClr val="000000"/>
                          </a:solidFill>
                          <a:latin typeface="Times New Roman"/>
                        </a:rPr>
                        <a:t>Доходы от использования муниципального имущества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400" b="0" i="0" u="none" strike="noStrike" dirty="0">
                          <a:solidFill>
                            <a:srgbClr val="000000"/>
                          </a:solidFill>
                          <a:latin typeface="Times New Roman"/>
                        </a:rPr>
                        <a:t>       3 130,00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400" b="0" i="0" u="none" strike="noStrike">
                          <a:solidFill>
                            <a:srgbClr val="000000"/>
                          </a:solidFill>
                          <a:latin typeface="Times New Roman"/>
                        </a:rPr>
                        <a:t>         2 927,00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400" b="0" i="0" u="none" strike="noStrike">
                          <a:solidFill>
                            <a:srgbClr val="000000"/>
                          </a:solidFill>
                          <a:latin typeface="Times New Roman"/>
                        </a:rPr>
                        <a:t>        2 929,00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31816">
                <a:tc>
                  <a:txBody>
                    <a:bodyPr/>
                    <a:lstStyle/>
                    <a:p>
                      <a:pPr algn="l" fontAlgn="ctr"/>
                      <a:r>
                        <a:rPr lang="ru-RU" sz="1400" b="0" i="0" u="none" strike="noStrike">
                          <a:solidFill>
                            <a:srgbClr val="000000"/>
                          </a:solidFill>
                          <a:latin typeface="Times New Roman"/>
                        </a:rPr>
                        <a:t>Плата за негативное воздействие на окружающую среду</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400" b="0" i="0" u="none" strike="noStrike" dirty="0">
                          <a:solidFill>
                            <a:srgbClr val="000000"/>
                          </a:solidFill>
                          <a:latin typeface="Times New Roman"/>
                        </a:rPr>
                        <a:t>            20,00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400" b="0" i="0" u="none" strike="noStrike" dirty="0">
                          <a:solidFill>
                            <a:srgbClr val="000000"/>
                          </a:solidFill>
                          <a:latin typeface="Times New Roman"/>
                        </a:rPr>
                        <a:t>              20,00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400" b="0" i="0" u="none" strike="noStrike">
                          <a:solidFill>
                            <a:srgbClr val="000000"/>
                          </a:solidFill>
                          <a:latin typeface="Times New Roman"/>
                        </a:rPr>
                        <a:t>             20,00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31816">
                <a:tc>
                  <a:txBody>
                    <a:bodyPr/>
                    <a:lstStyle/>
                    <a:p>
                      <a:pPr algn="l" fontAlgn="ctr"/>
                      <a:r>
                        <a:rPr lang="ru-RU" sz="1400" b="0" i="0" u="none" strike="noStrike">
                          <a:solidFill>
                            <a:srgbClr val="000000"/>
                          </a:solidFill>
                          <a:latin typeface="Times New Roman CYR"/>
                        </a:rPr>
                        <a:t>Прочие доходы от оказания платных услуг (работ)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400" b="0" i="0" u="none" strike="noStrike">
                          <a:solidFill>
                            <a:srgbClr val="000000"/>
                          </a:solidFill>
                          <a:latin typeface="Times New Roman"/>
                        </a:rPr>
                        <a:t>          563,00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400" b="0" i="0" u="none" strike="noStrike" dirty="0">
                          <a:solidFill>
                            <a:srgbClr val="000000"/>
                          </a:solidFill>
                          <a:latin typeface="Times New Roman"/>
                        </a:rPr>
                        <a:t>            493,00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400" b="0" i="0" u="none" strike="noStrike">
                          <a:solidFill>
                            <a:srgbClr val="000000"/>
                          </a:solidFill>
                          <a:latin typeface="Times New Roman"/>
                        </a:rPr>
                        <a:t>           512,00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31816">
                <a:tc>
                  <a:txBody>
                    <a:bodyPr/>
                    <a:lstStyle/>
                    <a:p>
                      <a:pPr algn="l" fontAlgn="ctr"/>
                      <a:r>
                        <a:rPr lang="ru-RU" sz="1400" b="0" i="0" u="none" strike="noStrike">
                          <a:solidFill>
                            <a:srgbClr val="000000"/>
                          </a:solidFill>
                          <a:latin typeface="Times New Roman"/>
                        </a:rPr>
                        <a:t>Доходы от реализации муниципального имущества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400" b="0" i="0" u="none" strike="noStrike">
                          <a:solidFill>
                            <a:srgbClr val="000000"/>
                          </a:solidFill>
                          <a:latin typeface="Times New Roman"/>
                        </a:rPr>
                        <a:t>          584,00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400" b="0" i="0" u="none" strike="noStrike">
                          <a:solidFill>
                            <a:srgbClr val="000000"/>
                          </a:solidFill>
                          <a:latin typeface="Times New Roman"/>
                        </a:rPr>
                        <a:t>            326,00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400" b="0" i="0" u="none" strike="noStrike" dirty="0">
                          <a:solidFill>
                            <a:srgbClr val="000000"/>
                          </a:solidFill>
                          <a:latin typeface="Times New Roman"/>
                        </a:rPr>
                        <a:t>           150,00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5908">
                <a:tc>
                  <a:txBody>
                    <a:bodyPr/>
                    <a:lstStyle/>
                    <a:p>
                      <a:pPr algn="l" fontAlgn="ctr"/>
                      <a:r>
                        <a:rPr lang="ru-RU" sz="1400" b="0" i="0" u="none" strike="noStrike">
                          <a:solidFill>
                            <a:srgbClr val="000000"/>
                          </a:solidFill>
                          <a:latin typeface="Times New Roman"/>
                        </a:rPr>
                        <a:t>Безвозмездные поступления</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400" b="0" i="0" u="none" strike="noStrike">
                          <a:solidFill>
                            <a:srgbClr val="000000"/>
                          </a:solidFill>
                          <a:latin typeface="Times New Roman"/>
                        </a:rPr>
                        <a:t>   759 206,00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400" b="0" i="0" u="none" strike="noStrike">
                          <a:solidFill>
                            <a:srgbClr val="000000"/>
                          </a:solidFill>
                          <a:latin typeface="Times New Roman"/>
                        </a:rPr>
                        <a:t>     404 898,00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400" b="0" i="0" u="none" strike="noStrike" dirty="0">
                          <a:solidFill>
                            <a:srgbClr val="000000"/>
                          </a:solidFill>
                          <a:latin typeface="Times New Roman"/>
                        </a:rPr>
                        <a:t>    341 004,00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5908">
                <a:tc>
                  <a:txBody>
                    <a:bodyPr/>
                    <a:lstStyle/>
                    <a:p>
                      <a:pPr algn="l" fontAlgn="b"/>
                      <a:r>
                        <a:rPr lang="ru-RU" sz="1400" b="1" i="0" u="none" strike="noStrike">
                          <a:solidFill>
                            <a:srgbClr val="000000"/>
                          </a:solidFill>
                          <a:latin typeface="Times New Roman"/>
                        </a:rPr>
                        <a:t>ИТОГО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400" b="1" i="0" u="none" strike="noStrike">
                          <a:solidFill>
                            <a:srgbClr val="000000"/>
                          </a:solidFill>
                          <a:latin typeface="Times New Roman"/>
                        </a:rPr>
                        <a:t>   861 373,00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400" b="1" i="0" u="none" strike="noStrike">
                          <a:solidFill>
                            <a:srgbClr val="000000"/>
                          </a:solidFill>
                          <a:latin typeface="Times New Roman"/>
                        </a:rPr>
                        <a:t>     562 394,00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400" b="1" i="0" u="none" strike="noStrike" dirty="0">
                          <a:solidFill>
                            <a:srgbClr val="000000"/>
                          </a:solidFill>
                          <a:latin typeface="Times New Roman"/>
                        </a:rPr>
                        <a:t>    507 662,00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whee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Заголовок 1"/>
          <p:cNvSpPr>
            <a:spLocks noGrp="1"/>
          </p:cNvSpPr>
          <p:nvPr>
            <p:ph type="title"/>
          </p:nvPr>
        </p:nvSpPr>
        <p:spPr>
          <a:xfrm>
            <a:off x="457200" y="714360"/>
            <a:ext cx="8229600" cy="571500"/>
          </a:xfrm>
        </p:spPr>
        <p:txBody>
          <a:bodyPr/>
          <a:lstStyle/>
          <a:p>
            <a:pPr algn="ctr" eaLnBrk="1" hangingPunct="1"/>
            <a:r>
              <a:rPr lang="ru-RU" sz="2400" b="1" dirty="0" smtClean="0">
                <a:latin typeface="Arial" pitchFamily="34" charset="0"/>
                <a:cs typeface="Arial" pitchFamily="34" charset="0"/>
              </a:rPr>
              <a:t>Приветственное слово</a:t>
            </a:r>
          </a:p>
        </p:txBody>
      </p:sp>
      <p:sp>
        <p:nvSpPr>
          <p:cNvPr id="3" name="Содержимое 2"/>
          <p:cNvSpPr>
            <a:spLocks noGrp="1"/>
          </p:cNvSpPr>
          <p:nvPr>
            <p:ph idx="1"/>
          </p:nvPr>
        </p:nvSpPr>
        <p:spPr>
          <a:xfrm>
            <a:off x="214282" y="1357298"/>
            <a:ext cx="8643998" cy="1071570"/>
          </a:xfrm>
        </p:spPr>
        <p:txBody>
          <a:bodyPr>
            <a:noAutofit/>
          </a:bodyPr>
          <a:lstStyle/>
          <a:p>
            <a:pPr marL="274320" indent="-274320" algn="ctr" eaLnBrk="1" fontAlgn="auto" hangingPunct="1">
              <a:spcAft>
                <a:spcPts val="0"/>
              </a:spcAft>
              <a:buClr>
                <a:schemeClr val="accent3"/>
              </a:buClr>
              <a:buFont typeface="Wingdings 2" pitchFamily="18" charset="2"/>
              <a:buNone/>
              <a:defRPr/>
            </a:pPr>
            <a:r>
              <a:rPr lang="ru-RU" sz="1400" b="1" dirty="0" smtClean="0">
                <a:latin typeface="Arial" pitchFamily="34" charset="0"/>
                <a:cs typeface="Arial" pitchFamily="34" charset="0"/>
              </a:rPr>
              <a:t>Уважаемые жители города Верхняя Тура!</a:t>
            </a:r>
          </a:p>
          <a:p>
            <a:pPr marL="274320" indent="-274320" algn="ctr" eaLnBrk="1" fontAlgn="auto" hangingPunct="1">
              <a:spcAft>
                <a:spcPts val="0"/>
              </a:spcAft>
              <a:buClr>
                <a:schemeClr val="accent3"/>
              </a:buClr>
              <a:buNone/>
              <a:defRPr/>
            </a:pPr>
            <a:r>
              <a:rPr lang="ru-RU" sz="1400" dirty="0" smtClean="0">
                <a:latin typeface="Arial" pitchFamily="34" charset="0"/>
                <a:cs typeface="Arial" pitchFamily="34" charset="0"/>
              </a:rPr>
              <a:t>Представляем </a:t>
            </a:r>
            <a:r>
              <a:rPr lang="ru-RU" sz="1400" dirty="0">
                <a:latin typeface="Arial" pitchFamily="34" charset="0"/>
                <a:cs typeface="Arial" pitchFamily="34" charset="0"/>
              </a:rPr>
              <a:t>Вам информацию, составленную на </a:t>
            </a:r>
            <a:r>
              <a:rPr lang="ru-RU" sz="1400" dirty="0" smtClean="0">
                <a:latin typeface="Arial" pitchFamily="34" charset="0"/>
                <a:cs typeface="Arial" pitchFamily="34" charset="0"/>
              </a:rPr>
              <a:t>основе проекта  решения </a:t>
            </a:r>
            <a:r>
              <a:rPr lang="ru-RU" sz="1400" dirty="0">
                <a:latin typeface="Arial" pitchFamily="34" charset="0"/>
                <a:cs typeface="Arial" pitchFamily="34" charset="0"/>
              </a:rPr>
              <a:t>Думы Городского округа </a:t>
            </a:r>
            <a:endParaRPr lang="ru-RU" sz="1400" dirty="0" smtClean="0">
              <a:latin typeface="Arial" pitchFamily="34" charset="0"/>
              <a:cs typeface="Arial" pitchFamily="34" charset="0"/>
            </a:endParaRPr>
          </a:p>
          <a:p>
            <a:pPr marL="274320" indent="-274320" algn="ctr" eaLnBrk="1" fontAlgn="auto" hangingPunct="1">
              <a:spcAft>
                <a:spcPts val="0"/>
              </a:spcAft>
              <a:buClr>
                <a:schemeClr val="accent3"/>
              </a:buClr>
              <a:buNone/>
              <a:defRPr/>
            </a:pPr>
            <a:r>
              <a:rPr lang="ru-RU" sz="1400" dirty="0" smtClean="0">
                <a:latin typeface="Arial" pitchFamily="34" charset="0"/>
                <a:cs typeface="Arial" pitchFamily="34" charset="0"/>
              </a:rPr>
              <a:t>Верхняя </a:t>
            </a:r>
            <a:r>
              <a:rPr lang="ru-RU" sz="1400" dirty="0">
                <a:latin typeface="Arial" pitchFamily="34" charset="0"/>
                <a:cs typeface="Arial" pitchFamily="34" charset="0"/>
              </a:rPr>
              <a:t>Тура </a:t>
            </a:r>
            <a:r>
              <a:rPr lang="ru-RU" sz="1400" dirty="0" smtClean="0">
                <a:latin typeface="Arial" pitchFamily="34" charset="0"/>
                <a:cs typeface="Arial" pitchFamily="34" charset="0"/>
              </a:rPr>
              <a:t> </a:t>
            </a:r>
            <a:r>
              <a:rPr lang="ru-RU" sz="1400" dirty="0">
                <a:latin typeface="Arial" pitchFamily="34" charset="0"/>
                <a:cs typeface="Arial" pitchFamily="34" charset="0"/>
              </a:rPr>
              <a:t>«О бюджете Городского округа Верхняя Тура на </a:t>
            </a:r>
            <a:r>
              <a:rPr lang="ru-RU" sz="1400" dirty="0" smtClean="0">
                <a:latin typeface="Arial" pitchFamily="34" charset="0"/>
                <a:cs typeface="Arial" pitchFamily="34" charset="0"/>
              </a:rPr>
              <a:t>2020 год и плановый период 2021 и 2022 годов». </a:t>
            </a:r>
          </a:p>
          <a:p>
            <a:pPr marL="274320" indent="-274320" eaLnBrk="1" fontAlgn="auto" hangingPunct="1">
              <a:spcAft>
                <a:spcPts val="0"/>
              </a:spcAft>
              <a:buClr>
                <a:schemeClr val="accent3"/>
              </a:buClr>
              <a:buNone/>
              <a:defRPr/>
            </a:pPr>
            <a:endParaRPr lang="ru-RU" sz="1400" dirty="0">
              <a:latin typeface="Times New Roman" pitchFamily="18" charset="0"/>
              <a:cs typeface="Times New Roman" pitchFamily="18" charset="0"/>
            </a:endParaRPr>
          </a:p>
          <a:p>
            <a:pPr marL="274320" indent="-274320" eaLnBrk="1" fontAlgn="auto" hangingPunct="1">
              <a:spcAft>
                <a:spcPts val="0"/>
              </a:spcAft>
              <a:buClr>
                <a:schemeClr val="accent3"/>
              </a:buClr>
              <a:buFont typeface="Wingdings 2"/>
              <a:buChar char=""/>
              <a:defRPr/>
            </a:pPr>
            <a:endParaRPr lang="ru-RU" sz="1400" dirty="0"/>
          </a:p>
        </p:txBody>
      </p:sp>
      <p:sp>
        <p:nvSpPr>
          <p:cNvPr id="5" name="TextBox 4"/>
          <p:cNvSpPr txBox="1"/>
          <p:nvPr/>
        </p:nvSpPr>
        <p:spPr>
          <a:xfrm>
            <a:off x="357158" y="2287518"/>
            <a:ext cx="4214842" cy="4570482"/>
          </a:xfrm>
          <a:prstGeom prst="rect">
            <a:avLst/>
          </a:prstGeom>
          <a:noFill/>
        </p:spPr>
        <p:txBody>
          <a:bodyPr wrap="square" rtlCol="0" anchor="ctr">
            <a:spAutoFit/>
          </a:bodyPr>
          <a:lstStyle/>
          <a:p>
            <a:pPr algn="just" eaLnBrk="1" fontAlgn="auto" hangingPunct="1">
              <a:spcAft>
                <a:spcPts val="0"/>
              </a:spcAft>
              <a:buClr>
                <a:schemeClr val="accent3"/>
              </a:buClr>
              <a:buNone/>
              <a:defRPr/>
            </a:pPr>
            <a:r>
              <a:rPr lang="ru-RU" sz="1300" dirty="0" smtClean="0"/>
              <a:t>Бюджетная и налоговая политика в 2020-2022 годах основана на преемственности бюджетной и налоговой политики, проводимой  в 2019 году, и направлена на обеспечение устойчивости и сбалансированности и на повышение финансовой самостоятельности  бюджета Городского округа Верхняя Тура.</a:t>
            </a:r>
          </a:p>
          <a:p>
            <a:pPr algn="just" eaLnBrk="1" fontAlgn="auto" hangingPunct="1">
              <a:spcAft>
                <a:spcPts val="0"/>
              </a:spcAft>
              <a:buClr>
                <a:schemeClr val="accent3"/>
              </a:buClr>
              <a:buNone/>
              <a:defRPr/>
            </a:pPr>
            <a:endParaRPr lang="ru-RU" sz="1300" dirty="0"/>
          </a:p>
          <a:p>
            <a:pPr algn="just" eaLnBrk="1" fontAlgn="auto" hangingPunct="1">
              <a:spcAft>
                <a:spcPts val="0"/>
              </a:spcAft>
              <a:buClr>
                <a:schemeClr val="accent3"/>
              </a:buClr>
              <a:buNone/>
              <a:defRPr/>
            </a:pPr>
            <a:r>
              <a:rPr lang="ru-RU" sz="1300" dirty="0"/>
              <a:t>Настоящая информация в доступной форме знакомит граждан </a:t>
            </a:r>
            <a:r>
              <a:rPr lang="ru-RU" sz="1300" dirty="0" smtClean="0"/>
              <a:t>с </a:t>
            </a:r>
            <a:r>
              <a:rPr lang="ru-RU" sz="1300" dirty="0"/>
              <a:t>основными целями, задачами и приоритетными направлениями </a:t>
            </a:r>
            <a:r>
              <a:rPr lang="ru-RU" sz="1300" dirty="0" smtClean="0"/>
              <a:t>бюджетной </a:t>
            </a:r>
            <a:r>
              <a:rPr lang="ru-RU" sz="1300" dirty="0"/>
              <a:t>политики города, с основными характеристиками  </a:t>
            </a:r>
            <a:r>
              <a:rPr lang="ru-RU" sz="1300" dirty="0" smtClean="0"/>
              <a:t>бюджета </a:t>
            </a:r>
            <a:r>
              <a:rPr lang="ru-RU" sz="1300" dirty="0"/>
              <a:t>Городского округа Верхняя Тура и </a:t>
            </a:r>
            <a:r>
              <a:rPr lang="ru-RU" sz="1300" dirty="0" smtClean="0"/>
              <a:t>планируемыми  </a:t>
            </a:r>
            <a:r>
              <a:rPr lang="ru-RU" sz="1300" dirty="0"/>
              <a:t>результатами его исполнения. </a:t>
            </a:r>
            <a:endParaRPr lang="ru-RU" sz="1300" dirty="0" smtClean="0"/>
          </a:p>
          <a:p>
            <a:pPr algn="just" eaLnBrk="1" fontAlgn="auto" hangingPunct="1">
              <a:spcAft>
                <a:spcPts val="0"/>
              </a:spcAft>
              <a:buClr>
                <a:schemeClr val="accent3"/>
              </a:buClr>
              <a:buNone/>
              <a:defRPr/>
            </a:pPr>
            <a:endParaRPr lang="ru-RU" sz="1300" dirty="0"/>
          </a:p>
          <a:p>
            <a:pPr algn="just" eaLnBrk="1" fontAlgn="auto" hangingPunct="1">
              <a:spcAft>
                <a:spcPts val="0"/>
              </a:spcAft>
              <a:buClr>
                <a:schemeClr val="accent3"/>
              </a:buClr>
              <a:buNone/>
              <a:defRPr/>
            </a:pPr>
            <a:r>
              <a:rPr lang="ru-RU" sz="1300" dirty="0"/>
              <a:t>Администрация Городского округа Верхняя Тура сохраняет </a:t>
            </a:r>
            <a:r>
              <a:rPr lang="ru-RU" sz="1300" dirty="0" smtClean="0"/>
              <a:t>заинтересованность </a:t>
            </a:r>
            <a:r>
              <a:rPr lang="ru-RU" sz="1300" dirty="0"/>
              <a:t>в участии горожан в бюджетном процессе. </a:t>
            </a:r>
            <a:r>
              <a:rPr lang="ru-RU" sz="1300" dirty="0" smtClean="0"/>
              <a:t>Для </a:t>
            </a:r>
            <a:r>
              <a:rPr lang="ru-RU" sz="1300" dirty="0"/>
              <a:t>нас важно и ценно мнение каждого как по совершенствованию </a:t>
            </a:r>
            <a:r>
              <a:rPr lang="ru-RU" sz="1300" dirty="0" smtClean="0"/>
              <a:t>бюджетного </a:t>
            </a:r>
            <a:r>
              <a:rPr lang="ru-RU" sz="1300" dirty="0"/>
              <a:t>процесса, так и по формированию доходной </a:t>
            </a:r>
            <a:r>
              <a:rPr lang="ru-RU" sz="1300" dirty="0" smtClean="0"/>
              <a:t>и  </a:t>
            </a:r>
            <a:r>
              <a:rPr lang="ru-RU" sz="1300" dirty="0"/>
              <a:t>расходной частей бюджета.</a:t>
            </a:r>
          </a:p>
          <a:p>
            <a:endParaRPr lang="ru-RU" dirty="0"/>
          </a:p>
        </p:txBody>
      </p:sp>
      <p:pic>
        <p:nvPicPr>
          <p:cNvPr id="33794" name="Picture 2" descr="https://static.1tv.ru/uploads/video/material/splash/2019/09/28/549537/big/549537_big_dbdac24e50.jpg"/>
          <p:cNvPicPr>
            <a:picLocks noChangeAspect="1" noChangeArrowheads="1"/>
          </p:cNvPicPr>
          <p:nvPr/>
        </p:nvPicPr>
        <p:blipFill>
          <a:blip r:embed="rId2"/>
          <a:srcRect/>
          <a:stretch>
            <a:fillRect/>
          </a:stretch>
        </p:blipFill>
        <p:spPr bwMode="auto">
          <a:xfrm>
            <a:off x="5000628" y="2786059"/>
            <a:ext cx="4000528" cy="3000395"/>
          </a:xfrm>
          <a:prstGeom prst="rect">
            <a:avLst/>
          </a:prstGeom>
          <a:noFill/>
        </p:spPr>
      </p:pic>
    </p:spTree>
  </p:cSld>
  <p:clrMapOvr>
    <a:masterClrMapping/>
  </p:clrMapOvr>
  <p:transition>
    <p:whee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14290"/>
            <a:ext cx="8305800" cy="357190"/>
          </a:xfrm>
        </p:spPr>
        <p:txBody>
          <a:bodyPr>
            <a:normAutofit fontScale="90000"/>
          </a:bodyPr>
          <a:lstStyle/>
          <a:p>
            <a:pPr algn="ctr">
              <a:defRPr/>
            </a:pPr>
            <a:r>
              <a:rPr lang="ru-RU" sz="2400" b="1" dirty="0" smtClean="0">
                <a:latin typeface="Arial" pitchFamily="34" charset="0"/>
                <a:cs typeface="Arial" pitchFamily="34" charset="0"/>
              </a:rPr>
              <a:t>Планируемые доходы бюджета на 2020-2022годы</a:t>
            </a:r>
            <a:endParaRPr lang="ru-RU" sz="2400" b="1" dirty="0">
              <a:latin typeface="Arial" pitchFamily="34" charset="0"/>
              <a:cs typeface="Arial" pitchFamily="34" charset="0"/>
            </a:endParaRPr>
          </a:p>
        </p:txBody>
      </p:sp>
      <p:graphicFrame>
        <p:nvGraphicFramePr>
          <p:cNvPr id="5" name="Диаграмма 4"/>
          <p:cNvGraphicFramePr>
            <a:graphicFrameLocks/>
          </p:cNvGraphicFramePr>
          <p:nvPr/>
        </p:nvGraphicFramePr>
        <p:xfrm>
          <a:off x="61912" y="690562"/>
          <a:ext cx="9020175" cy="547687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whee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142844" y="571480"/>
            <a:ext cx="5214974" cy="20002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latin typeface="Arial" pitchFamily="34" charset="0"/>
                <a:cs typeface="Arial" pitchFamily="34" charset="0"/>
              </a:rPr>
              <a:t>Структура доходов бюджета Городского округа Верхняя Тура стабильна на протяжении всего планового периода, значительного роста или снижения каких-либо доходных источников не происходит.</a:t>
            </a:r>
            <a:endParaRPr lang="ru-RU" dirty="0">
              <a:latin typeface="Arial" pitchFamily="34" charset="0"/>
              <a:cs typeface="Arial" pitchFamily="34" charset="0"/>
            </a:endParaRPr>
          </a:p>
        </p:txBody>
      </p:sp>
      <p:sp>
        <p:nvSpPr>
          <p:cNvPr id="5" name="Скругленный прямоугольник 4"/>
          <p:cNvSpPr/>
          <p:nvPr/>
        </p:nvSpPr>
        <p:spPr>
          <a:xfrm>
            <a:off x="1714480" y="3143248"/>
            <a:ext cx="6072230" cy="27146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latin typeface="Arial" pitchFamily="34" charset="0"/>
                <a:cs typeface="Arial" pitchFamily="34" charset="0"/>
              </a:rPr>
              <a:t>При расчете прогнозных показателей по налоговым и неналоговым доходным источникам использовались данные статистической налоговой отчетности, информация о фактических поступлениях доходов в местный бюджет в текущем году,  сведения, предоставленные главными администраторами доходов бюджета и основными налогоплательщиками. </a:t>
            </a:r>
            <a:endParaRPr lang="ru-RU" dirty="0">
              <a:latin typeface="Arial" pitchFamily="34" charset="0"/>
              <a:cs typeface="Arial" pitchFamily="34" charset="0"/>
            </a:endParaRPr>
          </a:p>
        </p:txBody>
      </p:sp>
    </p:spTree>
  </p:cSld>
  <p:clrMapOvr>
    <a:masterClrMapping/>
  </p:clrMapOvr>
  <p:transition>
    <p:whee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0100" y="285728"/>
            <a:ext cx="7429552" cy="461665"/>
          </a:xfrm>
          <a:prstGeom prst="rect">
            <a:avLst/>
          </a:prstGeom>
          <a:noFill/>
        </p:spPr>
        <p:txBody>
          <a:bodyPr wrap="square" rtlCol="0">
            <a:spAutoFit/>
          </a:bodyPr>
          <a:lstStyle/>
          <a:p>
            <a:pPr algn="ctr"/>
            <a:r>
              <a:rPr lang="ru-RU" sz="2400" dirty="0" smtClean="0"/>
              <a:t>Сравнение показателей расходной части бюджета </a:t>
            </a:r>
            <a:endParaRPr lang="ru-RU" sz="2400" dirty="0"/>
          </a:p>
        </p:txBody>
      </p:sp>
      <p:graphicFrame>
        <p:nvGraphicFramePr>
          <p:cNvPr id="4" name="Таблица 3"/>
          <p:cNvGraphicFramePr>
            <a:graphicFrameLocks noGrp="1"/>
          </p:cNvGraphicFramePr>
          <p:nvPr/>
        </p:nvGraphicFramePr>
        <p:xfrm>
          <a:off x="214283" y="928671"/>
          <a:ext cx="8786873" cy="4763358"/>
        </p:xfrm>
        <a:graphic>
          <a:graphicData uri="http://schemas.openxmlformats.org/drawingml/2006/table">
            <a:tbl>
              <a:tblPr/>
              <a:tblGrid>
                <a:gridCol w="3286147"/>
                <a:gridCol w="1428760"/>
                <a:gridCol w="1571636"/>
                <a:gridCol w="1428760"/>
                <a:gridCol w="1071570"/>
              </a:tblGrid>
              <a:tr h="857255">
                <a:tc>
                  <a:txBody>
                    <a:bodyPr/>
                    <a:lstStyle/>
                    <a:p>
                      <a:pPr algn="ctr" fontAlgn="ctr"/>
                      <a:r>
                        <a:rPr lang="ru-RU" sz="1400" b="0" i="0" u="none" strike="noStrike" dirty="0">
                          <a:solidFill>
                            <a:srgbClr val="000000"/>
                          </a:solidFill>
                          <a:latin typeface="Arial" pitchFamily="34" charset="0"/>
                          <a:cs typeface="Arial" pitchFamily="34" charset="0"/>
                        </a:rPr>
                        <a:t>Наименование показателя</a:t>
                      </a:r>
                    </a:p>
                  </a:txBody>
                  <a:tcPr marL="8928" marR="8928" marT="89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latin typeface="Arial" pitchFamily="34" charset="0"/>
                          <a:cs typeface="Arial" pitchFamily="34" charset="0"/>
                        </a:rPr>
                        <a:t>2018 год (отчет), тыс.руб.</a:t>
                      </a:r>
                    </a:p>
                  </a:txBody>
                  <a:tcPr marL="8928" marR="8928" marT="89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latin typeface="Arial" pitchFamily="34" charset="0"/>
                          <a:cs typeface="Arial" pitchFamily="34" charset="0"/>
                        </a:rPr>
                        <a:t>2019 год (оценка), тыс.руб. </a:t>
                      </a:r>
                    </a:p>
                  </a:txBody>
                  <a:tcPr marL="8928" marR="8928" marT="89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latin typeface="Arial" pitchFamily="34" charset="0"/>
                          <a:cs typeface="Arial" pitchFamily="34" charset="0"/>
                        </a:rPr>
                        <a:t>2020 </a:t>
                      </a:r>
                      <a:r>
                        <a:rPr lang="ru-RU" sz="1400" b="0" i="0" u="none" strike="noStrike" dirty="0" smtClean="0">
                          <a:solidFill>
                            <a:srgbClr val="000000"/>
                          </a:solidFill>
                          <a:latin typeface="Arial" pitchFamily="34" charset="0"/>
                          <a:cs typeface="Arial" pitchFamily="34" charset="0"/>
                        </a:rPr>
                        <a:t>год</a:t>
                      </a:r>
                    </a:p>
                    <a:p>
                      <a:pPr algn="ctr" fontAlgn="ctr"/>
                      <a:r>
                        <a:rPr lang="ru-RU" sz="1400" b="0" i="0" u="none" strike="noStrike" dirty="0" smtClean="0">
                          <a:solidFill>
                            <a:srgbClr val="000000"/>
                          </a:solidFill>
                          <a:latin typeface="Arial" pitchFamily="34" charset="0"/>
                          <a:cs typeface="Arial" pitchFamily="34" charset="0"/>
                        </a:rPr>
                        <a:t> </a:t>
                      </a:r>
                      <a:r>
                        <a:rPr lang="ru-RU" sz="1400" b="0" i="0" u="none" strike="noStrike" dirty="0">
                          <a:solidFill>
                            <a:srgbClr val="000000"/>
                          </a:solidFill>
                          <a:latin typeface="Arial" pitchFamily="34" charset="0"/>
                          <a:cs typeface="Arial" pitchFamily="34" charset="0"/>
                        </a:rPr>
                        <a:t>(план), тыс.руб.</a:t>
                      </a:r>
                    </a:p>
                  </a:txBody>
                  <a:tcPr marL="8928" marR="8928" marT="89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a:solidFill>
                            <a:srgbClr val="000000"/>
                          </a:solidFill>
                          <a:latin typeface="Arial" pitchFamily="34" charset="0"/>
                          <a:cs typeface="Arial" pitchFamily="34" charset="0"/>
                        </a:rPr>
                        <a:t>Структура расходов в 2020 году, %</a:t>
                      </a:r>
                    </a:p>
                  </a:txBody>
                  <a:tcPr marL="8928" marR="8928" marT="89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7064">
                <a:tc>
                  <a:txBody>
                    <a:bodyPr/>
                    <a:lstStyle/>
                    <a:p>
                      <a:pPr algn="l" fontAlgn="t"/>
                      <a:r>
                        <a:rPr lang="ru-RU" sz="1400" b="0" i="0" u="none" strike="noStrike" dirty="0">
                          <a:solidFill>
                            <a:srgbClr val="000000"/>
                          </a:solidFill>
                          <a:latin typeface="Arial" pitchFamily="34" charset="0"/>
                          <a:cs typeface="Arial" pitchFamily="34" charset="0"/>
                        </a:rPr>
                        <a:t>  Общегосударственные вопросы</a:t>
                      </a:r>
                    </a:p>
                  </a:txBody>
                  <a:tcPr marL="8928" marR="8928" marT="89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400" b="0" i="0" u="none" strike="noStrike">
                          <a:solidFill>
                            <a:srgbClr val="000000"/>
                          </a:solidFill>
                          <a:latin typeface="Arial" pitchFamily="34" charset="0"/>
                          <a:cs typeface="Arial" pitchFamily="34" charset="0"/>
                        </a:rPr>
                        <a:t>43 841,00</a:t>
                      </a:r>
                    </a:p>
                  </a:txBody>
                  <a:tcPr marL="8928" marR="8928" marT="89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400" b="0" i="0" u="none" strike="noStrike">
                          <a:solidFill>
                            <a:srgbClr val="000000"/>
                          </a:solidFill>
                          <a:latin typeface="Arial" pitchFamily="34" charset="0"/>
                          <a:cs typeface="Arial" pitchFamily="34" charset="0"/>
                        </a:rPr>
                        <a:t>49 982,00</a:t>
                      </a:r>
                    </a:p>
                  </a:txBody>
                  <a:tcPr marL="8928" marR="8928" marT="89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400" b="0" i="0" u="none" strike="noStrike">
                          <a:solidFill>
                            <a:srgbClr val="000000"/>
                          </a:solidFill>
                          <a:latin typeface="Arial" pitchFamily="34" charset="0"/>
                          <a:cs typeface="Arial" pitchFamily="34" charset="0"/>
                        </a:rPr>
                        <a:t>53 650,00</a:t>
                      </a:r>
                    </a:p>
                  </a:txBody>
                  <a:tcPr marL="8928" marR="8928" marT="89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400" b="0" i="0" u="none" strike="noStrike">
                          <a:solidFill>
                            <a:srgbClr val="000000"/>
                          </a:solidFill>
                          <a:latin typeface="Arial" pitchFamily="34" charset="0"/>
                          <a:cs typeface="Arial" pitchFamily="34" charset="0"/>
                        </a:rPr>
                        <a:t>6,19</a:t>
                      </a:r>
                    </a:p>
                  </a:txBody>
                  <a:tcPr marL="8928" marR="8928" marT="89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7064">
                <a:tc>
                  <a:txBody>
                    <a:bodyPr/>
                    <a:lstStyle/>
                    <a:p>
                      <a:pPr algn="l" fontAlgn="t"/>
                      <a:r>
                        <a:rPr lang="ru-RU" sz="1400" b="0" i="0" u="none" strike="noStrike" dirty="0">
                          <a:solidFill>
                            <a:srgbClr val="000000"/>
                          </a:solidFill>
                          <a:latin typeface="Arial" pitchFamily="34" charset="0"/>
                          <a:cs typeface="Arial" pitchFamily="34" charset="0"/>
                        </a:rPr>
                        <a:t>  Национальная оборона</a:t>
                      </a:r>
                    </a:p>
                  </a:txBody>
                  <a:tcPr marL="8928" marR="8928" marT="89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400" b="0" i="0" u="none" strike="noStrike" dirty="0">
                          <a:solidFill>
                            <a:srgbClr val="000000"/>
                          </a:solidFill>
                          <a:latin typeface="Arial" pitchFamily="34" charset="0"/>
                          <a:cs typeface="Arial" pitchFamily="34" charset="0"/>
                        </a:rPr>
                        <a:t>449,00</a:t>
                      </a:r>
                    </a:p>
                  </a:txBody>
                  <a:tcPr marL="8928" marR="8928" marT="89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400" b="0" i="0" u="none" strike="noStrike">
                          <a:solidFill>
                            <a:srgbClr val="000000"/>
                          </a:solidFill>
                          <a:latin typeface="Arial" pitchFamily="34" charset="0"/>
                          <a:cs typeface="Arial" pitchFamily="34" charset="0"/>
                        </a:rPr>
                        <a:t>493,00</a:t>
                      </a:r>
                    </a:p>
                  </a:txBody>
                  <a:tcPr marL="8928" marR="8928" marT="89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400" b="0" i="0" u="none" strike="noStrike" dirty="0">
                          <a:solidFill>
                            <a:srgbClr val="000000"/>
                          </a:solidFill>
                          <a:latin typeface="Arial" pitchFamily="34" charset="0"/>
                          <a:cs typeface="Arial" pitchFamily="34" charset="0"/>
                        </a:rPr>
                        <a:t>475,00</a:t>
                      </a:r>
                    </a:p>
                  </a:txBody>
                  <a:tcPr marL="8928" marR="8928" marT="89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400" b="0" i="0" u="none" strike="noStrike">
                          <a:solidFill>
                            <a:srgbClr val="000000"/>
                          </a:solidFill>
                          <a:latin typeface="Arial" pitchFamily="34" charset="0"/>
                          <a:cs typeface="Arial" pitchFamily="34" charset="0"/>
                        </a:rPr>
                        <a:t>0,05</a:t>
                      </a:r>
                    </a:p>
                  </a:txBody>
                  <a:tcPr marL="8928" marR="8928" marT="89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5639">
                <a:tc>
                  <a:txBody>
                    <a:bodyPr/>
                    <a:lstStyle/>
                    <a:p>
                      <a:pPr algn="l" fontAlgn="t"/>
                      <a:r>
                        <a:rPr lang="ru-RU" sz="1400" b="0" i="0" u="none" strike="noStrike" dirty="0">
                          <a:solidFill>
                            <a:srgbClr val="000000"/>
                          </a:solidFill>
                          <a:latin typeface="Arial" pitchFamily="34" charset="0"/>
                          <a:cs typeface="Arial" pitchFamily="34" charset="0"/>
                        </a:rPr>
                        <a:t>  Национальная безопасность и правоохранительная деятельность</a:t>
                      </a:r>
                    </a:p>
                  </a:txBody>
                  <a:tcPr marL="8928" marR="8928" marT="89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400" b="0" i="0" u="none" strike="noStrike" dirty="0">
                          <a:solidFill>
                            <a:srgbClr val="000000"/>
                          </a:solidFill>
                          <a:latin typeface="Arial" pitchFamily="34" charset="0"/>
                          <a:cs typeface="Arial" pitchFamily="34" charset="0"/>
                        </a:rPr>
                        <a:t>5 580,00</a:t>
                      </a:r>
                    </a:p>
                  </a:txBody>
                  <a:tcPr marL="8928" marR="8928" marT="89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400" b="0" i="0" u="none" strike="noStrike" dirty="0">
                          <a:solidFill>
                            <a:srgbClr val="000000"/>
                          </a:solidFill>
                          <a:latin typeface="Arial" pitchFamily="34" charset="0"/>
                          <a:cs typeface="Arial" pitchFamily="34" charset="0"/>
                        </a:rPr>
                        <a:t>6 012,00</a:t>
                      </a:r>
                    </a:p>
                  </a:txBody>
                  <a:tcPr marL="8928" marR="8928" marT="89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400" b="0" i="0" u="none" strike="noStrike">
                          <a:solidFill>
                            <a:srgbClr val="000000"/>
                          </a:solidFill>
                          <a:latin typeface="Arial" pitchFamily="34" charset="0"/>
                          <a:cs typeface="Arial" pitchFamily="34" charset="0"/>
                        </a:rPr>
                        <a:t>6 081,00</a:t>
                      </a:r>
                    </a:p>
                  </a:txBody>
                  <a:tcPr marL="8928" marR="8928" marT="89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400" b="0" i="0" u="none" strike="noStrike">
                          <a:solidFill>
                            <a:srgbClr val="000000"/>
                          </a:solidFill>
                          <a:latin typeface="Arial" pitchFamily="34" charset="0"/>
                          <a:cs typeface="Arial" pitchFamily="34" charset="0"/>
                        </a:rPr>
                        <a:t>0,70</a:t>
                      </a:r>
                    </a:p>
                  </a:txBody>
                  <a:tcPr marL="8928" marR="8928" marT="89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7064">
                <a:tc>
                  <a:txBody>
                    <a:bodyPr/>
                    <a:lstStyle/>
                    <a:p>
                      <a:pPr algn="l" fontAlgn="t"/>
                      <a:r>
                        <a:rPr lang="ru-RU" sz="1400" b="0" i="0" u="none" strike="noStrike">
                          <a:solidFill>
                            <a:srgbClr val="000000"/>
                          </a:solidFill>
                          <a:latin typeface="Arial" pitchFamily="34" charset="0"/>
                          <a:cs typeface="Arial" pitchFamily="34" charset="0"/>
                        </a:rPr>
                        <a:t>  Национальная экономика</a:t>
                      </a:r>
                    </a:p>
                  </a:txBody>
                  <a:tcPr marL="8928" marR="8928" marT="89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400" b="0" i="0" u="none" strike="noStrike" dirty="0">
                          <a:solidFill>
                            <a:srgbClr val="000000"/>
                          </a:solidFill>
                          <a:latin typeface="Arial" pitchFamily="34" charset="0"/>
                          <a:cs typeface="Arial" pitchFamily="34" charset="0"/>
                        </a:rPr>
                        <a:t>23 034,00</a:t>
                      </a:r>
                    </a:p>
                  </a:txBody>
                  <a:tcPr marL="8928" marR="8928" marT="89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400" b="0" i="0" u="none" strike="noStrike" dirty="0">
                          <a:solidFill>
                            <a:srgbClr val="000000"/>
                          </a:solidFill>
                          <a:latin typeface="Arial" pitchFamily="34" charset="0"/>
                          <a:cs typeface="Arial" pitchFamily="34" charset="0"/>
                        </a:rPr>
                        <a:t>55 293,00</a:t>
                      </a:r>
                    </a:p>
                  </a:txBody>
                  <a:tcPr marL="8928" marR="8928" marT="89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400" b="0" i="0" u="none" strike="noStrike" dirty="0">
                          <a:solidFill>
                            <a:srgbClr val="000000"/>
                          </a:solidFill>
                          <a:latin typeface="Arial" pitchFamily="34" charset="0"/>
                          <a:cs typeface="Arial" pitchFamily="34" charset="0"/>
                        </a:rPr>
                        <a:t>98 859,00</a:t>
                      </a:r>
                    </a:p>
                  </a:txBody>
                  <a:tcPr marL="8928" marR="8928" marT="89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400" b="0" i="0" u="none" strike="noStrike">
                          <a:solidFill>
                            <a:srgbClr val="000000"/>
                          </a:solidFill>
                          <a:latin typeface="Arial" pitchFamily="34" charset="0"/>
                          <a:cs typeface="Arial" pitchFamily="34" charset="0"/>
                        </a:rPr>
                        <a:t>11,41</a:t>
                      </a:r>
                    </a:p>
                  </a:txBody>
                  <a:tcPr marL="8928" marR="8928" marT="89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3002">
                <a:tc>
                  <a:txBody>
                    <a:bodyPr/>
                    <a:lstStyle/>
                    <a:p>
                      <a:pPr algn="l" fontAlgn="t"/>
                      <a:r>
                        <a:rPr lang="ru-RU" sz="1400" b="0" i="0" u="none" strike="noStrike" dirty="0">
                          <a:solidFill>
                            <a:srgbClr val="000000"/>
                          </a:solidFill>
                          <a:latin typeface="Arial" pitchFamily="34" charset="0"/>
                          <a:cs typeface="Arial" pitchFamily="34" charset="0"/>
                        </a:rPr>
                        <a:t>  Жилищно-коммунальное хозяйство</a:t>
                      </a:r>
                    </a:p>
                  </a:txBody>
                  <a:tcPr marL="8928" marR="8928" marT="89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400" b="0" i="0" u="none" strike="noStrike" dirty="0">
                          <a:solidFill>
                            <a:srgbClr val="000000"/>
                          </a:solidFill>
                          <a:latin typeface="Arial" pitchFamily="34" charset="0"/>
                          <a:cs typeface="Arial" pitchFamily="34" charset="0"/>
                        </a:rPr>
                        <a:t>69 143,00</a:t>
                      </a:r>
                    </a:p>
                  </a:txBody>
                  <a:tcPr marL="8928" marR="8928" marT="89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400" b="0" i="0" u="none" strike="noStrike">
                          <a:solidFill>
                            <a:srgbClr val="000000"/>
                          </a:solidFill>
                          <a:latin typeface="Arial" pitchFamily="34" charset="0"/>
                          <a:cs typeface="Arial" pitchFamily="34" charset="0"/>
                        </a:rPr>
                        <a:t>341 534,00</a:t>
                      </a:r>
                    </a:p>
                  </a:txBody>
                  <a:tcPr marL="8928" marR="8928" marT="89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400" b="0" i="0" u="none" strike="noStrike">
                          <a:solidFill>
                            <a:srgbClr val="000000"/>
                          </a:solidFill>
                          <a:latin typeface="Arial" pitchFamily="34" charset="0"/>
                          <a:cs typeface="Arial" pitchFamily="34" charset="0"/>
                        </a:rPr>
                        <a:t>372 183,00</a:t>
                      </a:r>
                    </a:p>
                  </a:txBody>
                  <a:tcPr marL="8928" marR="8928" marT="89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400" b="0" i="0" u="none" strike="noStrike" dirty="0">
                          <a:solidFill>
                            <a:srgbClr val="000000"/>
                          </a:solidFill>
                          <a:latin typeface="Arial" pitchFamily="34" charset="0"/>
                          <a:cs typeface="Arial" pitchFamily="34" charset="0"/>
                        </a:rPr>
                        <a:t>42,96</a:t>
                      </a:r>
                    </a:p>
                  </a:txBody>
                  <a:tcPr marL="8928" marR="8928" marT="89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7064">
                <a:tc>
                  <a:txBody>
                    <a:bodyPr/>
                    <a:lstStyle/>
                    <a:p>
                      <a:pPr algn="l" fontAlgn="t"/>
                      <a:r>
                        <a:rPr lang="ru-RU" sz="1400" b="0" i="0" u="none" strike="noStrike" dirty="0">
                          <a:solidFill>
                            <a:srgbClr val="000000"/>
                          </a:solidFill>
                          <a:latin typeface="Arial" pitchFamily="34" charset="0"/>
                          <a:cs typeface="Arial" pitchFamily="34" charset="0"/>
                        </a:rPr>
                        <a:t>  Охрана окружающей среды</a:t>
                      </a:r>
                    </a:p>
                  </a:txBody>
                  <a:tcPr marL="8928" marR="8928" marT="89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400" b="0" i="0" u="none" strike="noStrike" dirty="0">
                          <a:solidFill>
                            <a:srgbClr val="000000"/>
                          </a:solidFill>
                          <a:latin typeface="Arial" pitchFamily="34" charset="0"/>
                          <a:cs typeface="Arial" pitchFamily="34" charset="0"/>
                        </a:rPr>
                        <a:t>394,00</a:t>
                      </a:r>
                    </a:p>
                  </a:txBody>
                  <a:tcPr marL="8928" marR="8928" marT="89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400" b="0" i="0" u="none" strike="noStrike" dirty="0">
                          <a:solidFill>
                            <a:srgbClr val="000000"/>
                          </a:solidFill>
                          <a:latin typeface="Arial" pitchFamily="34" charset="0"/>
                          <a:cs typeface="Arial" pitchFamily="34" charset="0"/>
                        </a:rPr>
                        <a:t>192,00</a:t>
                      </a:r>
                    </a:p>
                  </a:txBody>
                  <a:tcPr marL="8928" marR="8928" marT="89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400" b="0" i="0" u="none" strike="noStrike">
                          <a:solidFill>
                            <a:srgbClr val="000000"/>
                          </a:solidFill>
                          <a:latin typeface="Arial" pitchFamily="34" charset="0"/>
                          <a:cs typeface="Arial" pitchFamily="34" charset="0"/>
                        </a:rPr>
                        <a:t>320,00</a:t>
                      </a:r>
                    </a:p>
                  </a:txBody>
                  <a:tcPr marL="8928" marR="8928" marT="89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400" b="0" i="0" u="none" strike="noStrike" dirty="0">
                          <a:solidFill>
                            <a:srgbClr val="000000"/>
                          </a:solidFill>
                          <a:latin typeface="Arial" pitchFamily="34" charset="0"/>
                          <a:cs typeface="Arial" pitchFamily="34" charset="0"/>
                        </a:rPr>
                        <a:t>0,04</a:t>
                      </a:r>
                    </a:p>
                  </a:txBody>
                  <a:tcPr marL="8928" marR="8928" marT="89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3002">
                <a:tc>
                  <a:txBody>
                    <a:bodyPr/>
                    <a:lstStyle/>
                    <a:p>
                      <a:pPr algn="l" fontAlgn="t"/>
                      <a:r>
                        <a:rPr lang="ru-RU" sz="1400" b="0" i="0" u="none" strike="noStrike" dirty="0">
                          <a:solidFill>
                            <a:srgbClr val="000000"/>
                          </a:solidFill>
                          <a:latin typeface="Arial" pitchFamily="34" charset="0"/>
                          <a:cs typeface="Arial" pitchFamily="34" charset="0"/>
                        </a:rPr>
                        <a:t>  Образование</a:t>
                      </a:r>
                    </a:p>
                  </a:txBody>
                  <a:tcPr marL="8928" marR="8928" marT="89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400" b="0" i="0" u="none" strike="noStrike">
                          <a:solidFill>
                            <a:srgbClr val="000000"/>
                          </a:solidFill>
                          <a:latin typeface="Arial" pitchFamily="34" charset="0"/>
                          <a:cs typeface="Arial" pitchFamily="34" charset="0"/>
                        </a:rPr>
                        <a:t>225 935,00</a:t>
                      </a:r>
                    </a:p>
                  </a:txBody>
                  <a:tcPr marL="8928" marR="8928" marT="89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400" b="0" i="0" u="none" strike="noStrike" dirty="0">
                          <a:solidFill>
                            <a:srgbClr val="000000"/>
                          </a:solidFill>
                          <a:latin typeface="Arial" pitchFamily="34" charset="0"/>
                          <a:cs typeface="Arial" pitchFamily="34" charset="0"/>
                        </a:rPr>
                        <a:t>235 853,00</a:t>
                      </a:r>
                    </a:p>
                  </a:txBody>
                  <a:tcPr marL="8928" marR="8928" marT="89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400" b="0" i="0" u="none" strike="noStrike">
                          <a:solidFill>
                            <a:srgbClr val="000000"/>
                          </a:solidFill>
                          <a:latin typeface="Arial" pitchFamily="34" charset="0"/>
                          <a:cs typeface="Arial" pitchFamily="34" charset="0"/>
                        </a:rPr>
                        <a:t>255 527,00</a:t>
                      </a:r>
                    </a:p>
                  </a:txBody>
                  <a:tcPr marL="8928" marR="8928" marT="89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400" b="0" i="0" u="none" strike="noStrike" dirty="0">
                          <a:solidFill>
                            <a:srgbClr val="000000"/>
                          </a:solidFill>
                          <a:latin typeface="Arial" pitchFamily="34" charset="0"/>
                          <a:cs typeface="Arial" pitchFamily="34" charset="0"/>
                        </a:rPr>
                        <a:t>29,49</a:t>
                      </a:r>
                    </a:p>
                  </a:txBody>
                  <a:tcPr marL="8928" marR="8928" marT="89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7064">
                <a:tc>
                  <a:txBody>
                    <a:bodyPr/>
                    <a:lstStyle/>
                    <a:p>
                      <a:pPr algn="l" fontAlgn="t"/>
                      <a:r>
                        <a:rPr lang="ru-RU" sz="1400" b="0" i="0" u="none" strike="noStrike" dirty="0">
                          <a:solidFill>
                            <a:srgbClr val="000000"/>
                          </a:solidFill>
                          <a:latin typeface="Arial" pitchFamily="34" charset="0"/>
                          <a:cs typeface="Arial" pitchFamily="34" charset="0"/>
                        </a:rPr>
                        <a:t>  Культура, кинематография</a:t>
                      </a:r>
                    </a:p>
                  </a:txBody>
                  <a:tcPr marL="8928" marR="8928" marT="89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400" b="0" i="0" u="none" strike="noStrike">
                          <a:solidFill>
                            <a:srgbClr val="000000"/>
                          </a:solidFill>
                          <a:latin typeface="Arial" pitchFamily="34" charset="0"/>
                          <a:cs typeface="Arial" pitchFamily="34" charset="0"/>
                        </a:rPr>
                        <a:t>30 524,00</a:t>
                      </a:r>
                    </a:p>
                  </a:txBody>
                  <a:tcPr marL="8928" marR="8928" marT="89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400" b="0" i="0" u="none" strike="noStrike" dirty="0">
                          <a:solidFill>
                            <a:srgbClr val="000000"/>
                          </a:solidFill>
                          <a:latin typeface="Arial" pitchFamily="34" charset="0"/>
                          <a:cs typeface="Arial" pitchFamily="34" charset="0"/>
                        </a:rPr>
                        <a:t>27 208,00</a:t>
                      </a:r>
                    </a:p>
                  </a:txBody>
                  <a:tcPr marL="8928" marR="8928" marT="89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400" b="0" i="0" u="none" strike="noStrike" dirty="0">
                          <a:solidFill>
                            <a:srgbClr val="000000"/>
                          </a:solidFill>
                          <a:latin typeface="Arial" pitchFamily="34" charset="0"/>
                          <a:cs typeface="Arial" pitchFamily="34" charset="0"/>
                        </a:rPr>
                        <a:t>26 002,00</a:t>
                      </a:r>
                    </a:p>
                  </a:txBody>
                  <a:tcPr marL="8928" marR="8928" marT="89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400" b="0" i="0" u="none" strike="noStrike" dirty="0">
                          <a:solidFill>
                            <a:srgbClr val="000000"/>
                          </a:solidFill>
                          <a:latin typeface="Arial" pitchFamily="34" charset="0"/>
                          <a:cs typeface="Arial" pitchFamily="34" charset="0"/>
                        </a:rPr>
                        <a:t>3,00</a:t>
                      </a:r>
                    </a:p>
                  </a:txBody>
                  <a:tcPr marL="8928" marR="8928" marT="89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7064">
                <a:tc>
                  <a:txBody>
                    <a:bodyPr/>
                    <a:lstStyle/>
                    <a:p>
                      <a:pPr algn="l" fontAlgn="t"/>
                      <a:r>
                        <a:rPr lang="ru-RU" sz="1400" b="0" i="0" u="none" strike="noStrike" dirty="0">
                          <a:solidFill>
                            <a:srgbClr val="000000"/>
                          </a:solidFill>
                          <a:latin typeface="Arial" pitchFamily="34" charset="0"/>
                          <a:cs typeface="Arial" pitchFamily="34" charset="0"/>
                        </a:rPr>
                        <a:t>  Социальная политика</a:t>
                      </a:r>
                    </a:p>
                  </a:txBody>
                  <a:tcPr marL="8928" marR="8928" marT="89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400" b="0" i="0" u="none" strike="noStrike" dirty="0">
                          <a:solidFill>
                            <a:srgbClr val="000000"/>
                          </a:solidFill>
                          <a:latin typeface="Arial" pitchFamily="34" charset="0"/>
                          <a:cs typeface="Arial" pitchFamily="34" charset="0"/>
                        </a:rPr>
                        <a:t>38 285,00</a:t>
                      </a:r>
                    </a:p>
                  </a:txBody>
                  <a:tcPr marL="8928" marR="8928" marT="89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400" b="0" i="0" u="none" strike="noStrike">
                          <a:solidFill>
                            <a:srgbClr val="000000"/>
                          </a:solidFill>
                          <a:latin typeface="Arial" pitchFamily="34" charset="0"/>
                          <a:cs typeface="Arial" pitchFamily="34" charset="0"/>
                        </a:rPr>
                        <a:t>36 499,00</a:t>
                      </a:r>
                    </a:p>
                  </a:txBody>
                  <a:tcPr marL="8928" marR="8928" marT="89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400" b="0" i="0" u="none" strike="noStrike" dirty="0">
                          <a:solidFill>
                            <a:srgbClr val="000000"/>
                          </a:solidFill>
                          <a:latin typeface="Arial" pitchFamily="34" charset="0"/>
                          <a:cs typeface="Arial" pitchFamily="34" charset="0"/>
                        </a:rPr>
                        <a:t>46 337,00</a:t>
                      </a:r>
                    </a:p>
                  </a:txBody>
                  <a:tcPr marL="8928" marR="8928" marT="89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400" b="0" i="0" u="none" strike="noStrike" dirty="0">
                          <a:solidFill>
                            <a:srgbClr val="000000"/>
                          </a:solidFill>
                          <a:latin typeface="Arial" pitchFamily="34" charset="0"/>
                          <a:cs typeface="Arial" pitchFamily="34" charset="0"/>
                        </a:rPr>
                        <a:t>5,35</a:t>
                      </a:r>
                    </a:p>
                  </a:txBody>
                  <a:tcPr marL="8928" marR="8928" marT="89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7064">
                <a:tc>
                  <a:txBody>
                    <a:bodyPr/>
                    <a:lstStyle/>
                    <a:p>
                      <a:pPr algn="l" fontAlgn="t"/>
                      <a:r>
                        <a:rPr lang="ru-RU" sz="1400" b="0" i="0" u="none" strike="noStrike">
                          <a:solidFill>
                            <a:srgbClr val="000000"/>
                          </a:solidFill>
                          <a:latin typeface="Arial" pitchFamily="34" charset="0"/>
                          <a:cs typeface="Arial" pitchFamily="34" charset="0"/>
                        </a:rPr>
                        <a:t>  Физическая культура и спорт</a:t>
                      </a:r>
                    </a:p>
                  </a:txBody>
                  <a:tcPr marL="8928" marR="8928" marT="89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400" b="0" i="0" u="none" strike="noStrike">
                          <a:solidFill>
                            <a:srgbClr val="000000"/>
                          </a:solidFill>
                          <a:latin typeface="Arial" pitchFamily="34" charset="0"/>
                          <a:cs typeface="Arial" pitchFamily="34" charset="0"/>
                        </a:rPr>
                        <a:t>2 029,00</a:t>
                      </a:r>
                    </a:p>
                  </a:txBody>
                  <a:tcPr marL="8928" marR="8928" marT="89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400" b="0" i="0" u="none" strike="noStrike">
                          <a:solidFill>
                            <a:srgbClr val="000000"/>
                          </a:solidFill>
                          <a:latin typeface="Arial" pitchFamily="34" charset="0"/>
                          <a:cs typeface="Arial" pitchFamily="34" charset="0"/>
                        </a:rPr>
                        <a:t>5 872,00</a:t>
                      </a:r>
                    </a:p>
                  </a:txBody>
                  <a:tcPr marL="8928" marR="8928" marT="89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400" b="0" i="0" u="none" strike="noStrike" dirty="0">
                          <a:solidFill>
                            <a:srgbClr val="000000"/>
                          </a:solidFill>
                          <a:latin typeface="Arial" pitchFamily="34" charset="0"/>
                          <a:cs typeface="Arial" pitchFamily="34" charset="0"/>
                        </a:rPr>
                        <a:t>6 414,00</a:t>
                      </a:r>
                    </a:p>
                  </a:txBody>
                  <a:tcPr marL="8928" marR="8928" marT="89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400" b="0" i="0" u="none" strike="noStrike" dirty="0">
                          <a:solidFill>
                            <a:srgbClr val="000000"/>
                          </a:solidFill>
                          <a:latin typeface="Arial" pitchFamily="34" charset="0"/>
                          <a:cs typeface="Arial" pitchFamily="34" charset="0"/>
                        </a:rPr>
                        <a:t>0,74</a:t>
                      </a:r>
                    </a:p>
                  </a:txBody>
                  <a:tcPr marL="8928" marR="8928" marT="89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7064">
                <a:tc>
                  <a:txBody>
                    <a:bodyPr/>
                    <a:lstStyle/>
                    <a:p>
                      <a:pPr algn="l" fontAlgn="t"/>
                      <a:r>
                        <a:rPr lang="ru-RU" sz="1400" b="0" i="0" u="none" strike="noStrike">
                          <a:solidFill>
                            <a:srgbClr val="000000"/>
                          </a:solidFill>
                          <a:latin typeface="Arial" pitchFamily="34" charset="0"/>
                          <a:cs typeface="Arial" pitchFamily="34" charset="0"/>
                        </a:rPr>
                        <a:t>  Средства массовой информации</a:t>
                      </a:r>
                    </a:p>
                  </a:txBody>
                  <a:tcPr marL="8928" marR="8928" marT="89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400" b="0" i="0" u="none" strike="noStrike">
                          <a:solidFill>
                            <a:srgbClr val="000000"/>
                          </a:solidFill>
                          <a:latin typeface="Arial" pitchFamily="34" charset="0"/>
                          <a:cs typeface="Arial" pitchFamily="34" charset="0"/>
                        </a:rPr>
                        <a:t>526,00</a:t>
                      </a:r>
                    </a:p>
                  </a:txBody>
                  <a:tcPr marL="8928" marR="8928" marT="89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400" b="0" i="0" u="none" strike="noStrike">
                          <a:solidFill>
                            <a:srgbClr val="000000"/>
                          </a:solidFill>
                          <a:latin typeface="Arial" pitchFamily="34" charset="0"/>
                          <a:cs typeface="Arial" pitchFamily="34" charset="0"/>
                        </a:rPr>
                        <a:t>526,00</a:t>
                      </a:r>
                    </a:p>
                  </a:txBody>
                  <a:tcPr marL="8928" marR="8928" marT="89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400" b="0" i="0" u="none" strike="noStrike" dirty="0">
                          <a:solidFill>
                            <a:srgbClr val="000000"/>
                          </a:solidFill>
                          <a:latin typeface="Arial" pitchFamily="34" charset="0"/>
                          <a:cs typeface="Arial" pitchFamily="34" charset="0"/>
                        </a:rPr>
                        <a:t>526,00</a:t>
                      </a:r>
                    </a:p>
                  </a:txBody>
                  <a:tcPr marL="8928" marR="8928" marT="89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400" b="0" i="0" u="none" strike="noStrike" dirty="0">
                          <a:solidFill>
                            <a:srgbClr val="000000"/>
                          </a:solidFill>
                          <a:latin typeface="Arial" pitchFamily="34" charset="0"/>
                          <a:cs typeface="Arial" pitchFamily="34" charset="0"/>
                        </a:rPr>
                        <a:t>0,06</a:t>
                      </a:r>
                    </a:p>
                  </a:txBody>
                  <a:tcPr marL="8928" marR="8928" marT="89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0504">
                <a:tc>
                  <a:txBody>
                    <a:bodyPr/>
                    <a:lstStyle/>
                    <a:p>
                      <a:pPr algn="l" fontAlgn="t"/>
                      <a:r>
                        <a:rPr lang="ru-RU" sz="1400" b="0" i="0" u="none" strike="noStrike">
                          <a:solidFill>
                            <a:srgbClr val="000000"/>
                          </a:solidFill>
                          <a:latin typeface="Arial" pitchFamily="34" charset="0"/>
                          <a:cs typeface="Arial" pitchFamily="34" charset="0"/>
                        </a:rPr>
                        <a:t>  Обслуживание государственного и муниципального долга</a:t>
                      </a:r>
                    </a:p>
                  </a:txBody>
                  <a:tcPr marL="8928" marR="8928" marT="89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400" b="0" i="0" u="none" strike="noStrike">
                          <a:solidFill>
                            <a:srgbClr val="000000"/>
                          </a:solidFill>
                          <a:latin typeface="Arial" pitchFamily="34" charset="0"/>
                          <a:cs typeface="Arial" pitchFamily="34" charset="0"/>
                        </a:rPr>
                        <a:t>1,00</a:t>
                      </a:r>
                    </a:p>
                  </a:txBody>
                  <a:tcPr marL="8928" marR="8928" marT="89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400" b="0" i="0" u="none" strike="noStrike">
                          <a:solidFill>
                            <a:srgbClr val="000000"/>
                          </a:solidFill>
                          <a:latin typeface="Arial" pitchFamily="34" charset="0"/>
                          <a:cs typeface="Arial" pitchFamily="34" charset="0"/>
                        </a:rPr>
                        <a:t> </a:t>
                      </a:r>
                    </a:p>
                  </a:txBody>
                  <a:tcPr marL="8928" marR="8928" marT="89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400" b="0" i="0" u="none" strike="noStrike">
                          <a:solidFill>
                            <a:srgbClr val="000000"/>
                          </a:solidFill>
                          <a:latin typeface="Arial" pitchFamily="34" charset="0"/>
                          <a:cs typeface="Arial" pitchFamily="34" charset="0"/>
                        </a:rPr>
                        <a:t> </a:t>
                      </a:r>
                    </a:p>
                  </a:txBody>
                  <a:tcPr marL="8928" marR="8928" marT="89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400" b="0" i="0" u="none" strike="noStrike" dirty="0">
                          <a:solidFill>
                            <a:srgbClr val="000000"/>
                          </a:solidFill>
                          <a:latin typeface="Arial" pitchFamily="34" charset="0"/>
                          <a:cs typeface="Arial" pitchFamily="34" charset="0"/>
                        </a:rPr>
                        <a:t>0,00</a:t>
                      </a:r>
                    </a:p>
                  </a:txBody>
                  <a:tcPr marL="8928" marR="8928" marT="89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82300">
                <a:tc>
                  <a:txBody>
                    <a:bodyPr/>
                    <a:lstStyle/>
                    <a:p>
                      <a:pPr algn="l" fontAlgn="b"/>
                      <a:r>
                        <a:rPr lang="ru-RU" sz="1400" b="1" i="0" u="none" strike="noStrike" dirty="0">
                          <a:solidFill>
                            <a:srgbClr val="000000"/>
                          </a:solidFill>
                          <a:latin typeface="Arial" pitchFamily="34" charset="0"/>
                          <a:cs typeface="Arial" pitchFamily="34" charset="0"/>
                        </a:rPr>
                        <a:t>ИТОГО</a:t>
                      </a:r>
                    </a:p>
                  </a:txBody>
                  <a:tcPr marL="8928" marR="8928" marT="89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400" b="1" i="0" u="none" strike="noStrike">
                          <a:solidFill>
                            <a:srgbClr val="000000"/>
                          </a:solidFill>
                          <a:latin typeface="Arial" pitchFamily="34" charset="0"/>
                          <a:cs typeface="Arial" pitchFamily="34" charset="0"/>
                        </a:rPr>
                        <a:t>439 741,00</a:t>
                      </a:r>
                    </a:p>
                  </a:txBody>
                  <a:tcPr marL="8928" marR="8928" marT="89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400" b="1" i="0" u="none" strike="noStrike">
                          <a:solidFill>
                            <a:srgbClr val="000000"/>
                          </a:solidFill>
                          <a:latin typeface="Arial" pitchFamily="34" charset="0"/>
                          <a:cs typeface="Arial" pitchFamily="34" charset="0"/>
                        </a:rPr>
                        <a:t>759 463,00</a:t>
                      </a:r>
                    </a:p>
                  </a:txBody>
                  <a:tcPr marL="8928" marR="8928" marT="89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400" b="1" i="0" u="none" strike="noStrike">
                          <a:solidFill>
                            <a:srgbClr val="000000"/>
                          </a:solidFill>
                          <a:latin typeface="Arial" pitchFamily="34" charset="0"/>
                          <a:cs typeface="Arial" pitchFamily="34" charset="0"/>
                        </a:rPr>
                        <a:t>866 373,00</a:t>
                      </a:r>
                    </a:p>
                  </a:txBody>
                  <a:tcPr marL="8928" marR="8928" marT="89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400" b="1" i="0" u="none" strike="noStrike" dirty="0">
                          <a:solidFill>
                            <a:srgbClr val="000000"/>
                          </a:solidFill>
                          <a:latin typeface="Arial" pitchFamily="34" charset="0"/>
                          <a:cs typeface="Arial" pitchFamily="34" charset="0"/>
                        </a:rPr>
                        <a:t>100,00</a:t>
                      </a:r>
                    </a:p>
                  </a:txBody>
                  <a:tcPr marL="8928" marR="8928" marT="892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whee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nvGraphicFramePr>
        <p:xfrm>
          <a:off x="357158" y="1285860"/>
          <a:ext cx="8643998" cy="46434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heel/>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71604" y="428604"/>
            <a:ext cx="6286544" cy="369332"/>
          </a:xfrm>
          <a:prstGeom prst="rect">
            <a:avLst/>
          </a:prstGeom>
        </p:spPr>
        <p:txBody>
          <a:bodyPr wrap="square">
            <a:spAutoFit/>
          </a:bodyPr>
          <a:lstStyle/>
          <a:p>
            <a:pPr algn="ctr"/>
            <a:r>
              <a:rPr lang="ru-RU" b="1" dirty="0" smtClean="0"/>
              <a:t>Планируемые расходы бюджета на 2020-2022 годы</a:t>
            </a:r>
            <a:endParaRPr lang="ru-RU" dirty="0"/>
          </a:p>
        </p:txBody>
      </p:sp>
      <p:graphicFrame>
        <p:nvGraphicFramePr>
          <p:cNvPr id="4" name="Таблица 3"/>
          <p:cNvGraphicFramePr>
            <a:graphicFrameLocks noGrp="1"/>
          </p:cNvGraphicFramePr>
          <p:nvPr/>
        </p:nvGraphicFramePr>
        <p:xfrm>
          <a:off x="500033" y="1142984"/>
          <a:ext cx="7929618" cy="4500590"/>
        </p:xfrm>
        <a:graphic>
          <a:graphicData uri="http://schemas.openxmlformats.org/drawingml/2006/table">
            <a:tbl>
              <a:tblPr/>
              <a:tblGrid>
                <a:gridCol w="3620889"/>
                <a:gridCol w="1436243"/>
                <a:gridCol w="1436243"/>
                <a:gridCol w="1436243"/>
              </a:tblGrid>
              <a:tr h="701027">
                <a:tc>
                  <a:txBody>
                    <a:bodyPr/>
                    <a:lstStyle/>
                    <a:p>
                      <a:pPr algn="ctr" fontAlgn="ctr"/>
                      <a:r>
                        <a:rPr lang="ru-RU" sz="1400" b="0" i="0" u="none" strike="noStrike" dirty="0">
                          <a:solidFill>
                            <a:srgbClr val="000000"/>
                          </a:solidFill>
                          <a:latin typeface="Arial" pitchFamily="34" charset="0"/>
                          <a:cs typeface="Arial" pitchFamily="34" charset="0"/>
                        </a:rPr>
                        <a:t>Наименование показателя</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latin typeface="Arial" pitchFamily="34" charset="0"/>
                          <a:cs typeface="Arial" pitchFamily="34" charset="0"/>
                        </a:rPr>
                        <a:t> 2020 год </a:t>
                      </a:r>
                      <a:r>
                        <a:rPr lang="ru-RU" sz="1400" b="0" i="0" u="none" strike="noStrike" dirty="0" smtClean="0">
                          <a:solidFill>
                            <a:srgbClr val="000000"/>
                          </a:solidFill>
                          <a:latin typeface="Arial" pitchFamily="34" charset="0"/>
                          <a:cs typeface="Arial" pitchFamily="34" charset="0"/>
                        </a:rPr>
                        <a:t>план,</a:t>
                      </a:r>
                      <a:r>
                        <a:rPr lang="ru-RU" sz="1400" b="0" i="0" u="none" strike="noStrike" baseline="0" dirty="0" smtClean="0">
                          <a:solidFill>
                            <a:srgbClr val="000000"/>
                          </a:solidFill>
                          <a:latin typeface="Arial" pitchFamily="34" charset="0"/>
                          <a:cs typeface="Arial" pitchFamily="34" charset="0"/>
                        </a:rPr>
                        <a:t> тыс.руб.</a:t>
                      </a:r>
                    </a:p>
                    <a:p>
                      <a:pPr algn="ctr" fontAlgn="ctr"/>
                      <a:endParaRPr lang="ru-RU" sz="1400" b="0" i="0" u="none" strike="noStrike" dirty="0">
                        <a:solidFill>
                          <a:srgbClr val="000000"/>
                        </a:solidFill>
                        <a:latin typeface="Arial" pitchFamily="34" charset="0"/>
                        <a:cs typeface="Arial"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latin typeface="Arial" pitchFamily="34" charset="0"/>
                          <a:cs typeface="Arial" pitchFamily="34" charset="0"/>
                        </a:rPr>
                        <a:t> 2021 год </a:t>
                      </a:r>
                      <a:r>
                        <a:rPr lang="ru-RU" sz="1400" b="0" i="0" u="none" strike="noStrike" dirty="0" smtClean="0">
                          <a:solidFill>
                            <a:srgbClr val="000000"/>
                          </a:solidFill>
                          <a:latin typeface="Arial" pitchFamily="34" charset="0"/>
                          <a:cs typeface="Arial" pitchFamily="34" charset="0"/>
                        </a:rPr>
                        <a:t>план, тыс.руб.</a:t>
                      </a:r>
                    </a:p>
                    <a:p>
                      <a:pPr algn="ctr" fontAlgn="ctr"/>
                      <a:r>
                        <a:rPr lang="ru-RU" sz="1400" b="0" i="0" u="none" strike="noStrike" dirty="0" smtClean="0">
                          <a:solidFill>
                            <a:srgbClr val="000000"/>
                          </a:solidFill>
                          <a:latin typeface="Arial" pitchFamily="34" charset="0"/>
                          <a:cs typeface="Arial" pitchFamily="34" charset="0"/>
                        </a:rPr>
                        <a:t> </a:t>
                      </a:r>
                      <a:endParaRPr lang="ru-RU" sz="1400" b="0" i="0" u="none" strike="noStrike" dirty="0">
                        <a:solidFill>
                          <a:srgbClr val="000000"/>
                        </a:solidFill>
                        <a:latin typeface="Arial" pitchFamily="34" charset="0"/>
                        <a:cs typeface="Arial"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400" b="0" i="0" u="none" strike="noStrike" dirty="0">
                          <a:solidFill>
                            <a:srgbClr val="000000"/>
                          </a:solidFill>
                          <a:latin typeface="Arial" pitchFamily="34" charset="0"/>
                          <a:cs typeface="Arial" pitchFamily="34" charset="0"/>
                        </a:rPr>
                        <a:t> 2022 год </a:t>
                      </a:r>
                      <a:r>
                        <a:rPr lang="ru-RU" sz="1400" b="0" i="0" u="none" strike="noStrike" dirty="0" smtClean="0">
                          <a:solidFill>
                            <a:srgbClr val="000000"/>
                          </a:solidFill>
                          <a:latin typeface="Arial" pitchFamily="34" charset="0"/>
                          <a:cs typeface="Arial" pitchFamily="34" charset="0"/>
                        </a:rPr>
                        <a:t>план, тыс.руб.  </a:t>
                      </a:r>
                      <a:endParaRPr lang="ru-RU" sz="1400" b="0" i="0" u="none" strike="noStrike" dirty="0">
                        <a:solidFill>
                          <a:srgbClr val="000000"/>
                        </a:solidFill>
                        <a:latin typeface="Arial" pitchFamily="34" charset="0"/>
                        <a:cs typeface="Arial"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4431">
                <a:tc>
                  <a:txBody>
                    <a:bodyPr/>
                    <a:lstStyle/>
                    <a:p>
                      <a:pPr algn="l" fontAlgn="t"/>
                      <a:r>
                        <a:rPr lang="ru-RU" sz="1400" b="0" i="0" u="none" strike="noStrike" dirty="0">
                          <a:solidFill>
                            <a:srgbClr val="000000"/>
                          </a:solidFill>
                          <a:latin typeface="Arial" pitchFamily="34" charset="0"/>
                          <a:cs typeface="Arial" pitchFamily="34" charset="0"/>
                        </a:rPr>
                        <a:t>  Общегосударственные вопросы</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400" b="0" i="0" u="none" strike="noStrike">
                          <a:solidFill>
                            <a:srgbClr val="000000"/>
                          </a:solidFill>
                          <a:latin typeface="Arial" pitchFamily="34" charset="0"/>
                          <a:cs typeface="Arial" pitchFamily="34" charset="0"/>
                        </a:rPr>
                        <a:t>53 650,00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latin typeface="Arial" pitchFamily="34" charset="0"/>
                          <a:cs typeface="Arial" pitchFamily="34" charset="0"/>
                        </a:rPr>
                        <a:t>51 901,00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latin typeface="Arial" pitchFamily="34" charset="0"/>
                          <a:cs typeface="Arial" pitchFamily="34" charset="0"/>
                        </a:rPr>
                        <a:t>52 122,00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4431">
                <a:tc>
                  <a:txBody>
                    <a:bodyPr/>
                    <a:lstStyle/>
                    <a:p>
                      <a:pPr algn="l" fontAlgn="t"/>
                      <a:r>
                        <a:rPr lang="ru-RU" sz="1400" b="0" i="0" u="none" strike="noStrike" dirty="0">
                          <a:solidFill>
                            <a:srgbClr val="000000"/>
                          </a:solidFill>
                          <a:latin typeface="Arial" pitchFamily="34" charset="0"/>
                          <a:cs typeface="Arial" pitchFamily="34" charset="0"/>
                        </a:rPr>
                        <a:t>  Национальная оборона</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400" b="0" i="0" u="none" strike="noStrike" dirty="0">
                          <a:solidFill>
                            <a:srgbClr val="000000"/>
                          </a:solidFill>
                          <a:latin typeface="Arial" pitchFamily="34" charset="0"/>
                          <a:cs typeface="Arial" pitchFamily="34" charset="0"/>
                        </a:rPr>
                        <a:t>475,00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latin typeface="Arial" pitchFamily="34" charset="0"/>
                          <a:cs typeface="Arial" pitchFamily="34" charset="0"/>
                        </a:rPr>
                        <a:t>484,00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latin typeface="Arial" pitchFamily="34" charset="0"/>
                          <a:cs typeface="Arial" pitchFamily="34" charset="0"/>
                        </a:rPr>
                        <a:t>515,00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4431">
                <a:tc>
                  <a:txBody>
                    <a:bodyPr/>
                    <a:lstStyle/>
                    <a:p>
                      <a:pPr algn="l" fontAlgn="t"/>
                      <a:r>
                        <a:rPr lang="ru-RU" sz="1400" b="0" i="0" u="none" strike="noStrike">
                          <a:solidFill>
                            <a:srgbClr val="000000"/>
                          </a:solidFill>
                          <a:latin typeface="Arial" pitchFamily="34" charset="0"/>
                          <a:cs typeface="Arial" pitchFamily="34" charset="0"/>
                        </a:rPr>
                        <a:t>  Национальная безопасность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400" b="0" i="0" u="none" strike="noStrike" dirty="0">
                          <a:solidFill>
                            <a:srgbClr val="000000"/>
                          </a:solidFill>
                          <a:latin typeface="Arial" pitchFamily="34" charset="0"/>
                          <a:cs typeface="Arial" pitchFamily="34" charset="0"/>
                        </a:rPr>
                        <a:t>6 081,00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latin typeface="Arial" pitchFamily="34" charset="0"/>
                          <a:cs typeface="Arial" pitchFamily="34" charset="0"/>
                        </a:rPr>
                        <a:t>5 396,00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dirty="0">
                          <a:solidFill>
                            <a:srgbClr val="000000"/>
                          </a:solidFill>
                          <a:latin typeface="Arial" pitchFamily="34" charset="0"/>
                          <a:cs typeface="Arial" pitchFamily="34" charset="0"/>
                        </a:rPr>
                        <a:t>5 390,00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4431">
                <a:tc>
                  <a:txBody>
                    <a:bodyPr/>
                    <a:lstStyle/>
                    <a:p>
                      <a:pPr algn="l" fontAlgn="t"/>
                      <a:r>
                        <a:rPr lang="ru-RU" sz="1400" b="0" i="0" u="none" strike="noStrike">
                          <a:solidFill>
                            <a:srgbClr val="000000"/>
                          </a:solidFill>
                          <a:latin typeface="Arial" pitchFamily="34" charset="0"/>
                          <a:cs typeface="Arial" pitchFamily="34" charset="0"/>
                        </a:rPr>
                        <a:t>  Национальная экономика</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400" b="0" i="0" u="none" strike="noStrike" dirty="0">
                          <a:solidFill>
                            <a:srgbClr val="000000"/>
                          </a:solidFill>
                          <a:latin typeface="Arial" pitchFamily="34" charset="0"/>
                          <a:cs typeface="Arial" pitchFamily="34" charset="0"/>
                        </a:rPr>
                        <a:t>98 859,00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dirty="0">
                          <a:solidFill>
                            <a:srgbClr val="000000"/>
                          </a:solidFill>
                          <a:latin typeface="Arial" pitchFamily="34" charset="0"/>
                          <a:cs typeface="Arial" pitchFamily="34" charset="0"/>
                        </a:rPr>
                        <a:t>85 102,00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latin typeface="Arial" pitchFamily="34" charset="0"/>
                          <a:cs typeface="Arial" pitchFamily="34" charset="0"/>
                        </a:rPr>
                        <a:t>75 934,00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4431">
                <a:tc>
                  <a:txBody>
                    <a:bodyPr/>
                    <a:lstStyle/>
                    <a:p>
                      <a:pPr algn="l" fontAlgn="t"/>
                      <a:r>
                        <a:rPr lang="ru-RU" sz="1400" b="0" i="0" u="none" strike="noStrike">
                          <a:solidFill>
                            <a:srgbClr val="000000"/>
                          </a:solidFill>
                          <a:latin typeface="Arial" pitchFamily="34" charset="0"/>
                          <a:cs typeface="Arial" pitchFamily="34" charset="0"/>
                        </a:rPr>
                        <a:t>  Жилищно-коммунальное хозяйство</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400" b="0" i="0" u="none" strike="noStrike">
                          <a:solidFill>
                            <a:srgbClr val="000000"/>
                          </a:solidFill>
                          <a:latin typeface="Arial" pitchFamily="34" charset="0"/>
                          <a:cs typeface="Arial" pitchFamily="34" charset="0"/>
                        </a:rPr>
                        <a:t>372 183,00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dirty="0">
                          <a:solidFill>
                            <a:srgbClr val="000000"/>
                          </a:solidFill>
                          <a:latin typeface="Arial" pitchFamily="34" charset="0"/>
                          <a:cs typeface="Arial" pitchFamily="34" charset="0"/>
                        </a:rPr>
                        <a:t>80 940,00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latin typeface="Arial" pitchFamily="34" charset="0"/>
                          <a:cs typeface="Arial" pitchFamily="34" charset="0"/>
                        </a:rPr>
                        <a:t>19 581,00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4431">
                <a:tc>
                  <a:txBody>
                    <a:bodyPr/>
                    <a:lstStyle/>
                    <a:p>
                      <a:pPr algn="l" fontAlgn="t"/>
                      <a:r>
                        <a:rPr lang="ru-RU" sz="1400" b="0" i="0" u="none" strike="noStrike">
                          <a:solidFill>
                            <a:srgbClr val="000000"/>
                          </a:solidFill>
                          <a:latin typeface="Arial" pitchFamily="34" charset="0"/>
                          <a:cs typeface="Arial" pitchFamily="34" charset="0"/>
                        </a:rPr>
                        <a:t>  Охрана окружающей среды</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400" b="0" i="0" u="none" strike="noStrike">
                          <a:solidFill>
                            <a:srgbClr val="000000"/>
                          </a:solidFill>
                          <a:latin typeface="Arial" pitchFamily="34" charset="0"/>
                          <a:cs typeface="Arial" pitchFamily="34" charset="0"/>
                        </a:rPr>
                        <a:t>320,00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dirty="0">
                          <a:solidFill>
                            <a:srgbClr val="000000"/>
                          </a:solidFill>
                          <a:latin typeface="Arial" pitchFamily="34" charset="0"/>
                          <a:cs typeface="Arial" pitchFamily="34" charset="0"/>
                        </a:rPr>
                        <a:t>320,00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latin typeface="Arial" pitchFamily="34" charset="0"/>
                          <a:cs typeface="Arial" pitchFamily="34" charset="0"/>
                        </a:rPr>
                        <a:t>325,00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4431">
                <a:tc>
                  <a:txBody>
                    <a:bodyPr/>
                    <a:lstStyle/>
                    <a:p>
                      <a:pPr algn="l" fontAlgn="t"/>
                      <a:r>
                        <a:rPr lang="ru-RU" sz="1400" b="0" i="0" u="none" strike="noStrike">
                          <a:solidFill>
                            <a:srgbClr val="000000"/>
                          </a:solidFill>
                          <a:latin typeface="Arial" pitchFamily="34" charset="0"/>
                          <a:cs typeface="Arial" pitchFamily="34" charset="0"/>
                        </a:rPr>
                        <a:t>  Образование</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400" b="0" i="0" u="none" strike="noStrike">
                          <a:solidFill>
                            <a:srgbClr val="000000"/>
                          </a:solidFill>
                          <a:latin typeface="Arial" pitchFamily="34" charset="0"/>
                          <a:cs typeface="Arial" pitchFamily="34" charset="0"/>
                        </a:rPr>
                        <a:t>255 527,00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latin typeface="Arial" pitchFamily="34" charset="0"/>
                          <a:cs typeface="Arial" pitchFamily="34" charset="0"/>
                        </a:rPr>
                        <a:t>258 905,00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dirty="0">
                          <a:solidFill>
                            <a:srgbClr val="000000"/>
                          </a:solidFill>
                          <a:latin typeface="Arial" pitchFamily="34" charset="0"/>
                          <a:cs typeface="Arial" pitchFamily="34" charset="0"/>
                        </a:rPr>
                        <a:t>267 971,00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4431">
                <a:tc>
                  <a:txBody>
                    <a:bodyPr/>
                    <a:lstStyle/>
                    <a:p>
                      <a:pPr algn="l" fontAlgn="t"/>
                      <a:r>
                        <a:rPr lang="ru-RU" sz="1400" b="0" i="0" u="none" strike="noStrike">
                          <a:solidFill>
                            <a:srgbClr val="000000"/>
                          </a:solidFill>
                          <a:latin typeface="Arial" pitchFamily="34" charset="0"/>
                          <a:cs typeface="Arial" pitchFamily="34" charset="0"/>
                        </a:rPr>
                        <a:t>  Культура, кинематография</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400" b="0" i="0" u="none" strike="noStrike" dirty="0">
                          <a:solidFill>
                            <a:srgbClr val="000000"/>
                          </a:solidFill>
                          <a:latin typeface="Arial" pitchFamily="34" charset="0"/>
                          <a:cs typeface="Arial" pitchFamily="34" charset="0"/>
                        </a:rPr>
                        <a:t>26 002,00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latin typeface="Arial" pitchFamily="34" charset="0"/>
                          <a:cs typeface="Arial" pitchFamily="34" charset="0"/>
                        </a:rPr>
                        <a:t>26 024,00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dirty="0">
                          <a:solidFill>
                            <a:srgbClr val="000000"/>
                          </a:solidFill>
                          <a:latin typeface="Arial" pitchFamily="34" charset="0"/>
                          <a:cs typeface="Arial" pitchFamily="34" charset="0"/>
                        </a:rPr>
                        <a:t>26 035,00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4431">
                <a:tc>
                  <a:txBody>
                    <a:bodyPr/>
                    <a:lstStyle/>
                    <a:p>
                      <a:pPr algn="l" fontAlgn="t"/>
                      <a:r>
                        <a:rPr lang="ru-RU" sz="1400" b="0" i="0" u="none" strike="noStrike">
                          <a:solidFill>
                            <a:srgbClr val="000000"/>
                          </a:solidFill>
                          <a:latin typeface="Arial" pitchFamily="34" charset="0"/>
                          <a:cs typeface="Arial" pitchFamily="34" charset="0"/>
                        </a:rPr>
                        <a:t>  Социальная политика</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400" b="0" i="0" u="none" strike="noStrike">
                          <a:solidFill>
                            <a:srgbClr val="000000"/>
                          </a:solidFill>
                          <a:latin typeface="Arial" pitchFamily="34" charset="0"/>
                          <a:cs typeface="Arial" pitchFamily="34" charset="0"/>
                        </a:rPr>
                        <a:t>46 337,00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latin typeface="Arial" pitchFamily="34" charset="0"/>
                          <a:cs typeface="Arial" pitchFamily="34" charset="0"/>
                        </a:rPr>
                        <a:t>46 056,00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dirty="0">
                          <a:solidFill>
                            <a:srgbClr val="000000"/>
                          </a:solidFill>
                          <a:latin typeface="Arial" pitchFamily="34" charset="0"/>
                          <a:cs typeface="Arial" pitchFamily="34" charset="0"/>
                        </a:rPr>
                        <a:t>46 106,00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4431">
                <a:tc>
                  <a:txBody>
                    <a:bodyPr/>
                    <a:lstStyle/>
                    <a:p>
                      <a:pPr algn="l" fontAlgn="t"/>
                      <a:r>
                        <a:rPr lang="ru-RU" sz="1400" b="0" i="0" u="none" strike="noStrike">
                          <a:solidFill>
                            <a:srgbClr val="000000"/>
                          </a:solidFill>
                          <a:latin typeface="Arial" pitchFamily="34" charset="0"/>
                          <a:cs typeface="Arial" pitchFamily="34" charset="0"/>
                        </a:rPr>
                        <a:t>  Физическая культура и спорт</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400" b="0" i="0" u="none" strike="noStrike">
                          <a:solidFill>
                            <a:srgbClr val="000000"/>
                          </a:solidFill>
                          <a:latin typeface="Arial" pitchFamily="34" charset="0"/>
                          <a:cs typeface="Arial" pitchFamily="34" charset="0"/>
                        </a:rPr>
                        <a:t>6 414,00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dirty="0">
                          <a:solidFill>
                            <a:srgbClr val="000000"/>
                          </a:solidFill>
                          <a:latin typeface="Arial" pitchFamily="34" charset="0"/>
                          <a:cs typeface="Arial" pitchFamily="34" charset="0"/>
                        </a:rPr>
                        <a:t>6 450,00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dirty="0">
                          <a:solidFill>
                            <a:srgbClr val="000000"/>
                          </a:solidFill>
                          <a:latin typeface="Arial" pitchFamily="34" charset="0"/>
                          <a:cs typeface="Arial" pitchFamily="34" charset="0"/>
                        </a:rPr>
                        <a:t>6 450,00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4431">
                <a:tc>
                  <a:txBody>
                    <a:bodyPr/>
                    <a:lstStyle/>
                    <a:p>
                      <a:pPr algn="l" fontAlgn="t"/>
                      <a:r>
                        <a:rPr lang="ru-RU" sz="1400" b="0" i="0" u="none" strike="noStrike">
                          <a:solidFill>
                            <a:srgbClr val="000000"/>
                          </a:solidFill>
                          <a:latin typeface="Arial" pitchFamily="34" charset="0"/>
                          <a:cs typeface="Arial" pitchFamily="34" charset="0"/>
                        </a:rPr>
                        <a:t>Средства массовой информации</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400" b="0" i="0" u="none" strike="noStrike">
                          <a:solidFill>
                            <a:srgbClr val="000000"/>
                          </a:solidFill>
                          <a:latin typeface="Arial" pitchFamily="34" charset="0"/>
                          <a:cs typeface="Arial" pitchFamily="34" charset="0"/>
                        </a:rPr>
                        <a:t>526,00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latin typeface="Arial" pitchFamily="34" charset="0"/>
                          <a:cs typeface="Arial" pitchFamily="34" charset="0"/>
                        </a:rPr>
                        <a:t>526,00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dirty="0">
                          <a:solidFill>
                            <a:srgbClr val="000000"/>
                          </a:solidFill>
                          <a:latin typeface="Arial" pitchFamily="34" charset="0"/>
                          <a:cs typeface="Arial" pitchFamily="34" charset="0"/>
                        </a:rPr>
                        <a:t>535,00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0411">
                <a:tc>
                  <a:txBody>
                    <a:bodyPr/>
                    <a:lstStyle/>
                    <a:p>
                      <a:pPr algn="l" fontAlgn="t"/>
                      <a:r>
                        <a:rPr lang="ru-RU" sz="1400" b="0" i="0" u="none" strike="noStrike">
                          <a:solidFill>
                            <a:srgbClr val="000000"/>
                          </a:solidFill>
                          <a:latin typeface="Arial" pitchFamily="34" charset="0"/>
                          <a:cs typeface="Arial" pitchFamily="34" charset="0"/>
                        </a:rPr>
                        <a:t>Условно утверждаемые расходы</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latin typeface="Arial" pitchFamily="34" charset="0"/>
                          <a:cs typeface="Arial"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rgbClr val="000000"/>
                          </a:solidFill>
                          <a:latin typeface="Arial" pitchFamily="34" charset="0"/>
                          <a:cs typeface="Arial" pitchFamily="34" charset="0"/>
                        </a:rPr>
                        <a:t>6 289,00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dirty="0">
                          <a:solidFill>
                            <a:srgbClr val="000000"/>
                          </a:solidFill>
                          <a:latin typeface="Arial" pitchFamily="34" charset="0"/>
                          <a:cs typeface="Arial" pitchFamily="34" charset="0"/>
                        </a:rPr>
                        <a:t>12 698,00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0411">
                <a:tc>
                  <a:txBody>
                    <a:bodyPr/>
                    <a:lstStyle/>
                    <a:p>
                      <a:pPr algn="l" fontAlgn="b"/>
                      <a:r>
                        <a:rPr lang="ru-RU" sz="1400" b="1" i="0" u="none" strike="noStrike" dirty="0">
                          <a:solidFill>
                            <a:srgbClr val="000000"/>
                          </a:solidFill>
                          <a:latin typeface="Arial" pitchFamily="34" charset="0"/>
                          <a:cs typeface="Arial" pitchFamily="34" charset="0"/>
                        </a:rPr>
                        <a:t>ИТОГО</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400" b="1" i="0" u="none" strike="noStrike" dirty="0">
                          <a:solidFill>
                            <a:srgbClr val="000000"/>
                          </a:solidFill>
                          <a:latin typeface="Arial" pitchFamily="34" charset="0"/>
                          <a:cs typeface="Arial" pitchFamily="34" charset="0"/>
                        </a:rPr>
                        <a:t>866 373,00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400" b="1" i="0" u="none" strike="noStrike" dirty="0">
                          <a:solidFill>
                            <a:srgbClr val="000000"/>
                          </a:solidFill>
                          <a:latin typeface="Arial" pitchFamily="34" charset="0"/>
                          <a:cs typeface="Arial" pitchFamily="34" charset="0"/>
                        </a:rPr>
                        <a:t>568 393,00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400" b="1" i="0" u="none" strike="noStrike" dirty="0">
                          <a:solidFill>
                            <a:srgbClr val="000000"/>
                          </a:solidFill>
                          <a:latin typeface="Arial" pitchFamily="34" charset="0"/>
                          <a:cs typeface="Arial" pitchFamily="34" charset="0"/>
                        </a:rPr>
                        <a:t>513 662,00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wheel/>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p:nvPr>
        </p:nvSpPr>
        <p:spPr>
          <a:xfrm>
            <a:off x="428596" y="285728"/>
            <a:ext cx="8229600" cy="500063"/>
          </a:xfrm>
        </p:spPr>
        <p:txBody>
          <a:bodyPr>
            <a:normAutofit/>
          </a:bodyPr>
          <a:lstStyle/>
          <a:p>
            <a:r>
              <a:rPr lang="ru-RU" sz="2400" b="1" dirty="0" smtClean="0">
                <a:latin typeface="Times New Roman" pitchFamily="18" charset="0"/>
                <a:cs typeface="Times New Roman" pitchFamily="18" charset="0"/>
              </a:rPr>
              <a:t>Планируемые расходы бюджета на 2020-2022 годы</a:t>
            </a:r>
            <a:endParaRPr lang="ru-RU" sz="2400" dirty="0"/>
          </a:p>
        </p:txBody>
      </p:sp>
      <p:graphicFrame>
        <p:nvGraphicFramePr>
          <p:cNvPr id="5" name="Диаграмма 4"/>
          <p:cNvGraphicFramePr>
            <a:graphicFrameLocks/>
          </p:cNvGraphicFramePr>
          <p:nvPr/>
        </p:nvGraphicFramePr>
        <p:xfrm>
          <a:off x="447675" y="1081087"/>
          <a:ext cx="8248650" cy="469582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whee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p:cNvSpPr txBox="1">
            <a:spLocks noChangeArrowheads="1"/>
          </p:cNvSpPr>
          <p:nvPr/>
        </p:nvSpPr>
        <p:spPr bwMode="auto">
          <a:xfrm>
            <a:off x="4572000" y="2214554"/>
            <a:ext cx="4071966" cy="2862322"/>
          </a:xfrm>
          <a:prstGeom prst="rect">
            <a:avLst/>
          </a:prstGeom>
          <a:noFill/>
          <a:ln w="9525">
            <a:noFill/>
            <a:miter lim="800000"/>
            <a:headEnd/>
            <a:tailEnd/>
          </a:ln>
        </p:spPr>
        <p:txBody>
          <a:bodyPr wrap="square" anchor="ctr">
            <a:spAutoFit/>
          </a:bodyPr>
          <a:lstStyle/>
          <a:p>
            <a:pPr algn="just"/>
            <a:r>
              <a:rPr lang="ru-RU" sz="1300" dirty="0" smtClean="0">
                <a:latin typeface="Times New Roman" pitchFamily="18" charset="0"/>
                <a:cs typeface="Times New Roman" pitchFamily="18" charset="0"/>
              </a:rPr>
              <a:t>	</a:t>
            </a:r>
            <a:r>
              <a:rPr lang="ru-RU" dirty="0" smtClean="0"/>
              <a:t>Расходная часть бюджета сформирована с применением принципов программно-целевого метода планирования. Доля расходов местного бюджета, формируемых в рамках муниципальных программ, в 2020 году составляет 91,6% от общей суммы расходов.	</a:t>
            </a:r>
          </a:p>
          <a:p>
            <a:pPr algn="just"/>
            <a:r>
              <a:rPr lang="ru-RU" dirty="0" smtClean="0"/>
              <a:t>	</a:t>
            </a:r>
            <a:endParaRPr lang="ru-RU" dirty="0"/>
          </a:p>
        </p:txBody>
      </p:sp>
      <p:pic>
        <p:nvPicPr>
          <p:cNvPr id="17411" name="Picture 81" descr="http://www.cenaputevki.ru/pixs/21524-tury-na-kipr-iz-minska.jpg"/>
          <p:cNvPicPr>
            <a:picLocks noChangeAspect="1" noChangeArrowheads="1"/>
          </p:cNvPicPr>
          <p:nvPr/>
        </p:nvPicPr>
        <p:blipFill>
          <a:blip r:embed="rId2"/>
          <a:srcRect/>
          <a:stretch>
            <a:fillRect/>
          </a:stretch>
        </p:blipFill>
        <p:spPr bwMode="auto">
          <a:xfrm>
            <a:off x="214282" y="1071547"/>
            <a:ext cx="4007889" cy="2643206"/>
          </a:xfrm>
          <a:prstGeom prst="rect">
            <a:avLst/>
          </a:prstGeom>
          <a:noFill/>
          <a:ln w="9525">
            <a:noFill/>
            <a:miter lim="800000"/>
            <a:headEnd/>
            <a:tailEnd/>
          </a:ln>
        </p:spPr>
      </p:pic>
      <p:sp>
        <p:nvSpPr>
          <p:cNvPr id="6" name="TextBox 5"/>
          <p:cNvSpPr txBox="1"/>
          <p:nvPr/>
        </p:nvSpPr>
        <p:spPr>
          <a:xfrm>
            <a:off x="500034" y="4429132"/>
            <a:ext cx="3643338" cy="923330"/>
          </a:xfrm>
          <a:prstGeom prst="rect">
            <a:avLst/>
          </a:prstGeom>
          <a:noFill/>
        </p:spPr>
        <p:txBody>
          <a:bodyPr wrap="square" rtlCol="0">
            <a:spAutoFit/>
          </a:bodyPr>
          <a:lstStyle/>
          <a:p>
            <a:pPr algn="just"/>
            <a:r>
              <a:rPr lang="ru-RU" dirty="0" smtClean="0"/>
              <a:t>На территории Городского округа Верхняя Тура действуют 5 муниципальных программ.</a:t>
            </a:r>
            <a:endParaRPr lang="ru-RU" dirty="0"/>
          </a:p>
        </p:txBody>
      </p:sp>
    </p:spTree>
  </p:cSld>
  <p:clrMapOvr>
    <a:masterClrMapping/>
  </p:clrMapOvr>
  <p:transition>
    <p:wheel/>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42852"/>
            <a:ext cx="6929486" cy="857256"/>
          </a:xfrm>
        </p:spPr>
        <p:txBody>
          <a:bodyPr>
            <a:noAutofit/>
          </a:bodyPr>
          <a:lstStyle/>
          <a:p>
            <a:pPr algn="ctr">
              <a:defRPr/>
            </a:pPr>
            <a:r>
              <a:rPr lang="ru-RU" sz="2400" b="1" dirty="0" smtClean="0">
                <a:latin typeface="Arial" pitchFamily="34" charset="0"/>
                <a:cs typeface="Arial" pitchFamily="34" charset="0"/>
              </a:rPr>
              <a:t>Структура расходов бюджета </a:t>
            </a:r>
            <a:br>
              <a:rPr lang="ru-RU" sz="2400" b="1" dirty="0" smtClean="0">
                <a:latin typeface="Arial" pitchFamily="34" charset="0"/>
                <a:cs typeface="Arial" pitchFamily="34" charset="0"/>
              </a:rPr>
            </a:br>
            <a:r>
              <a:rPr lang="ru-RU" sz="2400" b="1" dirty="0" smtClean="0">
                <a:latin typeface="Arial" pitchFamily="34" charset="0"/>
                <a:cs typeface="Arial" pitchFamily="34" charset="0"/>
              </a:rPr>
              <a:t>Городского округа Верхняя Тура на 2020 год </a:t>
            </a:r>
            <a:endParaRPr lang="ru-RU" sz="2400" b="1" dirty="0">
              <a:latin typeface="Arial" pitchFamily="34" charset="0"/>
              <a:cs typeface="Arial" pitchFamily="34" charset="0"/>
            </a:endParaRPr>
          </a:p>
        </p:txBody>
      </p:sp>
      <p:sp>
        <p:nvSpPr>
          <p:cNvPr id="4" name="Прямоугольник 3"/>
          <p:cNvSpPr/>
          <p:nvPr/>
        </p:nvSpPr>
        <p:spPr>
          <a:xfrm>
            <a:off x="1785918" y="1071546"/>
            <a:ext cx="4143375" cy="500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700" dirty="0">
                <a:latin typeface="Arial" pitchFamily="34" charset="0"/>
                <a:cs typeface="Arial" pitchFamily="34" charset="0"/>
              </a:rPr>
              <a:t>Бюджет городского округа</a:t>
            </a:r>
          </a:p>
          <a:p>
            <a:pPr algn="ctr">
              <a:defRPr/>
            </a:pPr>
            <a:r>
              <a:rPr lang="ru-RU" sz="1700" dirty="0">
                <a:latin typeface="Arial" pitchFamily="34" charset="0"/>
                <a:cs typeface="Arial" pitchFamily="34" charset="0"/>
              </a:rPr>
              <a:t> </a:t>
            </a:r>
            <a:r>
              <a:rPr lang="ru-RU" sz="1700" b="1" dirty="0" smtClean="0">
                <a:latin typeface="Arial" pitchFamily="34" charset="0"/>
                <a:cs typeface="Arial" pitchFamily="34" charset="0"/>
              </a:rPr>
              <a:t>866 373 </a:t>
            </a:r>
            <a:r>
              <a:rPr lang="ru-RU" sz="1700" dirty="0" smtClean="0">
                <a:latin typeface="Arial" pitchFamily="34" charset="0"/>
                <a:cs typeface="Arial" pitchFamily="34" charset="0"/>
              </a:rPr>
              <a:t>тыс.руб</a:t>
            </a:r>
            <a:r>
              <a:rPr lang="ru-RU" sz="1700" dirty="0">
                <a:latin typeface="Arial" pitchFamily="34" charset="0"/>
                <a:cs typeface="Arial" pitchFamily="34" charset="0"/>
              </a:rPr>
              <a:t>. (100%)</a:t>
            </a:r>
          </a:p>
        </p:txBody>
      </p:sp>
      <p:sp>
        <p:nvSpPr>
          <p:cNvPr id="6" name="Прямоугольник 5"/>
          <p:cNvSpPr/>
          <p:nvPr/>
        </p:nvSpPr>
        <p:spPr>
          <a:xfrm>
            <a:off x="357159" y="2143116"/>
            <a:ext cx="5500726" cy="714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latin typeface="Arial" pitchFamily="34" charset="0"/>
                <a:cs typeface="Arial" pitchFamily="34" charset="0"/>
              </a:rPr>
              <a:t>Программные расходы </a:t>
            </a:r>
          </a:p>
          <a:p>
            <a:pPr algn="ctr">
              <a:defRPr/>
            </a:pPr>
            <a:r>
              <a:rPr lang="ru-RU" b="1" dirty="0" smtClean="0">
                <a:latin typeface="Arial" pitchFamily="34" charset="0"/>
                <a:cs typeface="Arial" pitchFamily="34" charset="0"/>
              </a:rPr>
              <a:t>793 334 </a:t>
            </a:r>
            <a:r>
              <a:rPr lang="ru-RU" dirty="0" smtClean="0">
                <a:latin typeface="Arial" pitchFamily="34" charset="0"/>
                <a:cs typeface="Arial" pitchFamily="34" charset="0"/>
              </a:rPr>
              <a:t>тыс.руб</a:t>
            </a:r>
            <a:r>
              <a:rPr lang="ru-RU" dirty="0">
                <a:latin typeface="Arial" pitchFamily="34" charset="0"/>
                <a:cs typeface="Arial" pitchFamily="34" charset="0"/>
              </a:rPr>
              <a:t>. </a:t>
            </a:r>
            <a:r>
              <a:rPr lang="ru-RU" dirty="0" smtClean="0">
                <a:latin typeface="Arial" pitchFamily="34" charset="0"/>
                <a:cs typeface="Arial" pitchFamily="34" charset="0"/>
              </a:rPr>
              <a:t>(91,6%)</a:t>
            </a:r>
            <a:endParaRPr lang="ru-RU" dirty="0">
              <a:latin typeface="Arial" pitchFamily="34" charset="0"/>
              <a:cs typeface="Arial" pitchFamily="34" charset="0"/>
            </a:endParaRPr>
          </a:p>
        </p:txBody>
      </p:sp>
      <p:sp>
        <p:nvSpPr>
          <p:cNvPr id="7" name="Прямоугольник 6"/>
          <p:cNvSpPr/>
          <p:nvPr/>
        </p:nvSpPr>
        <p:spPr>
          <a:xfrm>
            <a:off x="6858016" y="571480"/>
            <a:ext cx="2143108" cy="18573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dirty="0" err="1" smtClean="0">
                <a:latin typeface="Arial" pitchFamily="34" charset="0"/>
                <a:cs typeface="Arial" pitchFamily="34" charset="0"/>
              </a:rPr>
              <a:t>Непрограммные</a:t>
            </a:r>
            <a:r>
              <a:rPr lang="ru-RU" sz="1400" dirty="0" smtClean="0">
                <a:latin typeface="Arial" pitchFamily="34" charset="0"/>
                <a:cs typeface="Arial" pitchFamily="34" charset="0"/>
              </a:rPr>
              <a:t> </a:t>
            </a:r>
            <a:r>
              <a:rPr lang="ru-RU" sz="1400" dirty="0">
                <a:latin typeface="Arial" pitchFamily="34" charset="0"/>
                <a:cs typeface="Arial" pitchFamily="34" charset="0"/>
              </a:rPr>
              <a:t>расходы </a:t>
            </a:r>
            <a:r>
              <a:rPr lang="ru-RU" sz="1400" dirty="0" smtClean="0">
                <a:latin typeface="Arial" pitchFamily="34" charset="0"/>
                <a:cs typeface="Arial" pitchFamily="34" charset="0"/>
              </a:rPr>
              <a:t>   </a:t>
            </a:r>
            <a:r>
              <a:rPr lang="ru-RU" sz="1400" b="1" dirty="0" smtClean="0">
                <a:latin typeface="Arial" pitchFamily="34" charset="0"/>
                <a:cs typeface="Arial" pitchFamily="34" charset="0"/>
              </a:rPr>
              <a:t>73 039 </a:t>
            </a:r>
            <a:r>
              <a:rPr lang="ru-RU" sz="1400" dirty="0" smtClean="0">
                <a:latin typeface="Arial" pitchFamily="34" charset="0"/>
                <a:cs typeface="Arial" pitchFamily="34" charset="0"/>
              </a:rPr>
              <a:t>тыс.руб</a:t>
            </a:r>
            <a:r>
              <a:rPr lang="ru-RU" sz="1400" dirty="0">
                <a:latin typeface="Arial" pitchFamily="34" charset="0"/>
                <a:cs typeface="Arial" pitchFamily="34" charset="0"/>
              </a:rPr>
              <a:t>. </a:t>
            </a:r>
            <a:r>
              <a:rPr lang="ru-RU" sz="1400" dirty="0" smtClean="0">
                <a:latin typeface="Arial" pitchFamily="34" charset="0"/>
                <a:cs typeface="Arial" pitchFamily="34" charset="0"/>
              </a:rPr>
              <a:t>(8,4%)  расходы</a:t>
            </a:r>
            <a:r>
              <a:rPr lang="ru-RU" sz="1400" dirty="0">
                <a:latin typeface="Arial" pitchFamily="34" charset="0"/>
                <a:cs typeface="Arial" pitchFamily="34" charset="0"/>
              </a:rPr>
              <a:t>, </a:t>
            </a:r>
            <a:r>
              <a:rPr lang="ru-RU" sz="1400" dirty="0" smtClean="0">
                <a:latin typeface="Arial" pitchFamily="34" charset="0"/>
                <a:cs typeface="Arial" pitchFamily="34" charset="0"/>
              </a:rPr>
              <a:t>осуществляемые вне рамок муниципальных программ</a:t>
            </a:r>
            <a:r>
              <a:rPr lang="ru-RU" sz="1400" dirty="0" smtClean="0">
                <a:latin typeface="Times New Roman" pitchFamily="18" charset="0"/>
                <a:cs typeface="Times New Roman" pitchFamily="18" charset="0"/>
              </a:rPr>
              <a:t>)</a:t>
            </a:r>
            <a:endParaRPr lang="ru-RU" sz="1400" dirty="0">
              <a:latin typeface="Times New Roman" pitchFamily="18" charset="0"/>
              <a:cs typeface="Times New Roman" pitchFamily="18" charset="0"/>
            </a:endParaRPr>
          </a:p>
        </p:txBody>
      </p:sp>
      <p:cxnSp>
        <p:nvCxnSpPr>
          <p:cNvPr id="9" name="Прямая со стрелкой 8"/>
          <p:cNvCxnSpPr/>
          <p:nvPr/>
        </p:nvCxnSpPr>
        <p:spPr>
          <a:xfrm>
            <a:off x="4500562" y="1643050"/>
            <a:ext cx="2071702" cy="5000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p:nvPr/>
        </p:nvCxnSpPr>
        <p:spPr>
          <a:xfrm rot="10800000" flipV="1">
            <a:off x="2071670" y="1643050"/>
            <a:ext cx="714372" cy="5000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Прямоугольник 11"/>
          <p:cNvSpPr/>
          <p:nvPr/>
        </p:nvSpPr>
        <p:spPr>
          <a:xfrm>
            <a:off x="214313" y="3429000"/>
            <a:ext cx="1428750" cy="3286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a:latin typeface="Arial" pitchFamily="34" charset="0"/>
                <a:cs typeface="Arial" pitchFamily="34" charset="0"/>
              </a:rPr>
              <a:t>Муниципальная программа «Повышение эффективности деятельности органов местного самоуправления  Городского округа Верхняя Тура до </a:t>
            </a:r>
            <a:r>
              <a:rPr lang="ru-RU" sz="1200" dirty="0" smtClean="0">
                <a:latin typeface="Arial" pitchFamily="34" charset="0"/>
                <a:cs typeface="Arial" pitchFamily="34" charset="0"/>
              </a:rPr>
              <a:t>2022 </a:t>
            </a:r>
            <a:r>
              <a:rPr lang="ru-RU" sz="1200" dirty="0">
                <a:latin typeface="Arial" pitchFamily="34" charset="0"/>
                <a:cs typeface="Arial" pitchFamily="34" charset="0"/>
              </a:rPr>
              <a:t>года</a:t>
            </a:r>
            <a:r>
              <a:rPr lang="ru-RU" sz="1200" dirty="0" smtClean="0">
                <a:latin typeface="Arial" pitchFamily="34" charset="0"/>
                <a:cs typeface="Arial" pitchFamily="34" charset="0"/>
              </a:rPr>
              <a:t>»</a:t>
            </a:r>
          </a:p>
          <a:p>
            <a:pPr algn="ctr">
              <a:defRPr/>
            </a:pPr>
            <a:endParaRPr lang="ru-RU" sz="1200" dirty="0" smtClean="0">
              <a:latin typeface="Arial" pitchFamily="34" charset="0"/>
              <a:cs typeface="Arial" pitchFamily="34" charset="0"/>
            </a:endParaRPr>
          </a:p>
          <a:p>
            <a:pPr algn="ctr">
              <a:defRPr/>
            </a:pPr>
            <a:r>
              <a:rPr lang="ru-RU" sz="1200" b="1" dirty="0" smtClean="0">
                <a:latin typeface="Arial" pitchFamily="34" charset="0"/>
                <a:cs typeface="Arial" pitchFamily="34" charset="0"/>
              </a:rPr>
              <a:t>124 760 тыс.руб</a:t>
            </a:r>
            <a:r>
              <a:rPr lang="ru-RU" sz="1200" dirty="0" smtClean="0">
                <a:latin typeface="Times New Roman" pitchFamily="18" charset="0"/>
                <a:cs typeface="Times New Roman" pitchFamily="18" charset="0"/>
              </a:rPr>
              <a:t>.</a:t>
            </a:r>
            <a:endParaRPr lang="ru-RU" sz="1200" dirty="0">
              <a:latin typeface="Times New Roman" pitchFamily="18" charset="0"/>
              <a:cs typeface="Times New Roman" pitchFamily="18" charset="0"/>
            </a:endParaRPr>
          </a:p>
        </p:txBody>
      </p:sp>
      <p:sp>
        <p:nvSpPr>
          <p:cNvPr id="13" name="Прямоугольник 12"/>
          <p:cNvSpPr/>
          <p:nvPr/>
        </p:nvSpPr>
        <p:spPr>
          <a:xfrm>
            <a:off x="1928813" y="3429000"/>
            <a:ext cx="1571617" cy="3286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a:latin typeface="Arial" pitchFamily="34" charset="0"/>
                <a:cs typeface="Arial" pitchFamily="34" charset="0"/>
              </a:rPr>
              <a:t>Муниципальная программа «Строительство, развитие и содержание объектов городского и дорожного хозяйства Городского округа Верхняя Тура до </a:t>
            </a:r>
            <a:r>
              <a:rPr lang="ru-RU" sz="1200" dirty="0" smtClean="0">
                <a:latin typeface="Arial" pitchFamily="34" charset="0"/>
                <a:cs typeface="Arial" pitchFamily="34" charset="0"/>
              </a:rPr>
              <a:t>2022 </a:t>
            </a:r>
            <a:r>
              <a:rPr lang="ru-RU" sz="1200" dirty="0">
                <a:latin typeface="Arial" pitchFamily="34" charset="0"/>
                <a:cs typeface="Arial" pitchFamily="34" charset="0"/>
              </a:rPr>
              <a:t>года</a:t>
            </a:r>
            <a:r>
              <a:rPr lang="ru-RU" sz="1200" dirty="0" smtClean="0">
                <a:latin typeface="Arial" pitchFamily="34" charset="0"/>
                <a:cs typeface="Arial" pitchFamily="34" charset="0"/>
              </a:rPr>
              <a:t>»</a:t>
            </a:r>
          </a:p>
          <a:p>
            <a:pPr algn="ctr">
              <a:defRPr/>
            </a:pPr>
            <a:endParaRPr lang="ru-RU" sz="1200" dirty="0" smtClean="0">
              <a:latin typeface="Arial" pitchFamily="34" charset="0"/>
              <a:cs typeface="Arial" pitchFamily="34" charset="0"/>
            </a:endParaRPr>
          </a:p>
          <a:p>
            <a:pPr algn="ctr">
              <a:defRPr/>
            </a:pPr>
            <a:r>
              <a:rPr lang="ru-RU" sz="1200" b="1" dirty="0" smtClean="0">
                <a:latin typeface="Arial" pitchFamily="34" charset="0"/>
                <a:cs typeface="Arial" pitchFamily="34" charset="0"/>
              </a:rPr>
              <a:t>327 409 тыс.руб</a:t>
            </a:r>
            <a:r>
              <a:rPr lang="ru-RU" sz="1200" dirty="0" smtClean="0">
                <a:latin typeface="Arial" pitchFamily="34" charset="0"/>
                <a:cs typeface="Arial" pitchFamily="34" charset="0"/>
              </a:rPr>
              <a:t>.</a:t>
            </a:r>
            <a:endParaRPr lang="ru-RU" sz="1200" dirty="0">
              <a:latin typeface="Arial" pitchFamily="34" charset="0"/>
              <a:cs typeface="Arial" pitchFamily="34" charset="0"/>
            </a:endParaRPr>
          </a:p>
        </p:txBody>
      </p:sp>
      <p:sp>
        <p:nvSpPr>
          <p:cNvPr id="14" name="Прямоугольник 13"/>
          <p:cNvSpPr/>
          <p:nvPr/>
        </p:nvSpPr>
        <p:spPr>
          <a:xfrm>
            <a:off x="3643313" y="3429000"/>
            <a:ext cx="1500191" cy="3286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a:latin typeface="Arial" pitchFamily="34" charset="0"/>
                <a:cs typeface="Arial" pitchFamily="34" charset="0"/>
              </a:rPr>
              <a:t>Муниципальная программа «Развитие системы образования в Городском округе Верхняя Тура до </a:t>
            </a:r>
            <a:r>
              <a:rPr lang="ru-RU" sz="1200" dirty="0" smtClean="0">
                <a:latin typeface="Arial" pitchFamily="34" charset="0"/>
                <a:cs typeface="Arial" pitchFamily="34" charset="0"/>
              </a:rPr>
              <a:t>2022 года»</a:t>
            </a:r>
          </a:p>
          <a:p>
            <a:pPr algn="ctr">
              <a:defRPr/>
            </a:pPr>
            <a:endParaRPr lang="ru-RU" sz="1200" dirty="0" smtClean="0">
              <a:latin typeface="Arial" pitchFamily="34" charset="0"/>
              <a:cs typeface="Arial" pitchFamily="34" charset="0"/>
            </a:endParaRPr>
          </a:p>
          <a:p>
            <a:pPr algn="ctr">
              <a:defRPr/>
            </a:pPr>
            <a:r>
              <a:rPr lang="ru-RU" sz="1200" b="1" dirty="0" smtClean="0">
                <a:latin typeface="Arial" pitchFamily="34" charset="0"/>
                <a:cs typeface="Arial" pitchFamily="34" charset="0"/>
              </a:rPr>
              <a:t>233 970 тыс.руб</a:t>
            </a:r>
            <a:r>
              <a:rPr lang="ru-RU" sz="1200" dirty="0" smtClean="0">
                <a:latin typeface="Arial" pitchFamily="34" charset="0"/>
                <a:cs typeface="Arial" pitchFamily="34" charset="0"/>
              </a:rPr>
              <a:t>.</a:t>
            </a:r>
            <a:endParaRPr lang="ru-RU" sz="1200" dirty="0">
              <a:latin typeface="Arial" pitchFamily="34" charset="0"/>
              <a:cs typeface="Arial" pitchFamily="34" charset="0"/>
            </a:endParaRPr>
          </a:p>
        </p:txBody>
      </p:sp>
      <p:sp>
        <p:nvSpPr>
          <p:cNvPr id="15" name="Прямоугольник 14"/>
          <p:cNvSpPr/>
          <p:nvPr/>
        </p:nvSpPr>
        <p:spPr>
          <a:xfrm>
            <a:off x="5286380" y="3429000"/>
            <a:ext cx="1500203" cy="3286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a:latin typeface="Arial" pitchFamily="34" charset="0"/>
                <a:cs typeface="Arial" pitchFamily="34" charset="0"/>
              </a:rPr>
              <a:t>Муниципальная программа «Развитие культуры,            физической культуры, спорта и молодежной политики в Городском округе Верхняя Тура до </a:t>
            </a:r>
            <a:r>
              <a:rPr lang="ru-RU" sz="1200" dirty="0" smtClean="0">
                <a:latin typeface="Arial" pitchFamily="34" charset="0"/>
                <a:cs typeface="Arial" pitchFamily="34" charset="0"/>
              </a:rPr>
              <a:t>2022 </a:t>
            </a:r>
            <a:r>
              <a:rPr lang="ru-RU" sz="1200" dirty="0">
                <a:latin typeface="Arial" pitchFamily="34" charset="0"/>
                <a:cs typeface="Arial" pitchFamily="34" charset="0"/>
              </a:rPr>
              <a:t>года</a:t>
            </a:r>
            <a:r>
              <a:rPr lang="ru-RU" sz="1200" dirty="0" smtClean="0">
                <a:latin typeface="Arial" pitchFamily="34" charset="0"/>
                <a:cs typeface="Arial" pitchFamily="34" charset="0"/>
              </a:rPr>
              <a:t>» </a:t>
            </a:r>
          </a:p>
          <a:p>
            <a:pPr algn="ctr">
              <a:defRPr/>
            </a:pPr>
            <a:endParaRPr lang="ru-RU" sz="1200" dirty="0" smtClean="0">
              <a:latin typeface="Arial" pitchFamily="34" charset="0"/>
              <a:cs typeface="Arial" pitchFamily="34" charset="0"/>
            </a:endParaRPr>
          </a:p>
          <a:p>
            <a:pPr algn="ctr">
              <a:defRPr/>
            </a:pPr>
            <a:r>
              <a:rPr lang="ru-RU" sz="1200" b="1" dirty="0" smtClean="0">
                <a:latin typeface="Arial" pitchFamily="34" charset="0"/>
                <a:cs typeface="Arial" pitchFamily="34" charset="0"/>
              </a:rPr>
              <a:t>46 650 тыс.руб.</a:t>
            </a:r>
            <a:endParaRPr lang="ru-RU" sz="1200" b="1" dirty="0">
              <a:latin typeface="Arial" pitchFamily="34" charset="0"/>
              <a:cs typeface="Arial" pitchFamily="34" charset="0"/>
            </a:endParaRPr>
          </a:p>
        </p:txBody>
      </p:sp>
      <p:cxnSp>
        <p:nvCxnSpPr>
          <p:cNvPr id="18" name="Прямая со стрелкой 17"/>
          <p:cNvCxnSpPr/>
          <p:nvPr/>
        </p:nvCxnSpPr>
        <p:spPr>
          <a:xfrm rot="10800000" flipV="1">
            <a:off x="642938" y="2928933"/>
            <a:ext cx="785790" cy="42862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p:nvPr/>
        </p:nvCxnSpPr>
        <p:spPr>
          <a:xfrm rot="5400000">
            <a:off x="2428074" y="3142462"/>
            <a:ext cx="428627" cy="15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a:endCxn id="14" idx="0"/>
          </p:cNvCxnSpPr>
          <p:nvPr/>
        </p:nvCxnSpPr>
        <p:spPr>
          <a:xfrm rot="16200000" flipH="1">
            <a:off x="4018359" y="3053950"/>
            <a:ext cx="500064" cy="2500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p:cNvCxnSpPr/>
          <p:nvPr/>
        </p:nvCxnSpPr>
        <p:spPr>
          <a:xfrm>
            <a:off x="4929190" y="2928934"/>
            <a:ext cx="1214435" cy="42862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Прямоугольник 16"/>
          <p:cNvSpPr/>
          <p:nvPr/>
        </p:nvSpPr>
        <p:spPr>
          <a:xfrm>
            <a:off x="7072330" y="3429000"/>
            <a:ext cx="1571636" cy="3286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smtClean="0">
                <a:latin typeface="Arial" pitchFamily="34" charset="0"/>
                <a:cs typeface="Arial" pitchFamily="34" charset="0"/>
              </a:rPr>
              <a:t>Муниципальная программа «Формирование современной городской среды на территории Городского округа Верхняя Тура на 2018-2024 годы»  </a:t>
            </a:r>
          </a:p>
          <a:p>
            <a:pPr algn="ctr">
              <a:defRPr/>
            </a:pPr>
            <a:endParaRPr lang="ru-RU" sz="1200" dirty="0" smtClean="0">
              <a:latin typeface="Arial" pitchFamily="34" charset="0"/>
              <a:cs typeface="Arial" pitchFamily="34" charset="0"/>
            </a:endParaRPr>
          </a:p>
          <a:p>
            <a:pPr algn="ctr">
              <a:defRPr/>
            </a:pPr>
            <a:r>
              <a:rPr lang="ru-RU" sz="1200" b="1" dirty="0" smtClean="0">
                <a:latin typeface="Arial" pitchFamily="34" charset="0"/>
                <a:cs typeface="Arial" pitchFamily="34" charset="0"/>
              </a:rPr>
              <a:t>60 544 тыс.руб.</a:t>
            </a:r>
            <a:endParaRPr lang="ru-RU" sz="1200" b="1" dirty="0">
              <a:latin typeface="Arial" pitchFamily="34" charset="0"/>
              <a:cs typeface="Arial" pitchFamily="34" charset="0"/>
            </a:endParaRPr>
          </a:p>
        </p:txBody>
      </p:sp>
      <p:cxnSp>
        <p:nvCxnSpPr>
          <p:cNvPr id="20" name="Прямая со стрелкой 19"/>
          <p:cNvCxnSpPr/>
          <p:nvPr/>
        </p:nvCxnSpPr>
        <p:spPr>
          <a:xfrm>
            <a:off x="5857884" y="2714620"/>
            <a:ext cx="1714512" cy="6429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hee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428604"/>
            <a:ext cx="8305800" cy="1643074"/>
          </a:xfrm>
        </p:spPr>
        <p:txBody>
          <a:bodyPr>
            <a:noAutofit/>
          </a:bodyPr>
          <a:lstStyle/>
          <a:p>
            <a:pPr algn="ctr">
              <a:defRPr/>
            </a:pPr>
            <a:r>
              <a:rPr lang="ru-RU" sz="2400" b="1" dirty="0" smtClean="0">
                <a:latin typeface="Arial" pitchFamily="34" charset="0"/>
                <a:cs typeface="Arial" pitchFamily="34" charset="0"/>
              </a:rPr>
              <a:t>Муниципальная программа </a:t>
            </a:r>
            <a:br>
              <a:rPr lang="ru-RU" sz="2400" b="1" dirty="0" smtClean="0">
                <a:latin typeface="Arial" pitchFamily="34" charset="0"/>
                <a:cs typeface="Arial" pitchFamily="34" charset="0"/>
              </a:rPr>
            </a:br>
            <a:r>
              <a:rPr lang="ru-RU" sz="2400" b="1" dirty="0" smtClean="0">
                <a:latin typeface="Arial" pitchFamily="34" charset="0"/>
                <a:cs typeface="Arial" pitchFamily="34" charset="0"/>
              </a:rPr>
              <a:t>«Повышение эффективности деятельности </a:t>
            </a:r>
            <a:br>
              <a:rPr lang="ru-RU" sz="2400" b="1" dirty="0" smtClean="0">
                <a:latin typeface="Arial" pitchFamily="34" charset="0"/>
                <a:cs typeface="Arial" pitchFamily="34" charset="0"/>
              </a:rPr>
            </a:br>
            <a:r>
              <a:rPr lang="ru-RU" sz="2400" b="1" dirty="0" smtClean="0">
                <a:latin typeface="Arial" pitchFamily="34" charset="0"/>
                <a:cs typeface="Arial" pitchFamily="34" charset="0"/>
              </a:rPr>
              <a:t>органов местного самоуправления  Городского округа Верхняя Тура до 2022 года»</a:t>
            </a:r>
            <a:endParaRPr lang="ru-RU" sz="2400" b="1" dirty="0">
              <a:latin typeface="Arial" pitchFamily="34" charset="0"/>
              <a:cs typeface="Arial" pitchFamily="34" charset="0"/>
            </a:endParaRPr>
          </a:p>
        </p:txBody>
      </p:sp>
      <p:sp>
        <p:nvSpPr>
          <p:cNvPr id="21507" name="TextBox 2"/>
          <p:cNvSpPr txBox="1">
            <a:spLocks noChangeArrowheads="1"/>
          </p:cNvSpPr>
          <p:nvPr/>
        </p:nvSpPr>
        <p:spPr bwMode="auto">
          <a:xfrm>
            <a:off x="285750" y="2000250"/>
            <a:ext cx="8572500" cy="3323987"/>
          </a:xfrm>
          <a:prstGeom prst="rect">
            <a:avLst/>
          </a:prstGeom>
          <a:noFill/>
          <a:ln w="9525">
            <a:noFill/>
            <a:miter lim="800000"/>
            <a:headEnd/>
            <a:tailEnd/>
          </a:ln>
        </p:spPr>
        <p:txBody>
          <a:bodyPr anchor="ctr">
            <a:spAutoFit/>
          </a:bodyPr>
          <a:lstStyle/>
          <a:p>
            <a:pPr algn="just"/>
            <a:r>
              <a:rPr lang="ru-RU" dirty="0"/>
              <a:t>	</a:t>
            </a:r>
            <a:r>
              <a:rPr lang="ru-RU" sz="1600" dirty="0"/>
              <a:t>Заказчиком и исполнителем программы является Администрация Городского округа Верхняя Тура.  Данная программа охватывает различные направления расходов муниципалитета, которые производятся как за счет средств местного бюджета, так и за счет средств вышестоящих бюджетов. </a:t>
            </a:r>
          </a:p>
          <a:p>
            <a:pPr algn="just"/>
            <a:r>
              <a:rPr lang="ru-RU" sz="1600" dirty="0"/>
              <a:t>	Основными направлениями расходов данной программы являются:</a:t>
            </a:r>
          </a:p>
          <a:p>
            <a:pPr algn="just">
              <a:buFont typeface="Arial" pitchFamily="34" charset="0"/>
              <a:buChar char="•"/>
            </a:pPr>
            <a:r>
              <a:rPr lang="ru-RU" sz="1600" dirty="0" smtClean="0"/>
              <a:t> Мероприятия </a:t>
            </a:r>
            <a:r>
              <a:rPr lang="ru-RU" sz="1600" dirty="0"/>
              <a:t>в области пожарной безопасности на территории Городского округа Верхняя Тура;</a:t>
            </a:r>
          </a:p>
          <a:p>
            <a:pPr algn="just">
              <a:buFont typeface="Arial" pitchFamily="34" charset="0"/>
              <a:buChar char="•"/>
            </a:pPr>
            <a:r>
              <a:rPr lang="ru-RU" sz="1600" dirty="0" smtClean="0"/>
              <a:t> Организация </a:t>
            </a:r>
            <a:r>
              <a:rPr lang="ru-RU" sz="1600" dirty="0"/>
              <a:t>предупреждения и ликвидации последствий чрезвычайных ситуаций</a:t>
            </a:r>
          </a:p>
          <a:p>
            <a:pPr algn="just">
              <a:buFont typeface="Arial" pitchFamily="34" charset="0"/>
              <a:buChar char="•"/>
            </a:pPr>
            <a:r>
              <a:rPr lang="ru-RU" sz="1600" dirty="0" smtClean="0"/>
              <a:t> Мероприятия </a:t>
            </a:r>
            <a:r>
              <a:rPr lang="ru-RU" sz="1600" dirty="0"/>
              <a:t>в области жилищного хозяйства (переселение граждан из ветхого и аварийного жилья, ремонт муниципального жилищного фонда)</a:t>
            </a:r>
          </a:p>
          <a:p>
            <a:pPr algn="just">
              <a:buFont typeface="Arial" pitchFamily="34" charset="0"/>
              <a:buChar char="•"/>
            </a:pPr>
            <a:r>
              <a:rPr lang="ru-RU" sz="1600" dirty="0" smtClean="0"/>
              <a:t> Поддержка </a:t>
            </a:r>
            <a:r>
              <a:rPr lang="ru-RU" sz="1600" dirty="0"/>
              <a:t>субъектов малого и среднего предпринимательства, мероприятия в области межевания и планировки городской территории</a:t>
            </a:r>
          </a:p>
          <a:p>
            <a:pPr algn="just">
              <a:buFont typeface="Arial" pitchFamily="34" charset="0"/>
              <a:buChar char="•"/>
            </a:pPr>
            <a:r>
              <a:rPr lang="ru-RU" sz="1600" dirty="0" smtClean="0"/>
              <a:t> Расходы </a:t>
            </a:r>
            <a:r>
              <a:rPr lang="ru-RU" sz="1600" dirty="0"/>
              <a:t>на капитальный ремонт объектов теплоснабжения и водоотведения.</a:t>
            </a:r>
          </a:p>
        </p:txBody>
      </p:sp>
      <p:sp>
        <p:nvSpPr>
          <p:cNvPr id="5" name="Овальная выноска 4"/>
          <p:cNvSpPr/>
          <p:nvPr/>
        </p:nvSpPr>
        <p:spPr>
          <a:xfrm>
            <a:off x="0" y="5643563"/>
            <a:ext cx="9144000" cy="1000125"/>
          </a:xfrm>
          <a:prstGeom prst="wedgeEllipseCallout">
            <a:avLst>
              <a:gd name="adj1" fmla="val -42996"/>
              <a:gd name="adj2" fmla="val 6350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latin typeface="Arial" pitchFamily="34" charset="0"/>
                <a:cs typeface="Arial" pitchFamily="34" charset="0"/>
              </a:rPr>
              <a:t>Расходы в рамках данной программы предусмотрены в сумме </a:t>
            </a:r>
            <a:r>
              <a:rPr lang="ru-RU" b="1" dirty="0" smtClean="0">
                <a:latin typeface="Arial" pitchFamily="34" charset="0"/>
                <a:cs typeface="Arial" pitchFamily="34" charset="0"/>
              </a:rPr>
              <a:t>124 760 </a:t>
            </a:r>
            <a:r>
              <a:rPr lang="ru-RU" dirty="0" smtClean="0">
                <a:latin typeface="Arial" pitchFamily="34" charset="0"/>
                <a:cs typeface="Arial" pitchFamily="34" charset="0"/>
              </a:rPr>
              <a:t>тыс.руб</a:t>
            </a:r>
            <a:r>
              <a:rPr lang="ru-RU" dirty="0">
                <a:latin typeface="Arial" pitchFamily="34" charset="0"/>
                <a:cs typeface="Arial" pitchFamily="34" charset="0"/>
              </a:rPr>
              <a:t>. в </a:t>
            </a:r>
            <a:r>
              <a:rPr lang="ru-RU" dirty="0" smtClean="0">
                <a:latin typeface="Arial" pitchFamily="34" charset="0"/>
                <a:cs typeface="Arial" pitchFamily="34" charset="0"/>
              </a:rPr>
              <a:t>2020 </a:t>
            </a:r>
            <a:r>
              <a:rPr lang="ru-RU" dirty="0">
                <a:latin typeface="Arial" pitchFamily="34" charset="0"/>
                <a:cs typeface="Arial" pitchFamily="34" charset="0"/>
              </a:rPr>
              <a:t>году, </a:t>
            </a:r>
            <a:r>
              <a:rPr lang="ru-RU" b="1" dirty="0" smtClean="0">
                <a:latin typeface="Arial" pitchFamily="34" charset="0"/>
                <a:cs typeface="Arial" pitchFamily="34" charset="0"/>
              </a:rPr>
              <a:t>85 383 </a:t>
            </a:r>
            <a:r>
              <a:rPr lang="ru-RU" dirty="0" smtClean="0">
                <a:latin typeface="Arial" pitchFamily="34" charset="0"/>
                <a:cs typeface="Arial" pitchFamily="34" charset="0"/>
              </a:rPr>
              <a:t>тыс.руб</a:t>
            </a:r>
            <a:r>
              <a:rPr lang="ru-RU" dirty="0">
                <a:latin typeface="Arial" pitchFamily="34" charset="0"/>
                <a:cs typeface="Arial" pitchFamily="34" charset="0"/>
              </a:rPr>
              <a:t>. в </a:t>
            </a:r>
            <a:r>
              <a:rPr lang="ru-RU" dirty="0" smtClean="0">
                <a:latin typeface="Arial" pitchFamily="34" charset="0"/>
                <a:cs typeface="Arial" pitchFamily="34" charset="0"/>
              </a:rPr>
              <a:t>2021  году, 73 538 тыс.руб. в 2022 году</a:t>
            </a:r>
            <a:endParaRPr lang="ru-RU" dirty="0">
              <a:latin typeface="Arial" pitchFamily="34" charset="0"/>
              <a:cs typeface="Arial" pitchFamily="34" charset="0"/>
            </a:endParaRPr>
          </a:p>
        </p:txBody>
      </p:sp>
    </p:spTree>
  </p:cSld>
  <p:clrMapOvr>
    <a:masterClrMapping/>
  </p:clrMapOvr>
  <p:transition>
    <p:whee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0"/>
            <a:ext cx="4000528" cy="2031325"/>
          </a:xfrm>
          <a:prstGeom prst="rect">
            <a:avLst/>
          </a:prstGeom>
          <a:noFill/>
        </p:spPr>
        <p:txBody>
          <a:bodyPr wrap="square" rtlCol="0">
            <a:spAutoFit/>
          </a:bodyPr>
          <a:lstStyle/>
          <a:p>
            <a:r>
              <a:rPr lang="ru-RU" dirty="0" smtClean="0"/>
              <a:t>Важнейшими мероприятиями муниципальной программы «Повышение эффективности деятельности </a:t>
            </a:r>
            <a:br>
              <a:rPr lang="ru-RU" dirty="0" smtClean="0"/>
            </a:br>
            <a:r>
              <a:rPr lang="ru-RU" dirty="0" smtClean="0"/>
              <a:t>органов местного самоуправления  Городского округа Верхняя Тура до 2022 года»  являются: </a:t>
            </a:r>
            <a:endParaRPr lang="ru-RU" dirty="0"/>
          </a:p>
        </p:txBody>
      </p:sp>
      <p:sp>
        <p:nvSpPr>
          <p:cNvPr id="3" name="Овал 2"/>
          <p:cNvSpPr/>
          <p:nvPr/>
        </p:nvSpPr>
        <p:spPr>
          <a:xfrm>
            <a:off x="0" y="2214554"/>
            <a:ext cx="4286280" cy="17859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latin typeface="Arial" pitchFamily="34" charset="0"/>
                <a:cs typeface="Arial" pitchFamily="34" charset="0"/>
              </a:rPr>
              <a:t>приобретение </a:t>
            </a:r>
            <a:r>
              <a:rPr lang="ru-RU" dirty="0" err="1" smtClean="0">
                <a:latin typeface="Arial" pitchFamily="34" charset="0"/>
                <a:cs typeface="Arial" pitchFamily="34" charset="0"/>
              </a:rPr>
              <a:t>теплоисточника</a:t>
            </a:r>
            <a:r>
              <a:rPr lang="ru-RU" dirty="0" smtClean="0">
                <a:latin typeface="Arial" pitchFamily="34" charset="0"/>
                <a:cs typeface="Arial" pitchFamily="34" charset="0"/>
              </a:rPr>
              <a:t>  БМК 27.9 </a:t>
            </a:r>
            <a:r>
              <a:rPr lang="ru-RU" dirty="0" smtClean="0">
                <a:latin typeface="Arial" pitchFamily="34" charset="0"/>
                <a:cs typeface="Arial" pitchFamily="34" charset="0"/>
              </a:rPr>
              <a:t>МВт в сумме</a:t>
            </a:r>
            <a:endParaRPr lang="ru-RU" dirty="0" smtClean="0">
              <a:latin typeface="Arial" pitchFamily="34" charset="0"/>
              <a:cs typeface="Arial" pitchFamily="34" charset="0"/>
            </a:endParaRPr>
          </a:p>
          <a:p>
            <a:pPr algn="ctr"/>
            <a:r>
              <a:rPr lang="ru-RU" dirty="0" smtClean="0">
                <a:latin typeface="Arial" pitchFamily="34" charset="0"/>
                <a:cs typeface="Arial" pitchFamily="34" charset="0"/>
              </a:rPr>
              <a:t> </a:t>
            </a:r>
            <a:r>
              <a:rPr lang="ru-RU" b="1" dirty="0" smtClean="0">
                <a:latin typeface="Arial" pitchFamily="34" charset="0"/>
                <a:cs typeface="Arial" pitchFamily="34" charset="0"/>
              </a:rPr>
              <a:t>97 909 тыс.руб.</a:t>
            </a:r>
            <a:endParaRPr lang="ru-RU" b="1" dirty="0">
              <a:latin typeface="Arial" pitchFamily="34" charset="0"/>
              <a:cs typeface="Arial" pitchFamily="34" charset="0"/>
            </a:endParaRPr>
          </a:p>
        </p:txBody>
      </p:sp>
      <p:sp>
        <p:nvSpPr>
          <p:cNvPr id="4" name="Овал 3"/>
          <p:cNvSpPr/>
          <p:nvPr/>
        </p:nvSpPr>
        <p:spPr>
          <a:xfrm>
            <a:off x="4500562" y="0"/>
            <a:ext cx="4643438" cy="46434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dirty="0" smtClean="0">
                <a:latin typeface="Arial" pitchFamily="34" charset="0"/>
                <a:cs typeface="Arial" pitchFamily="34" charset="0"/>
              </a:rPr>
              <a:t>капитальный ремонт </a:t>
            </a:r>
            <a:r>
              <a:rPr lang="ru-RU" sz="1600" dirty="0" err="1" smtClean="0">
                <a:latin typeface="Arial" pitchFamily="34" charset="0"/>
                <a:cs typeface="Arial" pitchFamily="34" charset="0"/>
              </a:rPr>
              <a:t>Верхне-Туринского</a:t>
            </a:r>
            <a:r>
              <a:rPr lang="ru-RU" sz="1600" dirty="0" smtClean="0">
                <a:latin typeface="Arial" pitchFamily="34" charset="0"/>
                <a:cs typeface="Arial" pitchFamily="34" charset="0"/>
              </a:rPr>
              <a:t> гидроузла на р. Тура в г. Верхняя Тура Свердловской области» за счет средств федерального, областного и местного бюджетов в сумме </a:t>
            </a:r>
            <a:r>
              <a:rPr lang="ru-RU" sz="1600" b="1" dirty="0" smtClean="0">
                <a:latin typeface="Arial" pitchFamily="34" charset="0"/>
                <a:cs typeface="Arial" pitchFamily="34" charset="0"/>
              </a:rPr>
              <a:t>140 730,92 тыс.руб</a:t>
            </a:r>
            <a:r>
              <a:rPr lang="ru-RU" sz="1600" dirty="0" smtClean="0">
                <a:latin typeface="Arial" pitchFamily="34" charset="0"/>
                <a:cs typeface="Arial" pitchFamily="34" charset="0"/>
              </a:rPr>
              <a:t>., в том числе:</a:t>
            </a:r>
          </a:p>
          <a:p>
            <a:r>
              <a:rPr lang="ru-RU" sz="1600" dirty="0" smtClean="0">
                <a:latin typeface="Arial" pitchFamily="34" charset="0"/>
                <a:cs typeface="Arial" pitchFamily="34" charset="0"/>
              </a:rPr>
              <a:t> 2020 год – 10 000,0 тыс.руб., </a:t>
            </a:r>
          </a:p>
          <a:p>
            <a:r>
              <a:rPr lang="ru-RU" sz="1600" dirty="0" smtClean="0">
                <a:latin typeface="Arial" pitchFamily="34" charset="0"/>
                <a:cs typeface="Arial" pitchFamily="34" charset="0"/>
              </a:rPr>
              <a:t>2021 год 70 000,0 тыс.руб., </a:t>
            </a:r>
          </a:p>
          <a:p>
            <a:r>
              <a:rPr lang="ru-RU" sz="1600" dirty="0" smtClean="0">
                <a:latin typeface="Arial" pitchFamily="34" charset="0"/>
                <a:cs typeface="Arial" pitchFamily="34" charset="0"/>
              </a:rPr>
              <a:t>2022 год – 60 730,92 тыс.руб.</a:t>
            </a:r>
          </a:p>
          <a:p>
            <a:pPr algn="ctr"/>
            <a:endParaRPr lang="ru-RU" dirty="0">
              <a:latin typeface="Arial" pitchFamily="34" charset="0"/>
              <a:cs typeface="Arial" pitchFamily="34" charset="0"/>
            </a:endParaRPr>
          </a:p>
        </p:txBody>
      </p:sp>
      <p:pic>
        <p:nvPicPr>
          <p:cNvPr id="5" name="Picture 2" descr="http://photo.foto-planeta.com/view/3/8/5/4/verhnyaya-tura-385451.jpg"/>
          <p:cNvPicPr>
            <a:picLocks noChangeAspect="1" noChangeArrowheads="1"/>
          </p:cNvPicPr>
          <p:nvPr/>
        </p:nvPicPr>
        <p:blipFill>
          <a:blip r:embed="rId2"/>
          <a:srcRect/>
          <a:stretch>
            <a:fillRect/>
          </a:stretch>
        </p:blipFill>
        <p:spPr bwMode="auto">
          <a:xfrm>
            <a:off x="5214942" y="3929066"/>
            <a:ext cx="3571900" cy="2786082"/>
          </a:xfrm>
          <a:prstGeom prst="rect">
            <a:avLst/>
          </a:prstGeom>
          <a:noFill/>
        </p:spPr>
      </p:pic>
      <p:pic>
        <p:nvPicPr>
          <p:cNvPr id="1026" name="Picture 2" descr="\\C0701\документы\фото\Экскурсия по котельной\PB240070.JPG"/>
          <p:cNvPicPr>
            <a:picLocks noChangeAspect="1" noChangeArrowheads="1"/>
          </p:cNvPicPr>
          <p:nvPr/>
        </p:nvPicPr>
        <p:blipFill>
          <a:blip r:embed="rId3" cstate="print"/>
          <a:srcRect/>
          <a:stretch>
            <a:fillRect/>
          </a:stretch>
        </p:blipFill>
        <p:spPr bwMode="auto">
          <a:xfrm>
            <a:off x="1428728" y="4357694"/>
            <a:ext cx="2643206" cy="1982405"/>
          </a:xfrm>
          <a:prstGeom prst="rect">
            <a:avLst/>
          </a:prstGeom>
          <a:noFill/>
        </p:spPr>
      </p:pic>
    </p:spTree>
  </p:cSld>
  <p:clrMapOvr>
    <a:masterClrMapping/>
  </p:clrMapOvr>
  <p:transition>
    <p:whee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42976" y="214290"/>
            <a:ext cx="7000924" cy="646331"/>
          </a:xfrm>
          <a:prstGeom prst="rect">
            <a:avLst/>
          </a:prstGeom>
        </p:spPr>
        <p:txBody>
          <a:bodyPr wrap="square">
            <a:spAutoFit/>
          </a:bodyPr>
          <a:lstStyle/>
          <a:p>
            <a:pPr algn="ctr"/>
            <a:r>
              <a:rPr lang="ru-RU" b="1" dirty="0" smtClean="0"/>
              <a:t>Определения основных понятий и иных необходимых терминов, используемых в бюджетном процессе</a:t>
            </a:r>
            <a:endParaRPr lang="ru-RU" dirty="0"/>
          </a:p>
        </p:txBody>
      </p:sp>
      <p:sp>
        <p:nvSpPr>
          <p:cNvPr id="6" name="Скругленный прямоугольник 5"/>
          <p:cNvSpPr/>
          <p:nvPr/>
        </p:nvSpPr>
        <p:spPr>
          <a:xfrm>
            <a:off x="857224" y="2071678"/>
            <a:ext cx="4714908" cy="9286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r>
              <a:rPr lang="ru-RU" sz="1600" b="1" dirty="0" smtClean="0">
                <a:solidFill>
                  <a:schemeClr val="bg1"/>
                </a:solidFill>
                <a:latin typeface="Arial" pitchFamily="34" charset="0"/>
                <a:cs typeface="Arial" pitchFamily="34" charset="0"/>
              </a:rPr>
              <a:t>бюджет</a:t>
            </a:r>
            <a:r>
              <a:rPr lang="ru-RU" sz="1600" dirty="0" smtClean="0">
                <a:solidFill>
                  <a:schemeClr val="bg1"/>
                </a:solidFill>
                <a:latin typeface="Arial" pitchFamily="34" charset="0"/>
                <a:cs typeface="Arial" pitchFamily="34" charset="0"/>
              </a:rPr>
              <a:t> -</a:t>
            </a:r>
            <a:r>
              <a:rPr lang="ru-RU" sz="1600" dirty="0" smtClean="0">
                <a:latin typeface="Arial" pitchFamily="34" charset="0"/>
                <a:cs typeface="Arial" pitchFamily="34" charset="0"/>
              </a:rPr>
              <a:t> форма образования и расходования денежных средств, определенного субъекта на определенный период</a:t>
            </a:r>
          </a:p>
        </p:txBody>
      </p:sp>
      <p:sp>
        <p:nvSpPr>
          <p:cNvPr id="7" name="Стрелка вниз 6"/>
          <p:cNvSpPr/>
          <p:nvPr/>
        </p:nvSpPr>
        <p:spPr>
          <a:xfrm>
            <a:off x="214282" y="928670"/>
            <a:ext cx="6000792" cy="10715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r>
              <a:rPr lang="ru-RU" sz="1600" b="1" dirty="0" smtClean="0">
                <a:solidFill>
                  <a:schemeClr val="bg1"/>
                </a:solidFill>
                <a:latin typeface="Arial" pitchFamily="34" charset="0"/>
                <a:cs typeface="Arial" pitchFamily="34" charset="0"/>
              </a:rPr>
              <a:t>доходы бюджета</a:t>
            </a:r>
            <a:r>
              <a:rPr lang="ru-RU" sz="1600" dirty="0" smtClean="0">
                <a:solidFill>
                  <a:schemeClr val="bg1"/>
                </a:solidFill>
                <a:latin typeface="Arial" pitchFamily="34" charset="0"/>
                <a:cs typeface="Arial" pitchFamily="34" charset="0"/>
              </a:rPr>
              <a:t> </a:t>
            </a:r>
            <a:r>
              <a:rPr lang="ru-RU" sz="1600" dirty="0" smtClean="0">
                <a:latin typeface="Arial" pitchFamily="34" charset="0"/>
                <a:cs typeface="Arial" pitchFamily="34" charset="0"/>
              </a:rPr>
              <a:t>- поступающие в бюджет денежные средства</a:t>
            </a:r>
          </a:p>
        </p:txBody>
      </p:sp>
      <p:sp>
        <p:nvSpPr>
          <p:cNvPr id="8" name="Стрелка вниз 7"/>
          <p:cNvSpPr/>
          <p:nvPr/>
        </p:nvSpPr>
        <p:spPr>
          <a:xfrm>
            <a:off x="357158" y="3357562"/>
            <a:ext cx="5643602" cy="12144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r>
              <a:rPr lang="ru-RU" sz="1600" b="1" dirty="0" smtClean="0">
                <a:solidFill>
                  <a:schemeClr val="bg1"/>
                </a:solidFill>
                <a:latin typeface="Arial" pitchFamily="34" charset="0"/>
                <a:cs typeface="Arial" pitchFamily="34" charset="0"/>
              </a:rPr>
              <a:t>расходы бюджета</a:t>
            </a:r>
            <a:r>
              <a:rPr lang="ru-RU" sz="1600" dirty="0" smtClean="0">
                <a:solidFill>
                  <a:schemeClr val="bg1"/>
                </a:solidFill>
                <a:latin typeface="Arial" pitchFamily="34" charset="0"/>
                <a:cs typeface="Arial" pitchFamily="34" charset="0"/>
              </a:rPr>
              <a:t> - </a:t>
            </a:r>
            <a:r>
              <a:rPr lang="ru-RU" sz="1600" dirty="0" smtClean="0">
                <a:latin typeface="Arial" pitchFamily="34" charset="0"/>
                <a:cs typeface="Arial" pitchFamily="34" charset="0"/>
              </a:rPr>
              <a:t>выплачиваемые из бюджета денежные средства</a:t>
            </a:r>
          </a:p>
        </p:txBody>
      </p:sp>
      <p:sp>
        <p:nvSpPr>
          <p:cNvPr id="11" name="Пятиугольник 10"/>
          <p:cNvSpPr/>
          <p:nvPr/>
        </p:nvSpPr>
        <p:spPr>
          <a:xfrm>
            <a:off x="3286116" y="4429132"/>
            <a:ext cx="2214578" cy="857256"/>
          </a:xfrm>
          <a:prstGeom prst="homePlat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latin typeface="Arial" pitchFamily="34" charset="0"/>
                <a:cs typeface="Arial" pitchFamily="34" charset="0"/>
              </a:rPr>
              <a:t>Результат </a:t>
            </a:r>
            <a:r>
              <a:rPr lang="ru-RU" sz="1600" dirty="0" smtClean="0">
                <a:latin typeface="Arial" pitchFamily="34" charset="0"/>
                <a:cs typeface="Arial" pitchFamily="34" charset="0"/>
              </a:rPr>
              <a:t>исполнения бюджета</a:t>
            </a:r>
            <a:endParaRPr lang="ru-RU" sz="1600" dirty="0">
              <a:latin typeface="Arial" pitchFamily="34" charset="0"/>
              <a:cs typeface="Arial" pitchFamily="34" charset="0"/>
            </a:endParaRPr>
          </a:p>
        </p:txBody>
      </p:sp>
      <p:sp>
        <p:nvSpPr>
          <p:cNvPr id="12" name="Скругленный прямоугольник 11"/>
          <p:cNvSpPr/>
          <p:nvPr/>
        </p:nvSpPr>
        <p:spPr>
          <a:xfrm>
            <a:off x="6357950" y="3071810"/>
            <a:ext cx="2571768" cy="10001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ru-RU" sz="1400" b="1" dirty="0" smtClean="0">
                <a:solidFill>
                  <a:schemeClr val="bg1"/>
                </a:solidFill>
                <a:latin typeface="Arial" pitchFamily="34" charset="0"/>
                <a:cs typeface="Arial" pitchFamily="34" charset="0"/>
              </a:rPr>
              <a:t>дефицит бюджета</a:t>
            </a:r>
            <a:r>
              <a:rPr lang="ru-RU" sz="1400" dirty="0" smtClean="0">
                <a:solidFill>
                  <a:schemeClr val="bg1"/>
                </a:solidFill>
                <a:latin typeface="Arial" pitchFamily="34" charset="0"/>
                <a:cs typeface="Arial" pitchFamily="34" charset="0"/>
              </a:rPr>
              <a:t> - превышение расходов бюджета над его доходами</a:t>
            </a:r>
            <a:endParaRPr lang="ru-RU" sz="1400" dirty="0">
              <a:solidFill>
                <a:schemeClr val="bg1"/>
              </a:solidFill>
              <a:latin typeface="Arial" pitchFamily="34" charset="0"/>
              <a:cs typeface="Arial" pitchFamily="34" charset="0"/>
            </a:endParaRPr>
          </a:p>
        </p:txBody>
      </p:sp>
      <p:sp>
        <p:nvSpPr>
          <p:cNvPr id="13" name="Скругленный прямоугольник 12"/>
          <p:cNvSpPr/>
          <p:nvPr/>
        </p:nvSpPr>
        <p:spPr>
          <a:xfrm>
            <a:off x="6357950" y="4286256"/>
            <a:ext cx="2571768" cy="10001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ru-RU" sz="1400" b="1" dirty="0" err="1" smtClean="0">
                <a:solidFill>
                  <a:schemeClr val="bg1"/>
                </a:solidFill>
                <a:latin typeface="Arial" pitchFamily="34" charset="0"/>
                <a:cs typeface="Arial" pitchFamily="34" charset="0"/>
              </a:rPr>
              <a:t>профицит</a:t>
            </a:r>
            <a:r>
              <a:rPr lang="ru-RU" sz="1400" b="1" dirty="0" smtClean="0">
                <a:solidFill>
                  <a:schemeClr val="bg1"/>
                </a:solidFill>
                <a:latin typeface="Arial" pitchFamily="34" charset="0"/>
                <a:cs typeface="Arial" pitchFamily="34" charset="0"/>
              </a:rPr>
              <a:t> бюджета</a:t>
            </a:r>
            <a:r>
              <a:rPr lang="ru-RU" sz="1400" dirty="0" smtClean="0">
                <a:solidFill>
                  <a:schemeClr val="bg1"/>
                </a:solidFill>
                <a:latin typeface="Arial" pitchFamily="34" charset="0"/>
                <a:cs typeface="Arial" pitchFamily="34" charset="0"/>
              </a:rPr>
              <a:t> - превышение доходов бюджета над его расходами</a:t>
            </a:r>
            <a:endParaRPr lang="ru-RU" sz="1400" dirty="0">
              <a:solidFill>
                <a:schemeClr val="bg1"/>
              </a:solidFill>
              <a:latin typeface="Arial" pitchFamily="34" charset="0"/>
              <a:cs typeface="Arial" pitchFamily="34" charset="0"/>
            </a:endParaRPr>
          </a:p>
        </p:txBody>
      </p:sp>
      <p:cxnSp>
        <p:nvCxnSpPr>
          <p:cNvPr id="15" name="Прямая со стрелкой 14"/>
          <p:cNvCxnSpPr/>
          <p:nvPr/>
        </p:nvCxnSpPr>
        <p:spPr>
          <a:xfrm flipV="1">
            <a:off x="5357818" y="4000504"/>
            <a:ext cx="928694" cy="5715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p:nvPr/>
        </p:nvCxnSpPr>
        <p:spPr>
          <a:xfrm>
            <a:off x="5357818" y="5072074"/>
            <a:ext cx="92869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1" name="Picture 3"/>
          <p:cNvPicPr>
            <a:picLocks noChangeAspect="1" noChangeArrowheads="1"/>
          </p:cNvPicPr>
          <p:nvPr/>
        </p:nvPicPr>
        <p:blipFill>
          <a:blip r:embed="rId2"/>
          <a:srcRect/>
          <a:stretch>
            <a:fillRect/>
          </a:stretch>
        </p:blipFill>
        <p:spPr bwMode="auto">
          <a:xfrm rot="20653662">
            <a:off x="565863" y="5129840"/>
            <a:ext cx="1647825" cy="1238250"/>
          </a:xfrm>
          <a:prstGeom prst="rect">
            <a:avLst/>
          </a:prstGeom>
          <a:noFill/>
          <a:ln w="9525">
            <a:noFill/>
            <a:miter lim="800000"/>
            <a:headEnd/>
            <a:tailEnd/>
          </a:ln>
        </p:spPr>
      </p:pic>
      <p:pic>
        <p:nvPicPr>
          <p:cNvPr id="32770" name="Picture 2" descr="http://ti71.ru/upload/iblock/f59/f59c4005d43d519459a0df761d1b1928.jpg"/>
          <p:cNvPicPr>
            <a:picLocks noChangeAspect="1" noChangeArrowheads="1"/>
          </p:cNvPicPr>
          <p:nvPr/>
        </p:nvPicPr>
        <p:blipFill>
          <a:blip r:embed="rId3"/>
          <a:srcRect/>
          <a:stretch>
            <a:fillRect/>
          </a:stretch>
        </p:blipFill>
        <p:spPr bwMode="auto">
          <a:xfrm rot="779157">
            <a:off x="6341570" y="1108598"/>
            <a:ext cx="2430437" cy="1630449"/>
          </a:xfrm>
          <a:prstGeom prst="rect">
            <a:avLst/>
          </a:prstGeom>
          <a:noFill/>
        </p:spPr>
      </p:pic>
    </p:spTree>
  </p:cSld>
  <p:clrMapOvr>
    <a:masterClrMapping/>
  </p:clrMapOvr>
  <p:transition>
    <p:wheel/>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428604"/>
            <a:ext cx="8477280" cy="1571636"/>
          </a:xfrm>
        </p:spPr>
        <p:txBody>
          <a:bodyPr>
            <a:noAutofit/>
          </a:bodyPr>
          <a:lstStyle/>
          <a:p>
            <a:pPr algn="ctr">
              <a:lnSpc>
                <a:spcPts val="2500"/>
              </a:lnSpc>
              <a:defRPr/>
            </a:pPr>
            <a:r>
              <a:rPr lang="ru-RU" sz="2400" b="1" dirty="0" smtClean="0">
                <a:latin typeface="Arial" pitchFamily="34" charset="0"/>
                <a:cs typeface="Arial" pitchFamily="34" charset="0"/>
              </a:rPr>
              <a:t>Муниципальная программа </a:t>
            </a:r>
            <a:br>
              <a:rPr lang="ru-RU" sz="2400" b="1" dirty="0" smtClean="0">
                <a:latin typeface="Arial" pitchFamily="34" charset="0"/>
                <a:cs typeface="Arial" pitchFamily="34" charset="0"/>
              </a:rPr>
            </a:br>
            <a:r>
              <a:rPr lang="ru-RU" sz="2400" b="1" dirty="0" smtClean="0">
                <a:latin typeface="Arial" pitchFamily="34" charset="0"/>
                <a:cs typeface="Arial" pitchFamily="34" charset="0"/>
              </a:rPr>
              <a:t>«Строительство, развитие и содержание </a:t>
            </a:r>
            <a:br>
              <a:rPr lang="ru-RU" sz="2400" b="1" dirty="0" smtClean="0">
                <a:latin typeface="Arial" pitchFamily="34" charset="0"/>
                <a:cs typeface="Arial" pitchFamily="34" charset="0"/>
              </a:rPr>
            </a:br>
            <a:r>
              <a:rPr lang="ru-RU" sz="2400" b="1" dirty="0" smtClean="0">
                <a:latin typeface="Arial" pitchFamily="34" charset="0"/>
                <a:cs typeface="Arial" pitchFamily="34" charset="0"/>
              </a:rPr>
              <a:t>объектов городского и дорожного хозяйства </a:t>
            </a:r>
            <a:br>
              <a:rPr lang="ru-RU" sz="2400" b="1" dirty="0" smtClean="0">
                <a:latin typeface="Arial" pitchFamily="34" charset="0"/>
                <a:cs typeface="Arial" pitchFamily="34" charset="0"/>
              </a:rPr>
            </a:br>
            <a:r>
              <a:rPr lang="ru-RU" sz="2400" b="1" dirty="0" smtClean="0">
                <a:latin typeface="Arial" pitchFamily="34" charset="0"/>
                <a:cs typeface="Arial" pitchFamily="34" charset="0"/>
              </a:rPr>
              <a:t>Городского округа Верхняя Тура до 2022 года»</a:t>
            </a:r>
            <a:endParaRPr lang="ru-RU" sz="2400" b="1" dirty="0">
              <a:latin typeface="Arial" pitchFamily="34" charset="0"/>
              <a:cs typeface="Arial" pitchFamily="34" charset="0"/>
            </a:endParaRPr>
          </a:p>
        </p:txBody>
      </p:sp>
      <p:sp>
        <p:nvSpPr>
          <p:cNvPr id="22531" name="TextBox 2"/>
          <p:cNvSpPr txBox="1">
            <a:spLocks noChangeArrowheads="1"/>
          </p:cNvSpPr>
          <p:nvPr/>
        </p:nvSpPr>
        <p:spPr bwMode="auto">
          <a:xfrm>
            <a:off x="428625" y="1944753"/>
            <a:ext cx="8286750" cy="2569934"/>
          </a:xfrm>
          <a:prstGeom prst="rect">
            <a:avLst/>
          </a:prstGeom>
          <a:noFill/>
          <a:ln w="9525">
            <a:noFill/>
            <a:miter lim="800000"/>
            <a:headEnd/>
            <a:tailEnd/>
          </a:ln>
        </p:spPr>
        <p:txBody>
          <a:bodyPr anchor="ctr">
            <a:spAutoFit/>
          </a:bodyPr>
          <a:lstStyle/>
          <a:p>
            <a:pPr algn="just"/>
            <a:r>
              <a:rPr lang="ru-RU" dirty="0"/>
              <a:t>	</a:t>
            </a:r>
            <a:endParaRPr lang="ru-RU" sz="1300" dirty="0"/>
          </a:p>
          <a:p>
            <a:pPr algn="just"/>
            <a:r>
              <a:rPr lang="ru-RU" sz="1300" dirty="0"/>
              <a:t>	В рамках данной программы осуществляются расходы в области содержания городских дорог (очистка от снега в зимнее время, осуществление ремонта и </a:t>
            </a:r>
            <a:r>
              <a:rPr lang="ru-RU" sz="1300" dirty="0" err="1"/>
              <a:t>грейдирования</a:t>
            </a:r>
            <a:r>
              <a:rPr lang="ru-RU" sz="1300" dirty="0"/>
              <a:t> в летнее время), расходы по благоустройству города (ликвидация несанкционированных свалок, вывоз мусора после проведения субботников, озеленение города).</a:t>
            </a:r>
          </a:p>
          <a:p>
            <a:pPr algn="just"/>
            <a:r>
              <a:rPr lang="ru-RU" sz="1300" dirty="0"/>
              <a:t>	Также в рамках программы осуществляется подготовка к строительству и строительство ряда объектов городской инфраструктуры </a:t>
            </a:r>
            <a:r>
              <a:rPr lang="ru-RU" sz="1300" dirty="0" smtClean="0"/>
              <a:t>(газификация города, разработка </a:t>
            </a:r>
            <a:r>
              <a:rPr lang="ru-RU" sz="1300" dirty="0"/>
              <a:t>Сопочного месторождения питьевой </a:t>
            </a:r>
            <a:r>
              <a:rPr lang="ru-RU" sz="1300" dirty="0" smtClean="0"/>
              <a:t>воды, строительство очистных сооружений.</a:t>
            </a:r>
            <a:endParaRPr lang="ru-RU" sz="1300" dirty="0"/>
          </a:p>
          <a:p>
            <a:pPr algn="just"/>
            <a:r>
              <a:rPr lang="ru-RU" sz="1300" dirty="0"/>
              <a:t>	</a:t>
            </a:r>
            <a:r>
              <a:rPr lang="ru-RU" sz="1300" dirty="0" smtClean="0"/>
              <a:t>Мероприятиями </a:t>
            </a:r>
            <a:r>
              <a:rPr lang="ru-RU" sz="1300" dirty="0"/>
              <a:t>этой программы являются расходы по предоставлению льгот и компенсаций расходов по оплате коммунальных услуг за счет средств федерального, областного и местного бюджетов</a:t>
            </a:r>
            <a:r>
              <a:rPr lang="ru-RU" sz="1300" dirty="0" smtClean="0"/>
              <a:t>.</a:t>
            </a:r>
          </a:p>
          <a:p>
            <a:pPr algn="just"/>
            <a:r>
              <a:rPr lang="ru-RU" sz="1300" dirty="0" smtClean="0"/>
              <a:t>	</a:t>
            </a:r>
            <a:endParaRPr lang="ru-RU" sz="1300" dirty="0"/>
          </a:p>
        </p:txBody>
      </p:sp>
      <p:sp>
        <p:nvSpPr>
          <p:cNvPr id="4" name="Овальная выноска 3"/>
          <p:cNvSpPr/>
          <p:nvPr/>
        </p:nvSpPr>
        <p:spPr>
          <a:xfrm>
            <a:off x="0" y="5000636"/>
            <a:ext cx="9144000" cy="1643052"/>
          </a:xfrm>
          <a:prstGeom prst="wedgeEllipseCallout">
            <a:avLst>
              <a:gd name="adj1" fmla="val -42996"/>
              <a:gd name="adj2" fmla="val 6350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latin typeface="Arial" pitchFamily="34" charset="0"/>
                <a:cs typeface="Arial" pitchFamily="34" charset="0"/>
              </a:rPr>
              <a:t>Расходы в рамках данной программы предусмотрены в сумме </a:t>
            </a:r>
            <a:r>
              <a:rPr lang="ru-RU" b="1" dirty="0" smtClean="0">
                <a:latin typeface="Arial" pitchFamily="34" charset="0"/>
                <a:cs typeface="Arial" pitchFamily="34" charset="0"/>
              </a:rPr>
              <a:t>327 409 </a:t>
            </a:r>
            <a:r>
              <a:rPr lang="ru-RU" dirty="0" smtClean="0">
                <a:latin typeface="Arial" pitchFamily="34" charset="0"/>
                <a:cs typeface="Arial" pitchFamily="34" charset="0"/>
              </a:rPr>
              <a:t>тыс.руб</a:t>
            </a:r>
            <a:r>
              <a:rPr lang="ru-RU" dirty="0">
                <a:latin typeface="Arial" pitchFamily="34" charset="0"/>
                <a:cs typeface="Arial" pitchFamily="34" charset="0"/>
              </a:rPr>
              <a:t>. в </a:t>
            </a:r>
            <a:r>
              <a:rPr lang="ru-RU" dirty="0" smtClean="0">
                <a:latin typeface="Arial" pitchFamily="34" charset="0"/>
                <a:cs typeface="Arial" pitchFamily="34" charset="0"/>
              </a:rPr>
              <a:t>2020 </a:t>
            </a:r>
            <a:r>
              <a:rPr lang="ru-RU" dirty="0">
                <a:latin typeface="Arial" pitchFamily="34" charset="0"/>
                <a:cs typeface="Arial" pitchFamily="34" charset="0"/>
              </a:rPr>
              <a:t>году, </a:t>
            </a:r>
            <a:r>
              <a:rPr lang="ru-RU" b="1" dirty="0" smtClean="0">
                <a:latin typeface="Arial" pitchFamily="34" charset="0"/>
                <a:cs typeface="Arial" pitchFamily="34" charset="0"/>
              </a:rPr>
              <a:t>61 884 </a:t>
            </a:r>
            <a:r>
              <a:rPr lang="ru-RU" dirty="0" smtClean="0">
                <a:latin typeface="Arial" pitchFamily="34" charset="0"/>
                <a:cs typeface="Arial" pitchFamily="34" charset="0"/>
              </a:rPr>
              <a:t>тыс.руб</a:t>
            </a:r>
            <a:r>
              <a:rPr lang="ru-RU" dirty="0">
                <a:latin typeface="Arial" pitchFamily="34" charset="0"/>
                <a:cs typeface="Arial" pitchFamily="34" charset="0"/>
              </a:rPr>
              <a:t>. в </a:t>
            </a:r>
            <a:r>
              <a:rPr lang="ru-RU" dirty="0" smtClean="0">
                <a:latin typeface="Arial" pitchFamily="34" charset="0"/>
                <a:cs typeface="Arial" pitchFamily="34" charset="0"/>
              </a:rPr>
              <a:t>2021 году, </a:t>
            </a:r>
            <a:r>
              <a:rPr lang="ru-RU" b="1" dirty="0" smtClean="0">
                <a:latin typeface="Arial" pitchFamily="34" charset="0"/>
                <a:cs typeface="Arial" pitchFamily="34" charset="0"/>
              </a:rPr>
              <a:t>62 123 </a:t>
            </a:r>
            <a:r>
              <a:rPr lang="ru-RU" dirty="0" smtClean="0">
                <a:latin typeface="Arial" pitchFamily="34" charset="0"/>
                <a:cs typeface="Arial" pitchFamily="34" charset="0"/>
              </a:rPr>
              <a:t>тыс.руб. в 2022 году</a:t>
            </a:r>
            <a:endParaRPr lang="ru-RU" dirty="0">
              <a:latin typeface="Arial" pitchFamily="34" charset="0"/>
              <a:cs typeface="Arial" pitchFamily="34" charset="0"/>
            </a:endParaRPr>
          </a:p>
        </p:txBody>
      </p:sp>
      <p:pic>
        <p:nvPicPr>
          <p:cNvPr id="8194" name="Picture 2" descr="http://i.mycdn.me/i?r=AzEPZsRbOZEKgBhR0XGMT1RkuZr-Du1a0vXQ4WtWsHx0UaaKTM5SRkZCeTgDn6uOyic"/>
          <p:cNvPicPr>
            <a:picLocks noChangeAspect="1" noChangeArrowheads="1"/>
          </p:cNvPicPr>
          <p:nvPr/>
        </p:nvPicPr>
        <p:blipFill>
          <a:blip r:embed="rId2" cstate="print"/>
          <a:srcRect/>
          <a:stretch>
            <a:fillRect/>
          </a:stretch>
        </p:blipFill>
        <p:spPr bwMode="auto">
          <a:xfrm rot="495414">
            <a:off x="7286644" y="4357694"/>
            <a:ext cx="1571636" cy="1178727"/>
          </a:xfrm>
          <a:prstGeom prst="rect">
            <a:avLst/>
          </a:prstGeom>
          <a:noFill/>
        </p:spPr>
      </p:pic>
    </p:spTree>
  </p:cSld>
  <p:clrMapOvr>
    <a:masterClrMapping/>
  </p:clrMapOvr>
  <p:transition>
    <p:wheel/>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428604"/>
            <a:ext cx="8715436" cy="1285884"/>
          </a:xfrm>
        </p:spPr>
        <p:txBody>
          <a:bodyPr>
            <a:noAutofit/>
          </a:bodyPr>
          <a:lstStyle/>
          <a:p>
            <a:pPr algn="ctr">
              <a:defRPr/>
            </a:pPr>
            <a:r>
              <a:rPr lang="ru-RU" sz="2400" b="1" dirty="0" smtClean="0">
                <a:latin typeface="Arial" pitchFamily="34" charset="0"/>
                <a:cs typeface="Arial" pitchFamily="34" charset="0"/>
              </a:rPr>
              <a:t>Муниципальная программа </a:t>
            </a:r>
            <a:br>
              <a:rPr lang="ru-RU" sz="2400" b="1" dirty="0" smtClean="0">
                <a:latin typeface="Arial" pitchFamily="34" charset="0"/>
                <a:cs typeface="Arial" pitchFamily="34" charset="0"/>
              </a:rPr>
            </a:br>
            <a:r>
              <a:rPr lang="ru-RU" sz="2400" b="1" dirty="0" smtClean="0">
                <a:latin typeface="Arial" pitchFamily="34" charset="0"/>
                <a:cs typeface="Arial" pitchFamily="34" charset="0"/>
              </a:rPr>
              <a:t>«Развитие системы образования </a:t>
            </a:r>
            <a:br>
              <a:rPr lang="ru-RU" sz="2400" b="1" dirty="0" smtClean="0">
                <a:latin typeface="Arial" pitchFamily="34" charset="0"/>
                <a:cs typeface="Arial" pitchFamily="34" charset="0"/>
              </a:rPr>
            </a:br>
            <a:r>
              <a:rPr lang="ru-RU" sz="2400" b="1" dirty="0" smtClean="0">
                <a:latin typeface="Arial" pitchFamily="34" charset="0"/>
                <a:cs typeface="Arial" pitchFamily="34" charset="0"/>
              </a:rPr>
              <a:t>в Городском округе Верхняя Тура до 2022 года»</a:t>
            </a:r>
            <a:endParaRPr lang="ru-RU" sz="2400" b="1" dirty="0">
              <a:latin typeface="Arial" pitchFamily="34" charset="0"/>
              <a:cs typeface="Arial" pitchFamily="34" charset="0"/>
            </a:endParaRPr>
          </a:p>
        </p:txBody>
      </p:sp>
      <p:sp>
        <p:nvSpPr>
          <p:cNvPr id="23555" name="TextBox 2"/>
          <p:cNvSpPr txBox="1">
            <a:spLocks noChangeArrowheads="1"/>
          </p:cNvSpPr>
          <p:nvPr/>
        </p:nvSpPr>
        <p:spPr bwMode="auto">
          <a:xfrm>
            <a:off x="186005" y="1649259"/>
            <a:ext cx="8715375" cy="3831818"/>
          </a:xfrm>
          <a:prstGeom prst="rect">
            <a:avLst/>
          </a:prstGeom>
          <a:noFill/>
          <a:ln w="9525">
            <a:noFill/>
            <a:miter lim="800000"/>
            <a:headEnd/>
            <a:tailEnd/>
          </a:ln>
        </p:spPr>
        <p:txBody>
          <a:bodyPr anchor="ctr">
            <a:spAutoFit/>
          </a:bodyPr>
          <a:lstStyle/>
          <a:p>
            <a:pPr algn="just"/>
            <a:r>
              <a:rPr lang="ru-RU" dirty="0"/>
              <a:t>	</a:t>
            </a:r>
            <a:r>
              <a:rPr lang="ru-RU" sz="1500" dirty="0"/>
              <a:t>Разработчиком и исполнителем программы является Отдел управления образованием. </a:t>
            </a:r>
          </a:p>
          <a:p>
            <a:pPr algn="just"/>
            <a:r>
              <a:rPr lang="ru-RU" sz="1500" dirty="0"/>
              <a:t>	В рамках данной программы осуществляется финансирование деятельности 6 дошкольных образовательных учреждений нашего города (путем предоставления субсидий на выполнение муниципального задания и субсидий на иные цели).</a:t>
            </a:r>
          </a:p>
          <a:p>
            <a:pPr algn="just"/>
            <a:r>
              <a:rPr lang="ru-RU" sz="1500" dirty="0"/>
              <a:t>	Кроме того, в городе функционирует две общеобразовательные школы, обеспечение деятельности которых также нашло отражение в данной программе.  </a:t>
            </a:r>
          </a:p>
          <a:p>
            <a:pPr algn="just"/>
            <a:r>
              <a:rPr lang="ru-RU" sz="1500" dirty="0"/>
              <a:t>	Также в рамках указанной программы </a:t>
            </a:r>
            <a:r>
              <a:rPr lang="ru-RU" sz="1500" dirty="0" smtClean="0"/>
              <a:t>работают учреждения </a:t>
            </a:r>
            <a:r>
              <a:rPr lang="ru-RU" sz="1500" dirty="0"/>
              <a:t>дополнительного образования </a:t>
            </a:r>
            <a:r>
              <a:rPr lang="ru-RU" sz="1500" dirty="0" smtClean="0"/>
              <a:t>детей: Муниципальное </a:t>
            </a:r>
            <a:r>
              <a:rPr lang="ru-RU" sz="1500" dirty="0"/>
              <a:t>бюджетное образовательное учреждение дополнительного образования детей «Детская школа искусств имени А. А. </a:t>
            </a:r>
            <a:r>
              <a:rPr lang="ru-RU" sz="1500" dirty="0" err="1"/>
              <a:t>Пантыкина</a:t>
            </a:r>
            <a:r>
              <a:rPr lang="ru-RU" sz="1500" dirty="0"/>
              <a:t>» Городского округа Верхняя </a:t>
            </a:r>
            <a:r>
              <a:rPr lang="ru-RU" sz="1500" dirty="0" smtClean="0"/>
              <a:t>Тура и </a:t>
            </a:r>
            <a:r>
              <a:rPr lang="ru-RU" sz="1500" dirty="0" err="1" smtClean="0"/>
              <a:t>Верхнетуринское</a:t>
            </a:r>
            <a:r>
              <a:rPr lang="ru-RU" sz="1500" dirty="0" smtClean="0"/>
              <a:t> муниципальное бюджетное образовательное учреждение дополнительного образования детей «Детско-юношеская спортивная школа»</a:t>
            </a:r>
            <a:endParaRPr lang="ru-RU" sz="1500" dirty="0"/>
          </a:p>
          <a:p>
            <a:pPr marL="0" lvl="2" indent="914400" algn="just"/>
            <a:r>
              <a:rPr lang="ru-RU" sz="1500" dirty="0" smtClean="0"/>
              <a:t>Расходы </a:t>
            </a:r>
            <a:r>
              <a:rPr lang="ru-RU" sz="1500" dirty="0"/>
              <a:t>на приобретение путевок детям в загородные лагеря в летний период и работа городского лагеря с дневным пребыванием также производятся в рамках указанной программы</a:t>
            </a:r>
            <a:r>
              <a:rPr lang="ru-RU" sz="1400" dirty="0"/>
              <a:t>. </a:t>
            </a:r>
          </a:p>
        </p:txBody>
      </p:sp>
      <p:sp>
        <p:nvSpPr>
          <p:cNvPr id="4" name="Овальная выноска 3"/>
          <p:cNvSpPr/>
          <p:nvPr/>
        </p:nvSpPr>
        <p:spPr>
          <a:xfrm>
            <a:off x="214282" y="5500702"/>
            <a:ext cx="8929718" cy="1000125"/>
          </a:xfrm>
          <a:prstGeom prst="wedgeEllipseCallout">
            <a:avLst>
              <a:gd name="adj1" fmla="val -42996"/>
              <a:gd name="adj2" fmla="val 6350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latin typeface="Arial" pitchFamily="34" charset="0"/>
                <a:cs typeface="Arial" pitchFamily="34" charset="0"/>
              </a:rPr>
              <a:t>Расходы в рамках данной программы предусмотрены в сумме </a:t>
            </a:r>
            <a:r>
              <a:rPr lang="ru-RU" b="1" dirty="0" smtClean="0">
                <a:latin typeface="Arial" pitchFamily="34" charset="0"/>
                <a:cs typeface="Arial" pitchFamily="34" charset="0"/>
              </a:rPr>
              <a:t>233 970 </a:t>
            </a:r>
            <a:r>
              <a:rPr lang="ru-RU" dirty="0" smtClean="0">
                <a:latin typeface="Arial" pitchFamily="34" charset="0"/>
                <a:cs typeface="Arial" pitchFamily="34" charset="0"/>
              </a:rPr>
              <a:t>тыс.руб</a:t>
            </a:r>
            <a:r>
              <a:rPr lang="ru-RU" dirty="0">
                <a:latin typeface="Arial" pitchFamily="34" charset="0"/>
                <a:cs typeface="Arial" pitchFamily="34" charset="0"/>
              </a:rPr>
              <a:t>. в </a:t>
            </a:r>
            <a:r>
              <a:rPr lang="ru-RU" dirty="0" smtClean="0">
                <a:latin typeface="Arial" pitchFamily="34" charset="0"/>
                <a:cs typeface="Arial" pitchFamily="34" charset="0"/>
              </a:rPr>
              <a:t>2019 </a:t>
            </a:r>
            <a:r>
              <a:rPr lang="ru-RU" dirty="0">
                <a:latin typeface="Arial" pitchFamily="34" charset="0"/>
                <a:cs typeface="Arial" pitchFamily="34" charset="0"/>
              </a:rPr>
              <a:t>году, </a:t>
            </a:r>
            <a:r>
              <a:rPr lang="ru-RU" b="1" dirty="0" smtClean="0">
                <a:latin typeface="Arial" pitchFamily="34" charset="0"/>
                <a:cs typeface="Arial" pitchFamily="34" charset="0"/>
              </a:rPr>
              <a:t>238 995 </a:t>
            </a:r>
            <a:r>
              <a:rPr lang="ru-RU" dirty="0" smtClean="0">
                <a:latin typeface="Arial" pitchFamily="34" charset="0"/>
                <a:cs typeface="Arial" pitchFamily="34" charset="0"/>
              </a:rPr>
              <a:t>тыс.руб</a:t>
            </a:r>
            <a:r>
              <a:rPr lang="ru-RU" dirty="0">
                <a:latin typeface="Arial" pitchFamily="34" charset="0"/>
                <a:cs typeface="Arial" pitchFamily="34" charset="0"/>
              </a:rPr>
              <a:t>. в </a:t>
            </a:r>
            <a:r>
              <a:rPr lang="ru-RU" dirty="0" smtClean="0">
                <a:latin typeface="Arial" pitchFamily="34" charset="0"/>
                <a:cs typeface="Arial" pitchFamily="34" charset="0"/>
              </a:rPr>
              <a:t>2020 году, </a:t>
            </a:r>
            <a:r>
              <a:rPr lang="ru-RU" b="1" dirty="0" smtClean="0">
                <a:latin typeface="Arial" pitchFamily="34" charset="0"/>
                <a:cs typeface="Arial" pitchFamily="34" charset="0"/>
              </a:rPr>
              <a:t>248 061</a:t>
            </a:r>
            <a:r>
              <a:rPr lang="ru-RU" dirty="0" smtClean="0">
                <a:latin typeface="Arial" pitchFamily="34" charset="0"/>
                <a:cs typeface="Arial" pitchFamily="34" charset="0"/>
              </a:rPr>
              <a:t> тыс.руб. в 2022 году</a:t>
            </a:r>
            <a:endParaRPr lang="ru-RU" dirty="0">
              <a:latin typeface="Arial" pitchFamily="34" charset="0"/>
              <a:cs typeface="Arial" pitchFamily="34" charset="0"/>
            </a:endParaRPr>
          </a:p>
        </p:txBody>
      </p:sp>
    </p:spTree>
  </p:cSld>
  <p:clrMapOvr>
    <a:masterClrMapping/>
  </p:clrMapOvr>
  <p:transition>
    <p:wheel/>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85728"/>
            <a:ext cx="8786874" cy="1500198"/>
          </a:xfrm>
        </p:spPr>
        <p:txBody>
          <a:bodyPr>
            <a:noAutofit/>
          </a:bodyPr>
          <a:lstStyle/>
          <a:p>
            <a:pPr algn="ctr">
              <a:defRPr/>
            </a:pPr>
            <a:r>
              <a:rPr lang="ru-RU" sz="2300" b="1" dirty="0" smtClean="0">
                <a:latin typeface="Arial" pitchFamily="34" charset="0"/>
                <a:cs typeface="Arial" pitchFamily="34" charset="0"/>
              </a:rPr>
              <a:t>Муниципальная программа </a:t>
            </a:r>
            <a:br>
              <a:rPr lang="ru-RU" sz="2300" b="1" dirty="0" smtClean="0">
                <a:latin typeface="Arial" pitchFamily="34" charset="0"/>
                <a:cs typeface="Arial" pitchFamily="34" charset="0"/>
              </a:rPr>
            </a:br>
            <a:r>
              <a:rPr lang="ru-RU" sz="2300" b="1" dirty="0" smtClean="0">
                <a:latin typeface="Arial" pitchFamily="34" charset="0"/>
                <a:cs typeface="Arial" pitchFamily="34" charset="0"/>
              </a:rPr>
              <a:t>«Развитие культуры, физической культуры, спорта и молодежной политики в Городском округе Верхняя Тура до 2022 года»</a:t>
            </a:r>
            <a:endParaRPr lang="ru-RU" sz="2300" b="1" dirty="0">
              <a:latin typeface="Arial" pitchFamily="34" charset="0"/>
              <a:cs typeface="Arial" pitchFamily="34" charset="0"/>
            </a:endParaRPr>
          </a:p>
        </p:txBody>
      </p:sp>
      <p:sp>
        <p:nvSpPr>
          <p:cNvPr id="24579" name="TextBox 2"/>
          <p:cNvSpPr txBox="1">
            <a:spLocks noChangeArrowheads="1"/>
          </p:cNvSpPr>
          <p:nvPr/>
        </p:nvSpPr>
        <p:spPr bwMode="auto">
          <a:xfrm>
            <a:off x="357188" y="1857375"/>
            <a:ext cx="5929312" cy="1815882"/>
          </a:xfrm>
          <a:prstGeom prst="rect">
            <a:avLst/>
          </a:prstGeom>
          <a:noFill/>
          <a:ln w="9525">
            <a:noFill/>
            <a:miter lim="800000"/>
            <a:headEnd/>
            <a:tailEnd/>
          </a:ln>
        </p:spPr>
        <p:txBody>
          <a:bodyPr anchor="ctr">
            <a:spAutoFit/>
          </a:bodyPr>
          <a:lstStyle/>
          <a:p>
            <a:pPr algn="just"/>
            <a:r>
              <a:rPr lang="ru-RU" sz="1400" dirty="0" smtClean="0"/>
              <a:t>В </a:t>
            </a:r>
            <a:r>
              <a:rPr lang="ru-RU" sz="1400" dirty="0"/>
              <a:t>рамках данной программы предусмотрено осуществление деятельности трех учреждений культуры:</a:t>
            </a:r>
          </a:p>
          <a:p>
            <a:pPr algn="just">
              <a:buFont typeface="Arial" pitchFamily="34" charset="0"/>
              <a:buChar char="•"/>
            </a:pPr>
            <a:r>
              <a:rPr lang="ru-RU" sz="1400" dirty="0"/>
              <a:t>Муниципальное бюджетное учреждение культуры «Библиотека им. Ф.Ф.Павленкова» Городского округа Верхняя Тура</a:t>
            </a:r>
          </a:p>
          <a:p>
            <a:pPr algn="just">
              <a:buFont typeface="Arial" pitchFamily="34" charset="0"/>
              <a:buChar char="•"/>
            </a:pPr>
            <a:r>
              <a:rPr lang="ru-RU" sz="1400" dirty="0"/>
              <a:t>Муниципальное бюджетное учреждение культуры "</a:t>
            </a:r>
            <a:r>
              <a:rPr lang="ru-RU" sz="1400" dirty="0" err="1"/>
              <a:t>Киновидеодосуговый</a:t>
            </a:r>
            <a:r>
              <a:rPr lang="ru-RU" sz="1400" dirty="0"/>
              <a:t> Центр" Городского округа Верхняя Тура</a:t>
            </a:r>
          </a:p>
          <a:p>
            <a:pPr algn="just">
              <a:buFont typeface="Arial" pitchFamily="34" charset="0"/>
              <a:buChar char="•"/>
            </a:pPr>
            <a:r>
              <a:rPr lang="ru-RU" sz="1400" dirty="0"/>
              <a:t>Муниципальное бюджетное учреждение культуры "Городской Центр Культуры и Досуга ГО Верхняя Тура»</a:t>
            </a:r>
          </a:p>
        </p:txBody>
      </p:sp>
      <p:pic>
        <p:nvPicPr>
          <p:cNvPr id="24580" name="Рисунок 3" descr="http://semantic.uraic.ru/(A(ohh6IEAkzAEkAAAANjIyYzU5ZTMtODllMS00ZGNmLWFjZWMtODk1N2Y4ZGI1NjhhIax9MbirGRirq6A_6IXwKRwPL_81))/icons/getimage.ashx?id=13301"/>
          <p:cNvPicPr>
            <a:picLocks noChangeAspect="1" noChangeArrowheads="1"/>
          </p:cNvPicPr>
          <p:nvPr/>
        </p:nvPicPr>
        <p:blipFill>
          <a:blip r:embed="rId2"/>
          <a:srcRect/>
          <a:stretch>
            <a:fillRect/>
          </a:stretch>
        </p:blipFill>
        <p:spPr bwMode="auto">
          <a:xfrm rot="443143">
            <a:off x="6899771" y="4059306"/>
            <a:ext cx="2139950" cy="1760538"/>
          </a:xfrm>
          <a:prstGeom prst="rect">
            <a:avLst/>
          </a:prstGeom>
          <a:ln>
            <a:noFill/>
          </a:ln>
          <a:effectLst>
            <a:outerShdw blurRad="292100" dist="139700" dir="2700000" algn="tl" rotWithShape="0">
              <a:srgbClr val="333333">
                <a:alpha val="65000"/>
              </a:srgbClr>
            </a:outerShdw>
          </a:effectLst>
        </p:spPr>
      </p:pic>
      <p:pic>
        <p:nvPicPr>
          <p:cNvPr id="24581" name="Рисунок 4" descr="http://i.ekmap.ru/4/0/0/5/thumbs/800_534_fixw.jpg"/>
          <p:cNvPicPr>
            <a:picLocks noChangeAspect="1" noChangeArrowheads="1"/>
          </p:cNvPicPr>
          <p:nvPr/>
        </p:nvPicPr>
        <p:blipFill>
          <a:blip r:embed="rId3"/>
          <a:srcRect/>
          <a:stretch>
            <a:fillRect/>
          </a:stretch>
        </p:blipFill>
        <p:spPr bwMode="auto">
          <a:xfrm rot="21266941">
            <a:off x="6296986" y="1899154"/>
            <a:ext cx="2428875" cy="1811338"/>
          </a:xfrm>
          <a:prstGeom prst="rect">
            <a:avLst/>
          </a:prstGeom>
          <a:ln>
            <a:noFill/>
          </a:ln>
          <a:effectLst>
            <a:outerShdw blurRad="292100" dist="139700" dir="2700000" algn="tl" rotWithShape="0">
              <a:srgbClr val="333333">
                <a:alpha val="65000"/>
              </a:srgbClr>
            </a:outerShdw>
          </a:effectLst>
        </p:spPr>
      </p:pic>
      <p:sp>
        <p:nvSpPr>
          <p:cNvPr id="7" name="Овальная выноска 6"/>
          <p:cNvSpPr/>
          <p:nvPr/>
        </p:nvSpPr>
        <p:spPr>
          <a:xfrm>
            <a:off x="2143108" y="4786336"/>
            <a:ext cx="4857784" cy="1928812"/>
          </a:xfrm>
          <a:prstGeom prst="wedgeEllipseCallout">
            <a:avLst>
              <a:gd name="adj1" fmla="val -55326"/>
              <a:gd name="adj2" fmla="val 4413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latin typeface="Arial" pitchFamily="34" charset="0"/>
                <a:cs typeface="Arial" pitchFamily="34" charset="0"/>
              </a:rPr>
              <a:t>Расходы в рамках данной программы предусмотрены в сумме </a:t>
            </a:r>
            <a:r>
              <a:rPr lang="ru-RU" b="1" dirty="0" smtClean="0">
                <a:latin typeface="Arial" pitchFamily="34" charset="0"/>
                <a:cs typeface="Arial" pitchFamily="34" charset="0"/>
              </a:rPr>
              <a:t>46 650 </a:t>
            </a:r>
            <a:r>
              <a:rPr lang="ru-RU" dirty="0" smtClean="0">
                <a:latin typeface="Arial" pitchFamily="34" charset="0"/>
                <a:cs typeface="Arial" pitchFamily="34" charset="0"/>
              </a:rPr>
              <a:t>тыс.руб</a:t>
            </a:r>
            <a:r>
              <a:rPr lang="ru-RU" dirty="0">
                <a:latin typeface="Arial" pitchFamily="34" charset="0"/>
                <a:cs typeface="Arial" pitchFamily="34" charset="0"/>
              </a:rPr>
              <a:t>. в </a:t>
            </a:r>
            <a:r>
              <a:rPr lang="ru-RU" dirty="0" smtClean="0">
                <a:latin typeface="Arial" pitchFamily="34" charset="0"/>
                <a:cs typeface="Arial" pitchFamily="34" charset="0"/>
              </a:rPr>
              <a:t>2019 </a:t>
            </a:r>
            <a:r>
              <a:rPr lang="ru-RU" dirty="0">
                <a:latin typeface="Arial" pitchFamily="34" charset="0"/>
                <a:cs typeface="Arial" pitchFamily="34" charset="0"/>
              </a:rPr>
              <a:t>году, </a:t>
            </a:r>
            <a:r>
              <a:rPr lang="ru-RU" b="1" dirty="0" smtClean="0">
                <a:latin typeface="Arial" pitchFamily="34" charset="0"/>
                <a:cs typeface="Arial" pitchFamily="34" charset="0"/>
              </a:rPr>
              <a:t>45 834 </a:t>
            </a:r>
            <a:r>
              <a:rPr lang="ru-RU" dirty="0" smtClean="0">
                <a:latin typeface="Arial" pitchFamily="34" charset="0"/>
                <a:cs typeface="Arial" pitchFamily="34" charset="0"/>
              </a:rPr>
              <a:t>тыс.руб</a:t>
            </a:r>
            <a:r>
              <a:rPr lang="ru-RU" dirty="0">
                <a:latin typeface="Arial" pitchFamily="34" charset="0"/>
                <a:cs typeface="Arial" pitchFamily="34" charset="0"/>
              </a:rPr>
              <a:t>. в </a:t>
            </a:r>
            <a:r>
              <a:rPr lang="ru-RU" dirty="0" smtClean="0">
                <a:latin typeface="Arial" pitchFamily="34" charset="0"/>
                <a:cs typeface="Arial" pitchFamily="34" charset="0"/>
              </a:rPr>
              <a:t>2020 году, </a:t>
            </a:r>
            <a:r>
              <a:rPr lang="ru-RU" b="1" dirty="0" smtClean="0">
                <a:latin typeface="Arial" pitchFamily="34" charset="0"/>
                <a:cs typeface="Arial" pitchFamily="34" charset="0"/>
              </a:rPr>
              <a:t>45 895 </a:t>
            </a:r>
            <a:r>
              <a:rPr lang="ru-RU" dirty="0" smtClean="0">
                <a:latin typeface="Arial" pitchFamily="34" charset="0"/>
                <a:cs typeface="Arial" pitchFamily="34" charset="0"/>
              </a:rPr>
              <a:t>тыс.руб. в 2022 году</a:t>
            </a:r>
            <a:endParaRPr lang="ru-RU" dirty="0">
              <a:latin typeface="Arial" pitchFamily="34" charset="0"/>
              <a:cs typeface="Arial" pitchFamily="34" charset="0"/>
            </a:endParaRPr>
          </a:p>
        </p:txBody>
      </p:sp>
      <p:pic>
        <p:nvPicPr>
          <p:cNvPr id="2050" name="Picture 2" descr="D:\Users\Office\Documents\бюджет для граждан\проект бюджета 2020-2022\кинотеатр новый.jpg"/>
          <p:cNvPicPr>
            <a:picLocks noChangeAspect="1" noChangeArrowheads="1"/>
          </p:cNvPicPr>
          <p:nvPr/>
        </p:nvPicPr>
        <p:blipFill>
          <a:blip r:embed="rId4" cstate="print"/>
          <a:srcRect/>
          <a:stretch>
            <a:fillRect/>
          </a:stretch>
        </p:blipFill>
        <p:spPr bwMode="auto">
          <a:xfrm rot="20827155">
            <a:off x="173386" y="3953109"/>
            <a:ext cx="2333407" cy="1557998"/>
          </a:xfrm>
          <a:prstGeom prst="rect">
            <a:avLst/>
          </a:prstGeom>
          <a:noFill/>
        </p:spPr>
      </p:pic>
    </p:spTree>
  </p:cSld>
  <p:clrMapOvr>
    <a:masterClrMapping/>
  </p:clrMapOvr>
  <p:transition>
    <p:wheel/>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2"/>
          <p:cNvSpPr txBox="1">
            <a:spLocks noChangeArrowheads="1"/>
          </p:cNvSpPr>
          <p:nvPr/>
        </p:nvSpPr>
        <p:spPr bwMode="auto">
          <a:xfrm>
            <a:off x="785786" y="428604"/>
            <a:ext cx="7715250" cy="3139321"/>
          </a:xfrm>
          <a:prstGeom prst="rect">
            <a:avLst/>
          </a:prstGeom>
          <a:noFill/>
          <a:ln w="9525">
            <a:noFill/>
            <a:miter lim="800000"/>
            <a:headEnd/>
            <a:tailEnd/>
          </a:ln>
        </p:spPr>
        <p:txBody>
          <a:bodyPr anchor="ctr">
            <a:spAutoFit/>
          </a:bodyPr>
          <a:lstStyle/>
          <a:p>
            <a:r>
              <a:rPr lang="ru-RU" dirty="0"/>
              <a:t>Кроме того, в рамках данной программы осуществляется деятельность </a:t>
            </a:r>
            <a:r>
              <a:rPr lang="ru-RU" dirty="0" smtClean="0"/>
              <a:t>учреждения </a:t>
            </a:r>
            <a:r>
              <a:rPr lang="ru-RU" dirty="0"/>
              <a:t>дополнительного образования детей:</a:t>
            </a:r>
          </a:p>
          <a:p>
            <a:pPr>
              <a:buFont typeface="Arial" pitchFamily="34" charset="0"/>
              <a:buChar char="•"/>
            </a:pPr>
            <a:r>
              <a:rPr lang="ru-RU" dirty="0" smtClean="0"/>
              <a:t> Муниципальное </a:t>
            </a:r>
            <a:r>
              <a:rPr lang="ru-RU" dirty="0"/>
              <a:t>бюджетное образовательное учреждение дополнительного образования детей "Центр внешкольной работы по военно-патриотическому воспитанию "Мужество</a:t>
            </a:r>
            <a:r>
              <a:rPr lang="ru-RU" dirty="0" smtClean="0"/>
              <a:t>" </a:t>
            </a:r>
          </a:p>
          <a:p>
            <a:pPr>
              <a:buFont typeface="Arial" pitchFamily="34" charset="0"/>
              <a:buChar char="•"/>
            </a:pPr>
            <a:r>
              <a:rPr lang="ru-RU" dirty="0" smtClean="0"/>
              <a:t>С апреля 2017 года в рамках данной программы осуществляет свою деятельность муниципальное казенное учреждение </a:t>
            </a:r>
            <a:r>
              <a:rPr lang="ru-RU" dirty="0" err="1" smtClean="0"/>
              <a:t>Подростково-молодежный</a:t>
            </a:r>
            <a:r>
              <a:rPr lang="ru-RU" dirty="0" smtClean="0"/>
              <a:t> центр «Колосок», созданное с целью осуществления мероприятий в области работы с детьми, подростками и молодежью в нашем городе</a:t>
            </a:r>
            <a:endParaRPr lang="ru-RU" dirty="0"/>
          </a:p>
          <a:p>
            <a:endParaRPr lang="ru-RU" dirty="0">
              <a:latin typeface="Times New Roman" pitchFamily="18" charset="0"/>
              <a:cs typeface="Times New Roman" pitchFamily="18" charset="0"/>
            </a:endParaRPr>
          </a:p>
        </p:txBody>
      </p:sp>
      <p:pic>
        <p:nvPicPr>
          <p:cNvPr id="5122" name="Picture 2" descr="https://sun9-20.userapi.com/c638131/v638131259/7b/ULu37GgP9F0.jpg"/>
          <p:cNvPicPr>
            <a:picLocks noChangeAspect="1" noChangeArrowheads="1"/>
          </p:cNvPicPr>
          <p:nvPr/>
        </p:nvPicPr>
        <p:blipFill>
          <a:blip r:embed="rId2"/>
          <a:srcRect/>
          <a:stretch>
            <a:fillRect/>
          </a:stretch>
        </p:blipFill>
        <p:spPr bwMode="auto">
          <a:xfrm rot="476254">
            <a:off x="4643438" y="4286256"/>
            <a:ext cx="3810026" cy="2143140"/>
          </a:xfrm>
          <a:prstGeom prst="rect">
            <a:avLst/>
          </a:prstGeom>
          <a:noFill/>
        </p:spPr>
      </p:pic>
      <p:pic>
        <p:nvPicPr>
          <p:cNvPr id="2" name="Picture 2" descr="http://kolosok-vtura.ekb.muzkult.ru/media/2018/09/06/1231738534/image_image_3972371.jpg"/>
          <p:cNvPicPr>
            <a:picLocks noChangeAspect="1" noChangeArrowheads="1"/>
          </p:cNvPicPr>
          <p:nvPr/>
        </p:nvPicPr>
        <p:blipFill>
          <a:blip r:embed="rId3" cstate="print"/>
          <a:srcRect/>
          <a:stretch>
            <a:fillRect/>
          </a:stretch>
        </p:blipFill>
        <p:spPr bwMode="auto">
          <a:xfrm rot="21098212">
            <a:off x="611586" y="3512815"/>
            <a:ext cx="3655347" cy="2893757"/>
          </a:xfrm>
          <a:prstGeom prst="rect">
            <a:avLst/>
          </a:prstGeom>
          <a:noFill/>
        </p:spPr>
      </p:pic>
    </p:spTree>
  </p:cSld>
  <p:clrMapOvr>
    <a:masterClrMapping/>
  </p:clrMapOvr>
  <p:transition>
    <p:wheel/>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1"/>
          <p:cNvSpPr txBox="1">
            <a:spLocks noChangeArrowheads="1"/>
          </p:cNvSpPr>
          <p:nvPr/>
        </p:nvSpPr>
        <p:spPr bwMode="auto">
          <a:xfrm>
            <a:off x="285720" y="285728"/>
            <a:ext cx="4572032" cy="2862322"/>
          </a:xfrm>
          <a:prstGeom prst="rect">
            <a:avLst/>
          </a:prstGeom>
          <a:noFill/>
          <a:ln w="9525">
            <a:noFill/>
            <a:miter lim="800000"/>
            <a:headEnd/>
            <a:tailEnd/>
          </a:ln>
        </p:spPr>
        <p:txBody>
          <a:bodyPr wrap="square" anchor="ctr">
            <a:spAutoFit/>
          </a:bodyPr>
          <a:lstStyle/>
          <a:p>
            <a:pPr algn="just"/>
            <a:r>
              <a:rPr lang="ru-RU" dirty="0"/>
              <a:t>	Т</a:t>
            </a:r>
            <a:r>
              <a:rPr lang="ru-RU" sz="1600" dirty="0"/>
              <a:t>акже в рамках муниципальной  программы «Развитие культуры, физической культуры, спорта и молодежной политики в Городском округе Верхняя Тура до </a:t>
            </a:r>
            <a:r>
              <a:rPr lang="ru-RU" sz="1600" dirty="0" smtClean="0"/>
              <a:t>2022 </a:t>
            </a:r>
            <a:r>
              <a:rPr lang="ru-RU" sz="1600" dirty="0"/>
              <a:t>года» осуществляются расходы про проведению мероприятий в области молодежной политики: молодежные программы, </a:t>
            </a:r>
            <a:r>
              <a:rPr lang="ru-RU" sz="1600" dirty="0" err="1"/>
              <a:t>квесты</a:t>
            </a:r>
            <a:r>
              <a:rPr lang="ru-RU" sz="1600" dirty="0"/>
              <a:t> и </a:t>
            </a:r>
            <a:r>
              <a:rPr lang="ru-RU" sz="1600" dirty="0" err="1"/>
              <a:t>т.д</a:t>
            </a:r>
            <a:r>
              <a:rPr lang="ru-RU" sz="1600" dirty="0"/>
              <a:t>, создаются временные рабочие места для  подростков в возрасте 14-17 лет в рамках организации движения трудовых отрядов. </a:t>
            </a:r>
          </a:p>
          <a:p>
            <a:pPr algn="just"/>
            <a:r>
              <a:rPr lang="ru-RU" dirty="0"/>
              <a:t>	</a:t>
            </a:r>
          </a:p>
        </p:txBody>
      </p:sp>
      <p:pic>
        <p:nvPicPr>
          <p:cNvPr id="26627" name="Picture 2" descr="http://www.mk.ru/upload/iblock_mk/475/2e/cb/cb/DETAIL_PICTURE_533900.jpg"/>
          <p:cNvPicPr>
            <a:picLocks noChangeAspect="1" noChangeArrowheads="1"/>
          </p:cNvPicPr>
          <p:nvPr/>
        </p:nvPicPr>
        <p:blipFill>
          <a:blip r:embed="rId2"/>
          <a:srcRect/>
          <a:stretch>
            <a:fillRect/>
          </a:stretch>
        </p:blipFill>
        <p:spPr bwMode="auto">
          <a:xfrm>
            <a:off x="214283" y="3357562"/>
            <a:ext cx="3357585" cy="1714500"/>
          </a:xfrm>
          <a:prstGeom prst="rect">
            <a:avLst/>
          </a:prstGeom>
          <a:ln>
            <a:noFill/>
          </a:ln>
          <a:effectLst>
            <a:outerShdw blurRad="292100" dist="139700" dir="2700000" algn="tl" rotWithShape="0">
              <a:srgbClr val="333333">
                <a:alpha val="65000"/>
              </a:srgbClr>
            </a:outerShdw>
          </a:effectLst>
        </p:spPr>
      </p:pic>
      <p:pic>
        <p:nvPicPr>
          <p:cNvPr id="4098" name="Picture 2" descr="http://www.pmcvo.ru/images/stories/galleries/pmk_avrora/2017_god/11_02/003.jpg"/>
          <p:cNvPicPr>
            <a:picLocks noChangeAspect="1" noChangeArrowheads="1"/>
          </p:cNvPicPr>
          <p:nvPr/>
        </p:nvPicPr>
        <p:blipFill>
          <a:blip r:embed="rId3" cstate="print"/>
          <a:srcRect/>
          <a:stretch>
            <a:fillRect/>
          </a:stretch>
        </p:blipFill>
        <p:spPr bwMode="auto">
          <a:xfrm>
            <a:off x="4929190" y="1428736"/>
            <a:ext cx="2500330" cy="1571636"/>
          </a:xfrm>
          <a:prstGeom prst="rect">
            <a:avLst/>
          </a:prstGeom>
          <a:noFill/>
        </p:spPr>
      </p:pic>
      <p:sp>
        <p:nvSpPr>
          <p:cNvPr id="6" name="Прямоугольник 5"/>
          <p:cNvSpPr/>
          <p:nvPr/>
        </p:nvSpPr>
        <p:spPr>
          <a:xfrm>
            <a:off x="3929058" y="3214686"/>
            <a:ext cx="5000660" cy="3046988"/>
          </a:xfrm>
          <a:prstGeom prst="rect">
            <a:avLst/>
          </a:prstGeom>
        </p:spPr>
        <p:txBody>
          <a:bodyPr wrap="square">
            <a:spAutoFit/>
          </a:bodyPr>
          <a:lstStyle/>
          <a:p>
            <a:pPr algn="just"/>
            <a:r>
              <a:rPr lang="ru-RU" sz="1600" dirty="0" smtClean="0"/>
              <a:t>Молодые семьи Городского округа Верхняя Тура в соответствии с установленной очередностью и при условии предоставления всех необходимых документов могут приобрести в собственность жилье на условиях </a:t>
            </a:r>
            <a:r>
              <a:rPr lang="ru-RU" sz="1600" dirty="0" err="1" smtClean="0"/>
              <a:t>софинансирования</a:t>
            </a:r>
            <a:r>
              <a:rPr lang="ru-RU" sz="1600" dirty="0" smtClean="0"/>
              <a:t> путем получения  из федерального, областного и местного бюджетов социальных выплат. Суммарный объем выплат составляет 40% стоимости приобретенного жилья, что становится существенной помощью для молодых семей, желающих улучшить свои  жилищные условия.</a:t>
            </a:r>
            <a:endParaRPr lang="ru-RU" sz="1600" dirty="0"/>
          </a:p>
        </p:txBody>
      </p:sp>
      <p:pic>
        <p:nvPicPr>
          <p:cNvPr id="4100" name="Picture 4" descr="https://pp.userapi.com/c637922/v637922369/59d20/GBpD0SayOoI.jpg"/>
          <p:cNvPicPr>
            <a:picLocks noChangeAspect="1" noChangeArrowheads="1"/>
          </p:cNvPicPr>
          <p:nvPr/>
        </p:nvPicPr>
        <p:blipFill>
          <a:blip r:embed="rId4" cstate="print"/>
          <a:srcRect/>
          <a:stretch>
            <a:fillRect/>
          </a:stretch>
        </p:blipFill>
        <p:spPr bwMode="auto">
          <a:xfrm>
            <a:off x="6500826" y="357166"/>
            <a:ext cx="2500331" cy="1500198"/>
          </a:xfrm>
          <a:prstGeom prst="rect">
            <a:avLst/>
          </a:prstGeom>
          <a:noFill/>
        </p:spPr>
      </p:pic>
    </p:spTree>
  </p:cSld>
  <p:clrMapOvr>
    <a:masterClrMapping/>
  </p:clrMapOvr>
  <p:transition>
    <p:wheel/>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500042"/>
            <a:ext cx="7786742" cy="923330"/>
          </a:xfrm>
          <a:prstGeom prst="rect">
            <a:avLst/>
          </a:prstGeom>
        </p:spPr>
        <p:txBody>
          <a:bodyPr wrap="square">
            <a:spAutoFit/>
          </a:bodyPr>
          <a:lstStyle/>
          <a:p>
            <a:pPr algn="ctr"/>
            <a:r>
              <a:rPr lang="ru-RU" b="1" dirty="0" smtClean="0"/>
              <a:t>Муниципальная программа </a:t>
            </a:r>
            <a:br>
              <a:rPr lang="ru-RU" b="1" dirty="0" smtClean="0"/>
            </a:br>
            <a:r>
              <a:rPr lang="ru-RU" b="1" dirty="0" smtClean="0"/>
              <a:t>«Формирование современной городской среды на территории </a:t>
            </a:r>
          </a:p>
          <a:p>
            <a:pPr algn="ctr"/>
            <a:r>
              <a:rPr lang="ru-RU" b="1" dirty="0" smtClean="0"/>
              <a:t>Городского округа Верхняя Тура на 2018-2024 годы»</a:t>
            </a:r>
            <a:endParaRPr lang="ru-RU" b="1" dirty="0"/>
          </a:p>
        </p:txBody>
      </p:sp>
      <p:sp>
        <p:nvSpPr>
          <p:cNvPr id="4" name="Прямоугольник 3"/>
          <p:cNvSpPr/>
          <p:nvPr/>
        </p:nvSpPr>
        <p:spPr>
          <a:xfrm>
            <a:off x="214282" y="1571612"/>
            <a:ext cx="7929618" cy="1877437"/>
          </a:xfrm>
          <a:prstGeom prst="rect">
            <a:avLst/>
          </a:prstGeom>
        </p:spPr>
        <p:txBody>
          <a:bodyPr wrap="square">
            <a:spAutoFit/>
          </a:bodyPr>
          <a:lstStyle/>
          <a:p>
            <a:pPr algn="just"/>
            <a:r>
              <a:rPr lang="ru-RU" dirty="0" smtClean="0">
                <a:latin typeface="Times New Roman" pitchFamily="18" charset="0"/>
                <a:cs typeface="Times New Roman" pitchFamily="18" charset="0"/>
              </a:rPr>
              <a:t>	</a:t>
            </a:r>
            <a:r>
              <a:rPr lang="ru-RU" sz="1400" dirty="0" smtClean="0"/>
              <a:t>Ответственный за разработку и выполнение мероприятий данной программы, главный распорядитель бюджетных средств  Комитет по управлению городским и жилищно-коммунальным хозяйством. </a:t>
            </a:r>
          </a:p>
          <a:p>
            <a:pPr algn="just"/>
            <a:r>
              <a:rPr lang="ru-RU" sz="1400" dirty="0" smtClean="0"/>
              <a:t>	В рамках данной программы создание условий для повышения уровня комфортности проживания населения предусмотрено  благоустройство территорий общественного назначения . Основным мероприятием  на 2020-2024 годы станет проект «Комплексное благоустройство общественной территории «Парк здоровья по ул. Лермонтова») </a:t>
            </a:r>
            <a:endParaRPr lang="ru-RU" sz="1400" dirty="0"/>
          </a:p>
        </p:txBody>
      </p:sp>
      <p:sp>
        <p:nvSpPr>
          <p:cNvPr id="7" name="Овальная выноска 6"/>
          <p:cNvSpPr/>
          <p:nvPr/>
        </p:nvSpPr>
        <p:spPr>
          <a:xfrm rot="21176636">
            <a:off x="0" y="3286124"/>
            <a:ext cx="5715010" cy="2571768"/>
          </a:xfrm>
          <a:prstGeom prst="wedgeEllipseCallout">
            <a:avLst>
              <a:gd name="adj1" fmla="val -44251"/>
              <a:gd name="adj2" fmla="val 847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latin typeface="Arial" pitchFamily="34" charset="0"/>
                <a:cs typeface="Arial" pitchFamily="34" charset="0"/>
              </a:rPr>
              <a:t>Расходы в рамках данной программы предусмотрены в сумме </a:t>
            </a:r>
            <a:r>
              <a:rPr lang="ru-RU" b="1" dirty="0" smtClean="0">
                <a:latin typeface="Arial" pitchFamily="34" charset="0"/>
                <a:cs typeface="Arial" pitchFamily="34" charset="0"/>
              </a:rPr>
              <a:t>60 544 </a:t>
            </a:r>
            <a:r>
              <a:rPr lang="ru-RU" dirty="0" smtClean="0">
                <a:latin typeface="Arial" pitchFamily="34" charset="0"/>
                <a:cs typeface="Arial" pitchFamily="34" charset="0"/>
              </a:rPr>
              <a:t>тыс.руб</a:t>
            </a:r>
            <a:r>
              <a:rPr lang="ru-RU" dirty="0">
                <a:latin typeface="Arial" pitchFamily="34" charset="0"/>
                <a:cs typeface="Arial" pitchFamily="34" charset="0"/>
              </a:rPr>
              <a:t>. в </a:t>
            </a:r>
            <a:r>
              <a:rPr lang="ru-RU" dirty="0" smtClean="0">
                <a:latin typeface="Arial" pitchFamily="34" charset="0"/>
                <a:cs typeface="Arial" pitchFamily="34" charset="0"/>
              </a:rPr>
              <a:t>2020 </a:t>
            </a:r>
            <a:r>
              <a:rPr lang="ru-RU" dirty="0">
                <a:latin typeface="Arial" pitchFamily="34" charset="0"/>
                <a:cs typeface="Arial" pitchFamily="34" charset="0"/>
              </a:rPr>
              <a:t>году, </a:t>
            </a:r>
            <a:r>
              <a:rPr lang="ru-RU" b="1" dirty="0" smtClean="0">
                <a:latin typeface="Arial" pitchFamily="34" charset="0"/>
                <a:cs typeface="Arial" pitchFamily="34" charset="0"/>
              </a:rPr>
              <a:t>59 342 </a:t>
            </a:r>
            <a:r>
              <a:rPr lang="ru-RU" dirty="0" smtClean="0">
                <a:latin typeface="Arial" pitchFamily="34" charset="0"/>
                <a:cs typeface="Arial" pitchFamily="34" charset="0"/>
              </a:rPr>
              <a:t>тыс.руб</a:t>
            </a:r>
            <a:r>
              <a:rPr lang="ru-RU" dirty="0">
                <a:latin typeface="Arial" pitchFamily="34" charset="0"/>
                <a:cs typeface="Arial" pitchFamily="34" charset="0"/>
              </a:rPr>
              <a:t>. в </a:t>
            </a:r>
            <a:r>
              <a:rPr lang="ru-RU" dirty="0" smtClean="0">
                <a:latin typeface="Arial" pitchFamily="34" charset="0"/>
                <a:cs typeface="Arial" pitchFamily="34" charset="0"/>
              </a:rPr>
              <a:t>2021 </a:t>
            </a:r>
            <a:r>
              <a:rPr lang="ru-RU" dirty="0">
                <a:latin typeface="Arial" pitchFamily="34" charset="0"/>
                <a:cs typeface="Arial" pitchFamily="34" charset="0"/>
              </a:rPr>
              <a:t>году,  </a:t>
            </a:r>
            <a:r>
              <a:rPr lang="ru-RU" b="1" dirty="0" smtClean="0">
                <a:latin typeface="Arial" pitchFamily="34" charset="0"/>
                <a:cs typeface="Arial" pitchFamily="34" charset="0"/>
              </a:rPr>
              <a:t>500 </a:t>
            </a:r>
            <a:r>
              <a:rPr lang="ru-RU" dirty="0" smtClean="0">
                <a:latin typeface="Arial" pitchFamily="34" charset="0"/>
                <a:cs typeface="Arial" pitchFamily="34" charset="0"/>
              </a:rPr>
              <a:t>тыс.руб</a:t>
            </a:r>
            <a:r>
              <a:rPr lang="ru-RU" dirty="0">
                <a:latin typeface="Arial" pitchFamily="34" charset="0"/>
                <a:cs typeface="Arial" pitchFamily="34" charset="0"/>
              </a:rPr>
              <a:t>. в </a:t>
            </a:r>
            <a:r>
              <a:rPr lang="ru-RU" dirty="0" smtClean="0">
                <a:latin typeface="Arial" pitchFamily="34" charset="0"/>
                <a:cs typeface="Arial" pitchFamily="34" charset="0"/>
              </a:rPr>
              <a:t>2022 </a:t>
            </a:r>
            <a:r>
              <a:rPr lang="ru-RU" dirty="0">
                <a:latin typeface="Arial" pitchFamily="34" charset="0"/>
                <a:cs typeface="Arial" pitchFamily="34" charset="0"/>
              </a:rPr>
              <a:t>году </a:t>
            </a:r>
          </a:p>
        </p:txBody>
      </p:sp>
      <p:pic>
        <p:nvPicPr>
          <p:cNvPr id="3074" name="Picture 2" descr="http://све.рф/media/gallery/e/3/e34b94c6994a801f492328124726c1a3_900x_.jpg"/>
          <p:cNvPicPr>
            <a:picLocks noChangeAspect="1" noChangeArrowheads="1"/>
          </p:cNvPicPr>
          <p:nvPr/>
        </p:nvPicPr>
        <p:blipFill>
          <a:blip r:embed="rId2"/>
          <a:srcRect/>
          <a:stretch>
            <a:fillRect/>
          </a:stretch>
        </p:blipFill>
        <p:spPr bwMode="auto">
          <a:xfrm rot="476844">
            <a:off x="5176547" y="3263382"/>
            <a:ext cx="4000528" cy="2822596"/>
          </a:xfrm>
          <a:prstGeom prst="rect">
            <a:avLst/>
          </a:prstGeom>
          <a:noFill/>
        </p:spPr>
      </p:pic>
    </p:spTree>
  </p:cSld>
  <p:clrMapOvr>
    <a:masterClrMapping/>
  </p:clrMapOvr>
  <p:transition>
    <p:wheel/>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8" y="571480"/>
            <a:ext cx="7786742" cy="857256"/>
          </a:xfrm>
        </p:spPr>
        <p:txBody>
          <a:bodyPr>
            <a:noAutofit/>
          </a:bodyPr>
          <a:lstStyle/>
          <a:p>
            <a:pPr algn="ctr">
              <a:defRPr/>
            </a:pPr>
            <a:r>
              <a:rPr lang="ru-RU" sz="2400" b="1" dirty="0" smtClean="0">
                <a:latin typeface="Arial" pitchFamily="34" charset="0"/>
                <a:cs typeface="Arial" pitchFamily="34" charset="0"/>
              </a:rPr>
              <a:t>Дефицит бюджета города Верхняя Тура на 2020-2022 годы </a:t>
            </a:r>
            <a:endParaRPr lang="ru-RU" sz="2400" b="1" dirty="0">
              <a:latin typeface="Arial" pitchFamily="34" charset="0"/>
              <a:cs typeface="Arial" pitchFamily="34" charset="0"/>
            </a:endParaRPr>
          </a:p>
        </p:txBody>
      </p:sp>
      <p:pic>
        <p:nvPicPr>
          <p:cNvPr id="27651" name="Picture 2"/>
          <p:cNvPicPr>
            <a:picLocks noChangeAspect="1" noChangeArrowheads="1"/>
          </p:cNvPicPr>
          <p:nvPr/>
        </p:nvPicPr>
        <p:blipFill>
          <a:blip r:embed="rId2"/>
          <a:srcRect/>
          <a:stretch>
            <a:fillRect/>
          </a:stretch>
        </p:blipFill>
        <p:spPr bwMode="auto">
          <a:xfrm>
            <a:off x="6643688" y="5072063"/>
            <a:ext cx="1838325" cy="1238250"/>
          </a:xfrm>
          <a:prstGeom prst="rect">
            <a:avLst/>
          </a:prstGeom>
          <a:noFill/>
          <a:ln w="9525">
            <a:noFill/>
            <a:miter lim="800000"/>
            <a:headEnd/>
            <a:tailEnd/>
          </a:ln>
        </p:spPr>
      </p:pic>
      <p:sp>
        <p:nvSpPr>
          <p:cNvPr id="7" name="Стрелка вправо 6"/>
          <p:cNvSpPr/>
          <p:nvPr/>
        </p:nvSpPr>
        <p:spPr>
          <a:xfrm rot="20902552">
            <a:off x="94312" y="1588280"/>
            <a:ext cx="3421316" cy="41210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300" b="1" dirty="0" err="1" smtClean="0">
                <a:latin typeface="Arial" pitchFamily="34" charset="0"/>
                <a:cs typeface="Arial" pitchFamily="34" charset="0"/>
              </a:rPr>
              <a:t>Профицит</a:t>
            </a:r>
            <a:r>
              <a:rPr lang="ru-RU" sz="1300" b="1" dirty="0" smtClean="0">
                <a:latin typeface="Arial" pitchFamily="34" charset="0"/>
                <a:cs typeface="Arial" pitchFamily="34" charset="0"/>
              </a:rPr>
              <a:t> </a:t>
            </a:r>
            <a:r>
              <a:rPr lang="ru-RU" sz="1300" b="1" dirty="0">
                <a:latin typeface="Arial" pitchFamily="34" charset="0"/>
                <a:cs typeface="Arial" pitchFamily="34" charset="0"/>
              </a:rPr>
              <a:t>бюджета по итогам </a:t>
            </a:r>
            <a:r>
              <a:rPr lang="ru-RU" sz="1300" b="1" dirty="0" smtClean="0">
                <a:latin typeface="Arial" pitchFamily="34" charset="0"/>
                <a:cs typeface="Arial" pitchFamily="34" charset="0"/>
              </a:rPr>
              <a:t>2018 </a:t>
            </a:r>
            <a:r>
              <a:rPr lang="ru-RU" sz="1300" b="1" dirty="0">
                <a:latin typeface="Arial" pitchFamily="34" charset="0"/>
                <a:cs typeface="Arial" pitchFamily="34" charset="0"/>
              </a:rPr>
              <a:t>года объясняется </a:t>
            </a:r>
            <a:r>
              <a:rPr lang="ru-RU" sz="1300" b="1" dirty="0" smtClean="0">
                <a:latin typeface="Arial" pitchFamily="34" charset="0"/>
                <a:cs typeface="Arial" pitchFamily="34" charset="0"/>
              </a:rPr>
              <a:t>большим объемом остатков средств</a:t>
            </a:r>
            <a:r>
              <a:rPr lang="ru-RU" sz="1300" b="1" dirty="0">
                <a:latin typeface="Arial" pitchFamily="34" charset="0"/>
                <a:cs typeface="Arial" pitchFamily="34" charset="0"/>
              </a:rPr>
              <a:t>, </a:t>
            </a:r>
            <a:r>
              <a:rPr lang="ru-RU" sz="1300" b="1" dirty="0" smtClean="0">
                <a:latin typeface="Arial" pitchFamily="34" charset="0"/>
                <a:cs typeface="Arial" pitchFamily="34" charset="0"/>
              </a:rPr>
              <a:t>на счете местного бюджета, </a:t>
            </a:r>
          </a:p>
          <a:p>
            <a:pPr algn="ctr">
              <a:defRPr/>
            </a:pPr>
            <a:r>
              <a:rPr lang="ru-RU" sz="1300" b="1" dirty="0" smtClean="0">
                <a:latin typeface="Arial" pitchFamily="34" charset="0"/>
                <a:cs typeface="Arial" pitchFamily="34" charset="0"/>
              </a:rPr>
              <a:t>как за счет безвозмездных поступлений, так и за счет налоговых и неналоговых поступлений) </a:t>
            </a:r>
            <a:endParaRPr lang="ru-RU" sz="1300" b="1" dirty="0">
              <a:latin typeface="Arial" pitchFamily="34" charset="0"/>
              <a:cs typeface="Arial" pitchFamily="34" charset="0"/>
            </a:endParaRPr>
          </a:p>
        </p:txBody>
      </p:sp>
      <p:graphicFrame>
        <p:nvGraphicFramePr>
          <p:cNvPr id="10" name="Диаграмма 9"/>
          <p:cNvGraphicFramePr>
            <a:graphicFrameLocks/>
          </p:cNvGraphicFramePr>
          <p:nvPr/>
        </p:nvGraphicFramePr>
        <p:xfrm>
          <a:off x="2643174" y="1500174"/>
          <a:ext cx="6357966" cy="433388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wheel/>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42852"/>
            <a:ext cx="8305800" cy="857256"/>
          </a:xfrm>
        </p:spPr>
        <p:txBody>
          <a:bodyPr>
            <a:noAutofit/>
          </a:bodyPr>
          <a:lstStyle/>
          <a:p>
            <a:pPr algn="ctr">
              <a:defRPr/>
            </a:pPr>
            <a:r>
              <a:rPr lang="ru-RU" sz="2400" b="1" dirty="0" smtClean="0">
                <a:latin typeface="Arial" pitchFamily="34" charset="0"/>
                <a:cs typeface="Arial" pitchFamily="34" charset="0"/>
              </a:rPr>
              <a:t>Муниципальный долг </a:t>
            </a:r>
            <a:br>
              <a:rPr lang="ru-RU" sz="2400" b="1" dirty="0" smtClean="0">
                <a:latin typeface="Arial" pitchFamily="34" charset="0"/>
                <a:cs typeface="Arial" pitchFamily="34" charset="0"/>
              </a:rPr>
            </a:br>
            <a:r>
              <a:rPr lang="ru-RU" sz="2400" b="1" dirty="0" smtClean="0">
                <a:latin typeface="Arial" pitchFamily="34" charset="0"/>
                <a:cs typeface="Arial" pitchFamily="34" charset="0"/>
              </a:rPr>
              <a:t>Городского округа Верхняя Тура</a:t>
            </a:r>
            <a:endParaRPr lang="ru-RU" sz="2400" b="1" dirty="0">
              <a:latin typeface="Arial" pitchFamily="34" charset="0"/>
              <a:cs typeface="Arial" pitchFamily="34" charset="0"/>
            </a:endParaRPr>
          </a:p>
        </p:txBody>
      </p:sp>
      <p:sp>
        <p:nvSpPr>
          <p:cNvPr id="29699" name="TextBox 10"/>
          <p:cNvSpPr txBox="1">
            <a:spLocks noChangeArrowheads="1"/>
          </p:cNvSpPr>
          <p:nvPr/>
        </p:nvSpPr>
        <p:spPr bwMode="auto">
          <a:xfrm>
            <a:off x="285720" y="3571876"/>
            <a:ext cx="8572560" cy="2308324"/>
          </a:xfrm>
          <a:prstGeom prst="rect">
            <a:avLst/>
          </a:prstGeom>
          <a:noFill/>
          <a:ln w="9525">
            <a:noFill/>
            <a:miter lim="800000"/>
            <a:headEnd/>
            <a:tailEnd/>
          </a:ln>
        </p:spPr>
        <p:txBody>
          <a:bodyPr wrap="square" anchor="ctr">
            <a:spAutoFit/>
          </a:bodyPr>
          <a:lstStyle/>
          <a:p>
            <a:pPr algn="just"/>
            <a:r>
              <a:rPr lang="ru-RU" dirty="0"/>
              <a:t>	Муниципальный долг Городского округа Верхняя Тура образовался в связи с предоставлением кредитов из областного бюджета бюджету города Верхняя Тура на покрытие временных кассовых разрывов, на расчеты за топливно-энергетические ресурсы. Все кредиты были предоставлены до 2013 года</a:t>
            </a:r>
            <a:r>
              <a:rPr lang="ru-RU" dirty="0" smtClean="0"/>
              <a:t>. </a:t>
            </a:r>
            <a:r>
              <a:rPr lang="ru-RU" dirty="0"/>
              <a:t>Начиная с 2013 года производится только погашение ранее полученных и реструктуризированных кредитов, муниципальный долг стабильно уменьшается, что отражено на диаграмме</a:t>
            </a:r>
            <a:r>
              <a:rPr lang="ru-RU" dirty="0" smtClean="0"/>
              <a:t>. В 2019 году полностью погашен муниципальный долг сумме 446 тыс.руб. </a:t>
            </a:r>
            <a:endParaRPr lang="ru-RU" dirty="0"/>
          </a:p>
        </p:txBody>
      </p:sp>
      <p:graphicFrame>
        <p:nvGraphicFramePr>
          <p:cNvPr id="6" name="Диаграмма 5"/>
          <p:cNvGraphicFramePr>
            <a:graphicFrameLocks/>
          </p:cNvGraphicFramePr>
          <p:nvPr/>
        </p:nvGraphicFramePr>
        <p:xfrm>
          <a:off x="357158" y="1285860"/>
          <a:ext cx="8143932" cy="1928826"/>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7500958" y="1285860"/>
            <a:ext cx="1143008" cy="369332"/>
          </a:xfrm>
          <a:prstGeom prst="rect">
            <a:avLst/>
          </a:prstGeom>
          <a:noFill/>
        </p:spPr>
        <p:txBody>
          <a:bodyPr wrap="square" rtlCol="0">
            <a:spAutoFit/>
          </a:bodyPr>
          <a:lstStyle/>
          <a:p>
            <a:r>
              <a:rPr lang="ru-RU" sz="1400" dirty="0" smtClean="0"/>
              <a:t>Тыс.руб</a:t>
            </a:r>
            <a:r>
              <a:rPr lang="ru-RU" dirty="0" smtClean="0"/>
              <a:t>.</a:t>
            </a:r>
            <a:endParaRPr lang="ru-RU" dirty="0"/>
          </a:p>
        </p:txBody>
      </p:sp>
    </p:spTree>
  </p:cSld>
  <p:clrMapOvr>
    <a:masterClrMapping/>
  </p:clrMapOvr>
  <p:transition>
    <p:wheel/>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Заголовок 1"/>
          <p:cNvSpPr>
            <a:spLocks noGrp="1"/>
          </p:cNvSpPr>
          <p:nvPr>
            <p:ph type="title"/>
          </p:nvPr>
        </p:nvSpPr>
        <p:spPr>
          <a:xfrm>
            <a:off x="500034" y="714356"/>
            <a:ext cx="8229600" cy="428625"/>
          </a:xfrm>
        </p:spPr>
        <p:txBody>
          <a:bodyPr>
            <a:normAutofit/>
          </a:bodyPr>
          <a:lstStyle/>
          <a:p>
            <a:pPr algn="ctr"/>
            <a:r>
              <a:rPr lang="ru-RU" sz="2400" b="1" dirty="0" smtClean="0">
                <a:latin typeface="Arial" pitchFamily="34" charset="0"/>
                <a:cs typeface="Arial" pitchFamily="34" charset="0"/>
              </a:rPr>
              <a:t>Информационный лист</a:t>
            </a:r>
          </a:p>
        </p:txBody>
      </p:sp>
      <p:sp>
        <p:nvSpPr>
          <p:cNvPr id="30723" name="Содержимое 2"/>
          <p:cNvSpPr>
            <a:spLocks noGrp="1"/>
          </p:cNvSpPr>
          <p:nvPr>
            <p:ph idx="1"/>
          </p:nvPr>
        </p:nvSpPr>
        <p:spPr>
          <a:xfrm>
            <a:off x="457200" y="1357313"/>
            <a:ext cx="8229600" cy="4967287"/>
          </a:xfrm>
        </p:spPr>
        <p:txBody>
          <a:bodyPr/>
          <a:lstStyle/>
          <a:p>
            <a:pPr algn="just"/>
            <a:r>
              <a:rPr lang="ru-RU" sz="1800" dirty="0" smtClean="0">
                <a:latin typeface="Arial" pitchFamily="34" charset="0"/>
                <a:cs typeface="Arial" pitchFamily="34" charset="0"/>
              </a:rPr>
              <a:t>Информация  «Проект бюджета на 2019-2021 годы для граждан» сформирован с целью повышения прозрачности и открытости для граждан бюджетного процесса и бюджета городского округа.</a:t>
            </a:r>
          </a:p>
          <a:p>
            <a:pPr algn="just"/>
            <a:r>
              <a:rPr lang="ru-RU" sz="1800" dirty="0" smtClean="0">
                <a:latin typeface="Arial" pitchFamily="34" charset="0"/>
                <a:cs typeface="Arial" pitchFamily="34" charset="0"/>
              </a:rPr>
              <a:t>Ответственный за формирование местного бюджета на 2019 год и плановый период 2020 и 2021 годов в доступной для граждан форме: финансовый отдел администрации городского округа Верхняя Тура.</a:t>
            </a:r>
          </a:p>
          <a:p>
            <a:pPr algn="just"/>
            <a:r>
              <a:rPr lang="ru-RU" sz="1800" dirty="0" smtClean="0">
                <a:latin typeface="Arial" pitchFamily="34" charset="0"/>
                <a:cs typeface="Arial" pitchFamily="34" charset="0"/>
              </a:rPr>
              <a:t>адрес: г. Верхняя Тура, </a:t>
            </a:r>
            <a:r>
              <a:rPr lang="ru-RU" sz="1800" dirty="0" err="1" smtClean="0">
                <a:latin typeface="Arial" pitchFamily="34" charset="0"/>
                <a:cs typeface="Arial" pitchFamily="34" charset="0"/>
              </a:rPr>
              <a:t>ул.Иканина</a:t>
            </a:r>
            <a:r>
              <a:rPr lang="ru-RU" sz="1800" dirty="0" smtClean="0">
                <a:latin typeface="Arial" pitchFamily="34" charset="0"/>
                <a:cs typeface="Arial" pitchFamily="34" charset="0"/>
              </a:rPr>
              <a:t>, 77, </a:t>
            </a:r>
            <a:r>
              <a:rPr lang="ru-RU" sz="1800" dirty="0" err="1" smtClean="0">
                <a:latin typeface="Arial" pitchFamily="34" charset="0"/>
                <a:cs typeface="Arial" pitchFamily="34" charset="0"/>
              </a:rPr>
              <a:t>каб</a:t>
            </a:r>
            <a:r>
              <a:rPr lang="ru-RU" sz="1800" dirty="0" smtClean="0">
                <a:latin typeface="Arial" pitchFamily="34" charset="0"/>
                <a:cs typeface="Arial" pitchFamily="34" charset="0"/>
              </a:rPr>
              <a:t> № 207, телефон 2-82-90 (145), время работы: понедельник-четверг с 8-00 до 17-15, пятница с 8-00 до 16-00, перерыв с 12-30 до 13-30, электронный адрес </a:t>
            </a:r>
            <a:r>
              <a:rPr lang="en-US" sz="1800" dirty="0" smtClean="0">
                <a:latin typeface="Arial" pitchFamily="34" charset="0"/>
                <a:cs typeface="Arial" pitchFamily="34" charset="0"/>
              </a:rPr>
              <a:t>fovt@bk.ru.</a:t>
            </a:r>
            <a:endParaRPr lang="ru-RU" sz="1800" dirty="0" smtClean="0">
              <a:latin typeface="Arial" pitchFamily="34" charset="0"/>
              <a:cs typeface="Arial" pitchFamily="34" charset="0"/>
            </a:endParaRPr>
          </a:p>
        </p:txBody>
      </p:sp>
      <p:pic>
        <p:nvPicPr>
          <p:cNvPr id="1025" name="Picture 1" descr="https://avatars.mds.yandex.net/get-altay/1363707/2a000001658e852baacfd3abc17d74486f47/XXXL"/>
          <p:cNvPicPr>
            <a:picLocks noChangeAspect="1" noChangeArrowheads="1"/>
          </p:cNvPicPr>
          <p:nvPr/>
        </p:nvPicPr>
        <p:blipFill>
          <a:blip r:embed="rId2"/>
          <a:srcRect/>
          <a:stretch>
            <a:fillRect/>
          </a:stretch>
        </p:blipFill>
        <p:spPr bwMode="auto">
          <a:xfrm rot="361428">
            <a:off x="4286248" y="4143380"/>
            <a:ext cx="3929090" cy="2603022"/>
          </a:xfrm>
          <a:prstGeom prst="rect">
            <a:avLst/>
          </a:prstGeom>
          <a:noFill/>
        </p:spPr>
      </p:pic>
    </p:spTree>
  </p:cSld>
  <p:clrMapOvr>
    <a:masterClrMapping/>
  </p:clrMapOvr>
  <p:transition>
    <p:whee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кругленный прямоугольник 2"/>
          <p:cNvSpPr/>
          <p:nvPr/>
        </p:nvSpPr>
        <p:spPr>
          <a:xfrm>
            <a:off x="285720" y="857232"/>
            <a:ext cx="3357586" cy="12144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latin typeface="Arial" pitchFamily="34" charset="0"/>
                <a:cs typeface="Arial" pitchFamily="34" charset="0"/>
              </a:rPr>
              <a:t>Дефицит бюджета должен обеспечиваться источниками его погашения</a:t>
            </a:r>
            <a:endParaRPr lang="ru-RU" dirty="0">
              <a:latin typeface="Arial" pitchFamily="34" charset="0"/>
              <a:cs typeface="Arial" pitchFamily="34" charset="0"/>
            </a:endParaRPr>
          </a:p>
        </p:txBody>
      </p:sp>
      <p:sp>
        <p:nvSpPr>
          <p:cNvPr id="4" name="Скругленный прямоугольник 3"/>
          <p:cNvSpPr/>
          <p:nvPr/>
        </p:nvSpPr>
        <p:spPr>
          <a:xfrm>
            <a:off x="4357686" y="1357298"/>
            <a:ext cx="4643470" cy="18573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latin typeface="Arial" pitchFamily="34" charset="0"/>
                <a:cs typeface="Arial" pitchFamily="34" charset="0"/>
              </a:rPr>
              <a:t>Источники погашения дефицита бюджета – средства, привлекаемые в бюджет для покрытия дефицита (кредиты банков, кредиты от других уровней бюджетов, ценные бумаги (акции, облигации…), муниципальные гарантии)</a:t>
            </a:r>
            <a:endParaRPr lang="ru-RU" dirty="0">
              <a:latin typeface="Arial" pitchFamily="34" charset="0"/>
              <a:cs typeface="Arial" pitchFamily="34" charset="0"/>
            </a:endParaRPr>
          </a:p>
        </p:txBody>
      </p:sp>
      <p:sp>
        <p:nvSpPr>
          <p:cNvPr id="5" name="Скругленный прямоугольник 4"/>
          <p:cNvSpPr/>
          <p:nvPr/>
        </p:nvSpPr>
        <p:spPr>
          <a:xfrm>
            <a:off x="571472" y="3071810"/>
            <a:ext cx="3500462" cy="13573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latin typeface="Arial" pitchFamily="34" charset="0"/>
                <a:cs typeface="Arial" pitchFamily="34" charset="0"/>
              </a:rPr>
              <a:t>Заимствования, привлекаемые для обеспечения дефицита бюджета, образуют муниципальный долг</a:t>
            </a:r>
            <a:endParaRPr lang="ru-RU" dirty="0">
              <a:latin typeface="Arial" pitchFamily="34" charset="0"/>
              <a:cs typeface="Arial" pitchFamily="34" charset="0"/>
            </a:endParaRPr>
          </a:p>
        </p:txBody>
      </p:sp>
      <p:sp>
        <p:nvSpPr>
          <p:cNvPr id="6" name="Скругленный прямоугольник 5"/>
          <p:cNvSpPr/>
          <p:nvPr/>
        </p:nvSpPr>
        <p:spPr>
          <a:xfrm>
            <a:off x="5072066" y="4143380"/>
            <a:ext cx="3571900" cy="22145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latin typeface="Arial" pitchFamily="34" charset="0"/>
                <a:cs typeface="Arial" pitchFamily="34" charset="0"/>
              </a:rPr>
              <a:t>Муниципальный долг – совокупность долговых обязательств, возникающих  из муниципальных заимствований, принимаемых на себя муниципальным образованием</a:t>
            </a:r>
            <a:endParaRPr lang="ru-RU" dirty="0">
              <a:latin typeface="Arial" pitchFamily="34" charset="0"/>
              <a:cs typeface="Arial" pitchFamily="34" charset="0"/>
            </a:endParaRPr>
          </a:p>
        </p:txBody>
      </p:sp>
      <p:pic>
        <p:nvPicPr>
          <p:cNvPr id="2050" name="Picture 2" descr="https://pbs.twimg.com/media/DYaqLF2WAAApKJ4.jpg:large"/>
          <p:cNvPicPr>
            <a:picLocks noChangeAspect="1" noChangeArrowheads="1"/>
          </p:cNvPicPr>
          <p:nvPr/>
        </p:nvPicPr>
        <p:blipFill>
          <a:blip r:embed="rId2"/>
          <a:srcRect/>
          <a:stretch>
            <a:fillRect/>
          </a:stretch>
        </p:blipFill>
        <p:spPr bwMode="auto">
          <a:xfrm>
            <a:off x="785786" y="4929198"/>
            <a:ext cx="2286015" cy="1714995"/>
          </a:xfrm>
          <a:prstGeom prst="rect">
            <a:avLst/>
          </a:prstGeom>
          <a:noFill/>
        </p:spPr>
      </p:pic>
    </p:spTree>
  </p:cSld>
  <p:clrMapOvr>
    <a:masterClrMapping/>
  </p:clrMapOvr>
  <p:transition>
    <p:whee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с двумя вырезанными противолежащими углами 1"/>
          <p:cNvSpPr/>
          <p:nvPr/>
        </p:nvSpPr>
        <p:spPr>
          <a:xfrm>
            <a:off x="2500313" y="714375"/>
            <a:ext cx="4286250" cy="285750"/>
          </a:xfrm>
          <a:prstGeom prst="snip2Diag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latin typeface="Arial" pitchFamily="34" charset="0"/>
                <a:cs typeface="Arial" pitchFamily="34" charset="0"/>
              </a:rPr>
              <a:t>Доходы бюджета</a:t>
            </a:r>
          </a:p>
        </p:txBody>
      </p:sp>
      <p:sp>
        <p:nvSpPr>
          <p:cNvPr id="3" name="Стрелка вниз 2"/>
          <p:cNvSpPr/>
          <p:nvPr/>
        </p:nvSpPr>
        <p:spPr>
          <a:xfrm>
            <a:off x="500063" y="1571625"/>
            <a:ext cx="2500312" cy="642938"/>
          </a:xfrm>
          <a:prstGeom prst="downArrow">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a:solidFill>
                  <a:schemeClr val="tx1"/>
                </a:solidFill>
                <a:latin typeface="Arial" pitchFamily="34" charset="0"/>
                <a:cs typeface="Arial" pitchFamily="34" charset="0"/>
              </a:rPr>
              <a:t>Налоговые доходы</a:t>
            </a:r>
          </a:p>
        </p:txBody>
      </p:sp>
      <p:sp>
        <p:nvSpPr>
          <p:cNvPr id="4" name="Стрелка вниз 3"/>
          <p:cNvSpPr/>
          <p:nvPr/>
        </p:nvSpPr>
        <p:spPr>
          <a:xfrm>
            <a:off x="3571875" y="1571625"/>
            <a:ext cx="2428875" cy="642938"/>
          </a:xfrm>
          <a:prstGeom prst="downArrow">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a:solidFill>
                  <a:schemeClr val="tx1"/>
                </a:solidFill>
                <a:latin typeface="Arial" pitchFamily="34" charset="0"/>
                <a:cs typeface="Arial" pitchFamily="34" charset="0"/>
              </a:rPr>
              <a:t>Неналоговые доходы</a:t>
            </a:r>
          </a:p>
        </p:txBody>
      </p:sp>
      <p:sp>
        <p:nvSpPr>
          <p:cNvPr id="6" name="Стрелка вниз 5"/>
          <p:cNvSpPr/>
          <p:nvPr/>
        </p:nvSpPr>
        <p:spPr>
          <a:xfrm>
            <a:off x="6286512" y="1571612"/>
            <a:ext cx="2571750" cy="642938"/>
          </a:xfrm>
          <a:prstGeom prst="downArrow">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a:solidFill>
                  <a:schemeClr val="tx1"/>
                </a:solidFill>
                <a:latin typeface="Arial" pitchFamily="34" charset="0"/>
                <a:cs typeface="Arial" pitchFamily="34" charset="0"/>
              </a:rPr>
              <a:t>Безвозмездные поступления</a:t>
            </a:r>
          </a:p>
        </p:txBody>
      </p:sp>
      <p:sp>
        <p:nvSpPr>
          <p:cNvPr id="7" name="Скругленный прямоугольник 6"/>
          <p:cNvSpPr/>
          <p:nvPr/>
        </p:nvSpPr>
        <p:spPr>
          <a:xfrm>
            <a:off x="214313" y="2643188"/>
            <a:ext cx="2786062" cy="2428875"/>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itchFamily="34" charset="0"/>
              <a:buChar char="•"/>
              <a:defRPr/>
            </a:pPr>
            <a:r>
              <a:rPr lang="ru-RU" sz="1200" dirty="0">
                <a:latin typeface="Arial" pitchFamily="34" charset="0"/>
                <a:cs typeface="Arial" pitchFamily="34" charset="0"/>
              </a:rPr>
              <a:t>налог на доходы физических лиц</a:t>
            </a:r>
          </a:p>
          <a:p>
            <a:pPr algn="ctr">
              <a:buFont typeface="Arial" pitchFamily="34" charset="0"/>
              <a:buChar char="•"/>
              <a:defRPr/>
            </a:pPr>
            <a:r>
              <a:rPr lang="ru-RU" sz="1200" dirty="0">
                <a:latin typeface="Arial" pitchFamily="34" charset="0"/>
                <a:cs typeface="Arial" pitchFamily="34" charset="0"/>
              </a:rPr>
              <a:t> доходы от уплаты акцизов на дизельное топливо, моторные масла, автомобильный и прямогонный бензин </a:t>
            </a:r>
          </a:p>
          <a:p>
            <a:pPr algn="ctr">
              <a:buFont typeface="Arial" pitchFamily="34" charset="0"/>
              <a:buChar char="•"/>
              <a:defRPr/>
            </a:pPr>
            <a:r>
              <a:rPr lang="ru-RU" sz="1200" dirty="0">
                <a:latin typeface="Arial" pitchFamily="34" charset="0"/>
                <a:cs typeface="Arial" pitchFamily="34" charset="0"/>
              </a:rPr>
              <a:t>единый налог на вмененный доход</a:t>
            </a:r>
          </a:p>
          <a:p>
            <a:pPr algn="ctr">
              <a:buFont typeface="Arial" pitchFamily="34" charset="0"/>
              <a:buChar char="•"/>
              <a:defRPr/>
            </a:pPr>
            <a:r>
              <a:rPr lang="ru-RU" sz="1200" dirty="0">
                <a:latin typeface="Arial" pitchFamily="34" charset="0"/>
                <a:cs typeface="Arial" pitchFamily="34" charset="0"/>
              </a:rPr>
              <a:t>налог на имущество </a:t>
            </a:r>
            <a:r>
              <a:rPr lang="ru-RU" sz="1200" dirty="0" err="1">
                <a:latin typeface="Arial" pitchFamily="34" charset="0"/>
                <a:cs typeface="Arial" pitchFamily="34" charset="0"/>
              </a:rPr>
              <a:t>физлиц</a:t>
            </a:r>
            <a:endParaRPr lang="ru-RU" sz="1200" dirty="0">
              <a:latin typeface="Arial" pitchFamily="34" charset="0"/>
              <a:cs typeface="Arial" pitchFamily="34" charset="0"/>
            </a:endParaRPr>
          </a:p>
          <a:p>
            <a:pPr algn="ctr">
              <a:buFont typeface="Arial" pitchFamily="34" charset="0"/>
              <a:buChar char="•"/>
              <a:defRPr/>
            </a:pPr>
            <a:r>
              <a:rPr lang="ru-RU" sz="1200" dirty="0">
                <a:latin typeface="Arial" pitchFamily="34" charset="0"/>
                <a:cs typeface="Arial" pitchFamily="34" charset="0"/>
              </a:rPr>
              <a:t>земельный налог</a:t>
            </a:r>
          </a:p>
          <a:p>
            <a:pPr algn="ctr">
              <a:buFont typeface="Arial" pitchFamily="34" charset="0"/>
              <a:buChar char="•"/>
              <a:defRPr/>
            </a:pPr>
            <a:r>
              <a:rPr lang="ru-RU" sz="1200" dirty="0">
                <a:latin typeface="Arial" pitchFamily="34" charset="0"/>
                <a:cs typeface="Arial" pitchFamily="34" charset="0"/>
              </a:rPr>
              <a:t>государственная пошлина.</a:t>
            </a:r>
          </a:p>
        </p:txBody>
      </p:sp>
      <p:sp>
        <p:nvSpPr>
          <p:cNvPr id="8" name="Скругленный прямоугольник 7"/>
          <p:cNvSpPr/>
          <p:nvPr/>
        </p:nvSpPr>
        <p:spPr>
          <a:xfrm>
            <a:off x="3357562" y="2714625"/>
            <a:ext cx="3214701" cy="2357438"/>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itchFamily="34" charset="0"/>
              <a:buChar char="•"/>
              <a:defRPr/>
            </a:pPr>
            <a:r>
              <a:rPr lang="ru-RU" sz="1200" dirty="0">
                <a:latin typeface="Arial" pitchFamily="34" charset="0"/>
                <a:cs typeface="Arial" pitchFamily="34" charset="0"/>
              </a:rPr>
              <a:t>доходы от использования земли и имущества, находящегося в государственной или муниципальной собственности</a:t>
            </a:r>
          </a:p>
          <a:p>
            <a:pPr algn="ctr">
              <a:buFont typeface="Arial" pitchFamily="34" charset="0"/>
              <a:buChar char="•"/>
              <a:defRPr/>
            </a:pPr>
            <a:r>
              <a:rPr lang="ru-RU" sz="1200" dirty="0">
                <a:latin typeface="Arial" pitchFamily="34" charset="0"/>
                <a:cs typeface="Arial" pitchFamily="34" charset="0"/>
              </a:rPr>
              <a:t>плата при пользовании природными ресурсами</a:t>
            </a:r>
          </a:p>
          <a:p>
            <a:pPr algn="ctr">
              <a:buFont typeface="Arial" pitchFamily="34" charset="0"/>
              <a:buChar char="•"/>
              <a:defRPr/>
            </a:pPr>
            <a:r>
              <a:rPr lang="ru-RU" sz="1200" dirty="0">
                <a:latin typeface="Arial" pitchFamily="34" charset="0"/>
                <a:cs typeface="Arial" pitchFamily="34" charset="0"/>
              </a:rPr>
              <a:t>доходы от оказания платных услуг и компенсации затрат государства</a:t>
            </a:r>
          </a:p>
          <a:p>
            <a:pPr algn="ctr">
              <a:buFont typeface="Arial" pitchFamily="34" charset="0"/>
              <a:buChar char="•"/>
              <a:defRPr/>
            </a:pPr>
            <a:r>
              <a:rPr lang="ru-RU" sz="1200" dirty="0">
                <a:latin typeface="Arial" pitchFamily="34" charset="0"/>
                <a:cs typeface="Arial" pitchFamily="34" charset="0"/>
              </a:rPr>
              <a:t>доходы от продажи материальных и нематериальных активов</a:t>
            </a:r>
          </a:p>
          <a:p>
            <a:pPr algn="ctr">
              <a:buFont typeface="Arial" pitchFamily="34" charset="0"/>
              <a:buChar char="•"/>
              <a:defRPr/>
            </a:pPr>
            <a:r>
              <a:rPr lang="ru-RU" sz="1200" dirty="0">
                <a:latin typeface="Arial" pitchFamily="34" charset="0"/>
                <a:cs typeface="Arial" pitchFamily="34" charset="0"/>
              </a:rPr>
              <a:t> штрафы, санкции, возмещение ущерба</a:t>
            </a:r>
          </a:p>
        </p:txBody>
      </p:sp>
      <p:sp>
        <p:nvSpPr>
          <p:cNvPr id="9" name="Скругленный прямоугольник 8"/>
          <p:cNvSpPr/>
          <p:nvPr/>
        </p:nvSpPr>
        <p:spPr>
          <a:xfrm>
            <a:off x="6786577" y="2714625"/>
            <a:ext cx="2214547" cy="2357438"/>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itchFamily="34" charset="0"/>
              <a:buChar char="•"/>
              <a:defRPr/>
            </a:pPr>
            <a:r>
              <a:rPr lang="ru-RU" sz="1200" dirty="0">
                <a:latin typeface="Arial" pitchFamily="34" charset="0"/>
                <a:cs typeface="Arial" pitchFamily="34" charset="0"/>
              </a:rPr>
              <a:t>дотации</a:t>
            </a:r>
          </a:p>
          <a:p>
            <a:pPr algn="ctr">
              <a:buFont typeface="Arial" pitchFamily="34" charset="0"/>
              <a:buChar char="•"/>
              <a:defRPr/>
            </a:pPr>
            <a:r>
              <a:rPr lang="ru-RU" sz="1200" dirty="0">
                <a:latin typeface="Arial" pitchFamily="34" charset="0"/>
                <a:cs typeface="Arial" pitchFamily="34" charset="0"/>
              </a:rPr>
              <a:t>субсидии</a:t>
            </a:r>
          </a:p>
          <a:p>
            <a:pPr algn="ctr">
              <a:buFont typeface="Arial" pitchFamily="34" charset="0"/>
              <a:buChar char="•"/>
              <a:defRPr/>
            </a:pPr>
            <a:r>
              <a:rPr lang="ru-RU" sz="1200" dirty="0">
                <a:latin typeface="Arial" pitchFamily="34" charset="0"/>
                <a:cs typeface="Arial" pitchFamily="34" charset="0"/>
              </a:rPr>
              <a:t>субвенции</a:t>
            </a:r>
          </a:p>
          <a:p>
            <a:pPr algn="ctr">
              <a:buFont typeface="Arial" pitchFamily="34" charset="0"/>
              <a:buChar char="•"/>
              <a:defRPr/>
            </a:pPr>
            <a:r>
              <a:rPr lang="ru-RU" sz="1200" dirty="0">
                <a:latin typeface="Arial" pitchFamily="34" charset="0"/>
                <a:cs typeface="Arial" pitchFamily="34" charset="0"/>
              </a:rPr>
              <a:t>иные межбюджетные трансферты</a:t>
            </a:r>
          </a:p>
        </p:txBody>
      </p:sp>
      <p:cxnSp>
        <p:nvCxnSpPr>
          <p:cNvPr id="11" name="Прямая со стрелкой 10"/>
          <p:cNvCxnSpPr/>
          <p:nvPr/>
        </p:nvCxnSpPr>
        <p:spPr>
          <a:xfrm rot="10800000" flipV="1">
            <a:off x="2000232" y="1142984"/>
            <a:ext cx="1785950" cy="2857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p:nvPr/>
        </p:nvCxnSpPr>
        <p:spPr>
          <a:xfrm rot="16200000" flipH="1">
            <a:off x="4679157" y="1107265"/>
            <a:ext cx="285752" cy="214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a:off x="6000760" y="1071546"/>
            <a:ext cx="1285884" cy="4286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2" name="Picture 4"/>
          <p:cNvPicPr>
            <a:picLocks noChangeAspect="1" noChangeArrowheads="1"/>
          </p:cNvPicPr>
          <p:nvPr/>
        </p:nvPicPr>
        <p:blipFill>
          <a:blip r:embed="rId3"/>
          <a:srcRect/>
          <a:stretch>
            <a:fillRect/>
          </a:stretch>
        </p:blipFill>
        <p:spPr bwMode="auto">
          <a:xfrm rot="304544">
            <a:off x="3131724" y="5365241"/>
            <a:ext cx="2522127" cy="1499270"/>
          </a:xfrm>
          <a:prstGeom prst="rect">
            <a:avLst/>
          </a:prstGeom>
          <a:noFill/>
          <a:ln w="9525">
            <a:noFill/>
            <a:miter lim="800000"/>
            <a:headEnd/>
            <a:tailEnd/>
          </a:ln>
        </p:spPr>
      </p:pic>
    </p:spTree>
  </p:cSld>
  <p:clrMapOvr>
    <a:masterClrMapping/>
  </p:clrMapOvr>
  <p:transition>
    <p:whee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с двумя вырезанными противолежащими углами 1"/>
          <p:cNvSpPr/>
          <p:nvPr/>
        </p:nvSpPr>
        <p:spPr>
          <a:xfrm>
            <a:off x="2643188" y="500063"/>
            <a:ext cx="4286250" cy="571500"/>
          </a:xfrm>
          <a:prstGeom prst="snip2Diag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solidFill>
                  <a:schemeClr val="tx1"/>
                </a:solidFill>
                <a:latin typeface="Arial" pitchFamily="34" charset="0"/>
                <a:cs typeface="Arial" pitchFamily="34" charset="0"/>
              </a:rPr>
              <a:t>Безвозмездные поступления</a:t>
            </a:r>
          </a:p>
        </p:txBody>
      </p:sp>
      <p:sp>
        <p:nvSpPr>
          <p:cNvPr id="3" name="Параллелограмм 2"/>
          <p:cNvSpPr/>
          <p:nvPr/>
        </p:nvSpPr>
        <p:spPr>
          <a:xfrm>
            <a:off x="-142875" y="2714625"/>
            <a:ext cx="2428875" cy="2857500"/>
          </a:xfrm>
          <a:prstGeom prst="parallelogram">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b="1" dirty="0">
                <a:solidFill>
                  <a:srgbClr val="000000"/>
                </a:solidFill>
                <a:latin typeface="Arial" pitchFamily="34" charset="0"/>
                <a:cs typeface="Arial" pitchFamily="34" charset="0"/>
              </a:rPr>
              <a:t>Дотации - </a:t>
            </a:r>
            <a:r>
              <a:rPr lang="ru-RU" sz="1200" dirty="0">
                <a:solidFill>
                  <a:srgbClr val="000000"/>
                </a:solidFill>
                <a:latin typeface="Arial" pitchFamily="34" charset="0"/>
                <a:cs typeface="Arial" pitchFamily="34" charset="0"/>
              </a:rPr>
              <a:t>межбюджетные трансферты,          предоставляемые на безвозмездной и безвозвратной основе без установления направлений и (или) условий их использования (безвозмездная финансовая помощь государства</a:t>
            </a:r>
            <a:r>
              <a:rPr lang="ru-RU" sz="1200" dirty="0">
                <a:solidFill>
                  <a:srgbClr val="000000"/>
                </a:solidFill>
                <a:latin typeface="Times New Roman" pitchFamily="18" charset="0"/>
                <a:cs typeface="Times New Roman" pitchFamily="18" charset="0"/>
              </a:rPr>
              <a:t>) </a:t>
            </a:r>
            <a:endParaRPr lang="ru-RU" sz="1200" dirty="0"/>
          </a:p>
        </p:txBody>
      </p:sp>
      <p:sp>
        <p:nvSpPr>
          <p:cNvPr id="4" name="Параллелограмм 3"/>
          <p:cNvSpPr/>
          <p:nvPr/>
        </p:nvSpPr>
        <p:spPr>
          <a:xfrm>
            <a:off x="2071688" y="2714625"/>
            <a:ext cx="2428875" cy="2857500"/>
          </a:xfrm>
          <a:prstGeom prst="parallelogram">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indent="342900" algn="just" eaLnBrk="0" hangingPunct="0">
              <a:defRPr/>
            </a:pPr>
            <a:r>
              <a:rPr lang="ru-RU" sz="1200" b="1" dirty="0">
                <a:solidFill>
                  <a:schemeClr val="tx1"/>
                </a:solidFill>
                <a:latin typeface="Arial" pitchFamily="34" charset="0"/>
                <a:cs typeface="Arial" pitchFamily="34" charset="0"/>
              </a:rPr>
              <a:t>Субсидии</a:t>
            </a:r>
            <a:r>
              <a:rPr lang="ru-RU" sz="1200" dirty="0">
                <a:solidFill>
                  <a:schemeClr val="tx1"/>
                </a:solidFill>
                <a:latin typeface="Arial" pitchFamily="34" charset="0"/>
                <a:cs typeface="Arial" pitchFamily="34" charset="0"/>
              </a:rPr>
              <a:t>  </a:t>
            </a:r>
            <a:r>
              <a:rPr lang="ru-RU" sz="1200" dirty="0">
                <a:solidFill>
                  <a:srgbClr val="000000"/>
                </a:solidFill>
                <a:latin typeface="Arial" pitchFamily="34" charset="0"/>
                <a:cs typeface="Arial" pitchFamily="34" charset="0"/>
              </a:rPr>
              <a:t>предоставляются на условиях долевого </a:t>
            </a:r>
            <a:r>
              <a:rPr lang="ru-RU" sz="1200" dirty="0" err="1">
                <a:solidFill>
                  <a:srgbClr val="000000"/>
                </a:solidFill>
                <a:latin typeface="Arial" pitchFamily="34" charset="0"/>
                <a:cs typeface="Arial" pitchFamily="34" charset="0"/>
              </a:rPr>
              <a:t>софинансирования</a:t>
            </a:r>
            <a:r>
              <a:rPr lang="ru-RU" sz="1200" dirty="0">
                <a:solidFill>
                  <a:srgbClr val="000000"/>
                </a:solidFill>
                <a:latin typeface="Arial" pitchFamily="34" charset="0"/>
                <a:cs typeface="Arial" pitchFamily="34" charset="0"/>
              </a:rPr>
              <a:t> расходов </a:t>
            </a:r>
            <a:endParaRPr lang="ru-RU" sz="1200" dirty="0">
              <a:latin typeface="Arial" pitchFamily="34" charset="0"/>
              <a:cs typeface="Arial" pitchFamily="34" charset="0"/>
            </a:endParaRPr>
          </a:p>
        </p:txBody>
      </p:sp>
      <p:sp>
        <p:nvSpPr>
          <p:cNvPr id="5" name="Параллелограмм 4"/>
          <p:cNvSpPr/>
          <p:nvPr/>
        </p:nvSpPr>
        <p:spPr>
          <a:xfrm>
            <a:off x="4214813" y="2714625"/>
            <a:ext cx="2428875" cy="2786063"/>
          </a:xfrm>
          <a:prstGeom prst="parallelogram">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indent="342900" algn="just" eaLnBrk="0" hangingPunct="0">
              <a:defRPr/>
            </a:pPr>
            <a:r>
              <a:rPr lang="ru-RU" sz="1200" b="1" dirty="0">
                <a:solidFill>
                  <a:schemeClr val="tx1"/>
                </a:solidFill>
                <a:latin typeface="Arial" pitchFamily="34" charset="0"/>
                <a:cs typeface="Arial" pitchFamily="34" charset="0"/>
              </a:rPr>
              <a:t>Субвенции </a:t>
            </a:r>
            <a:r>
              <a:rPr lang="ru-RU" sz="1200" dirty="0">
                <a:solidFill>
                  <a:schemeClr val="tx1"/>
                </a:solidFill>
                <a:latin typeface="Arial" pitchFamily="34" charset="0"/>
                <a:cs typeface="Arial" pitchFamily="34" charset="0"/>
              </a:rPr>
              <a:t>– предоставляются на финансирование «переданных» другим публично-правовым образованиям полномочий</a:t>
            </a:r>
          </a:p>
        </p:txBody>
      </p:sp>
      <p:sp>
        <p:nvSpPr>
          <p:cNvPr id="6" name="Параллелограмм 5"/>
          <p:cNvSpPr/>
          <p:nvPr/>
        </p:nvSpPr>
        <p:spPr>
          <a:xfrm>
            <a:off x="6286511" y="2714625"/>
            <a:ext cx="3000363" cy="2786077"/>
          </a:xfrm>
          <a:prstGeom prst="parallelogram">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indent="342900" algn="just" eaLnBrk="0" hangingPunct="0">
              <a:defRPr/>
            </a:pPr>
            <a:r>
              <a:rPr lang="ru-RU" sz="1200" b="1" dirty="0">
                <a:solidFill>
                  <a:schemeClr val="tx1"/>
                </a:solidFill>
                <a:latin typeface="Arial" pitchFamily="34" charset="0"/>
                <a:cs typeface="Arial" pitchFamily="34" charset="0"/>
              </a:rPr>
              <a:t>Иные межбюджетные трансферты</a:t>
            </a:r>
            <a:r>
              <a:rPr lang="ru-RU" sz="1200" dirty="0">
                <a:solidFill>
                  <a:schemeClr val="tx1"/>
                </a:solidFill>
                <a:latin typeface="Arial" pitchFamily="34" charset="0"/>
                <a:cs typeface="Arial" pitchFamily="34" charset="0"/>
              </a:rPr>
              <a:t> - направляются на стимулирование экономического роста; компенсацию местным бюджетам затрат на финансирование мероприятий общенационального значения, стоимость которых превышает доходные возможности данных бюджетов</a:t>
            </a:r>
          </a:p>
        </p:txBody>
      </p:sp>
      <p:cxnSp>
        <p:nvCxnSpPr>
          <p:cNvPr id="8" name="Прямая со стрелкой 7"/>
          <p:cNvCxnSpPr/>
          <p:nvPr/>
        </p:nvCxnSpPr>
        <p:spPr>
          <a:xfrm rot="10800000" flipV="1">
            <a:off x="1357290" y="1142984"/>
            <a:ext cx="1857388" cy="13573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p:nvPr/>
        </p:nvCxnSpPr>
        <p:spPr>
          <a:xfrm rot="5400000">
            <a:off x="3286116" y="1643050"/>
            <a:ext cx="1143008" cy="1428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rot="16200000" flipH="1">
            <a:off x="4929190" y="1714488"/>
            <a:ext cx="1357322" cy="357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rot="16200000" flipH="1">
            <a:off x="6536545" y="1250141"/>
            <a:ext cx="1357322" cy="12858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hee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285728"/>
            <a:ext cx="7872220" cy="369332"/>
          </a:xfrm>
          <a:prstGeom prst="rect">
            <a:avLst/>
          </a:prstGeom>
          <a:noFill/>
        </p:spPr>
        <p:txBody>
          <a:bodyPr wrap="none" rtlCol="0">
            <a:spAutoFit/>
          </a:bodyPr>
          <a:lstStyle/>
          <a:p>
            <a:r>
              <a:rPr lang="ru-RU" dirty="0" smtClean="0"/>
              <a:t>Основы составления проекта бюджета Городского округа Верхняя Тура</a:t>
            </a:r>
            <a:endParaRPr lang="ru-RU" dirty="0"/>
          </a:p>
        </p:txBody>
      </p:sp>
      <p:graphicFrame>
        <p:nvGraphicFramePr>
          <p:cNvPr id="3" name="Схема 2"/>
          <p:cNvGraphicFramePr/>
          <p:nvPr/>
        </p:nvGraphicFramePr>
        <p:xfrm>
          <a:off x="714348" y="100010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https://img.rg.ru/img/content/152/22/45/3_d_850.jpg"/>
          <p:cNvPicPr>
            <a:picLocks noChangeAspect="1" noChangeArrowheads="1"/>
          </p:cNvPicPr>
          <p:nvPr/>
        </p:nvPicPr>
        <p:blipFill>
          <a:blip r:embed="rId6" cstate="print"/>
          <a:srcRect/>
          <a:stretch>
            <a:fillRect/>
          </a:stretch>
        </p:blipFill>
        <p:spPr bwMode="auto">
          <a:xfrm rot="724753">
            <a:off x="6551037" y="4844915"/>
            <a:ext cx="2071702" cy="1381826"/>
          </a:xfrm>
          <a:prstGeom prst="rect">
            <a:avLst/>
          </a:prstGeom>
          <a:noFill/>
        </p:spPr>
      </p:pic>
    </p:spTree>
  </p:cSld>
  <p:clrMapOvr>
    <a:masterClrMapping/>
  </p:clrMapOvr>
  <p:transition>
    <p:whee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28662" y="214290"/>
            <a:ext cx="7358114" cy="2308324"/>
          </a:xfrm>
          <a:prstGeom prst="rect">
            <a:avLst/>
          </a:prstGeom>
        </p:spPr>
        <p:txBody>
          <a:bodyPr wrap="square">
            <a:spAutoFit/>
          </a:bodyPr>
          <a:lstStyle/>
          <a:p>
            <a:pPr algn="just"/>
            <a:r>
              <a:rPr lang="ru-RU" b="1" dirty="0" smtClean="0"/>
              <a:t>Бюджетный процесс </a:t>
            </a:r>
            <a:r>
              <a:rPr lang="ru-RU" dirty="0" smtClean="0"/>
              <a:t>- регламентируемая законодательством Российской Федерации деятельность органов государственной власти, органов местного самоуправления и иных участников бюджетного процесса по составлению и рассмотрению проектов бюджетов, утверждению и исполнению бюджетов, контролю за их исполнением, осуществлению бюджетного учета, составлению, внешней проверке, рассмотрению и утверждению бюджетной отчетности</a:t>
            </a:r>
            <a:endParaRPr lang="ru-RU" dirty="0"/>
          </a:p>
        </p:txBody>
      </p:sp>
      <p:sp>
        <p:nvSpPr>
          <p:cNvPr id="3" name="Овал 2"/>
          <p:cNvSpPr/>
          <p:nvPr/>
        </p:nvSpPr>
        <p:spPr>
          <a:xfrm>
            <a:off x="0" y="2500306"/>
            <a:ext cx="2214563" cy="857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dirty="0">
                <a:latin typeface="Arial" pitchFamily="34" charset="0"/>
                <a:cs typeface="Arial" pitchFamily="34" charset="0"/>
              </a:rPr>
              <a:t>1. Разработка проекта бюджета</a:t>
            </a:r>
          </a:p>
        </p:txBody>
      </p:sp>
      <p:sp>
        <p:nvSpPr>
          <p:cNvPr id="4" name="Овал 3"/>
          <p:cNvSpPr/>
          <p:nvPr/>
        </p:nvSpPr>
        <p:spPr>
          <a:xfrm>
            <a:off x="2000232" y="2928934"/>
            <a:ext cx="2071688" cy="10001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dirty="0">
                <a:latin typeface="Arial" pitchFamily="34" charset="0"/>
                <a:cs typeface="Arial" pitchFamily="34" charset="0"/>
              </a:rPr>
              <a:t>2. Рассмотрение проекта бюджет</a:t>
            </a:r>
          </a:p>
        </p:txBody>
      </p:sp>
      <p:sp>
        <p:nvSpPr>
          <p:cNvPr id="5" name="Овал 4"/>
          <p:cNvSpPr/>
          <p:nvPr/>
        </p:nvSpPr>
        <p:spPr>
          <a:xfrm>
            <a:off x="3786182" y="3500438"/>
            <a:ext cx="2286000" cy="10715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dirty="0">
                <a:latin typeface="Arial" pitchFamily="34" charset="0"/>
                <a:cs typeface="Arial" pitchFamily="34" charset="0"/>
              </a:rPr>
              <a:t>3. Утверждение проекта бюджета</a:t>
            </a:r>
          </a:p>
        </p:txBody>
      </p:sp>
      <p:sp>
        <p:nvSpPr>
          <p:cNvPr id="6" name="Овал 5"/>
          <p:cNvSpPr/>
          <p:nvPr/>
        </p:nvSpPr>
        <p:spPr>
          <a:xfrm>
            <a:off x="5500694" y="4357694"/>
            <a:ext cx="2143125" cy="10001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dirty="0">
                <a:latin typeface="Arial" pitchFamily="34" charset="0"/>
                <a:cs typeface="Arial" pitchFamily="34" charset="0"/>
              </a:rPr>
              <a:t>4. Исполнение бюджета</a:t>
            </a:r>
          </a:p>
        </p:txBody>
      </p:sp>
      <p:sp>
        <p:nvSpPr>
          <p:cNvPr id="7" name="Овал 6"/>
          <p:cNvSpPr/>
          <p:nvPr/>
        </p:nvSpPr>
        <p:spPr>
          <a:xfrm>
            <a:off x="6643688" y="5214950"/>
            <a:ext cx="2500312" cy="1143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dirty="0">
                <a:latin typeface="Arial" pitchFamily="34" charset="0"/>
                <a:cs typeface="Arial" pitchFamily="34" charset="0"/>
              </a:rPr>
              <a:t>5.Рассмотрение и утверждение отчета об исполнении бюджета</a:t>
            </a:r>
          </a:p>
        </p:txBody>
      </p:sp>
      <p:sp>
        <p:nvSpPr>
          <p:cNvPr id="8" name="Выгнутая влево стрелка 7"/>
          <p:cNvSpPr/>
          <p:nvPr/>
        </p:nvSpPr>
        <p:spPr>
          <a:xfrm rot="19112079">
            <a:off x="1025238" y="3304591"/>
            <a:ext cx="731838" cy="121602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tx1"/>
              </a:solidFill>
            </a:endParaRPr>
          </a:p>
        </p:txBody>
      </p:sp>
      <p:sp>
        <p:nvSpPr>
          <p:cNvPr id="9" name="Выгнутая влево стрелка 8"/>
          <p:cNvSpPr/>
          <p:nvPr/>
        </p:nvSpPr>
        <p:spPr>
          <a:xfrm rot="18985239">
            <a:off x="2675721" y="4013759"/>
            <a:ext cx="731838" cy="121602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tx1"/>
              </a:solidFill>
            </a:endParaRPr>
          </a:p>
        </p:txBody>
      </p:sp>
      <p:sp>
        <p:nvSpPr>
          <p:cNvPr id="10" name="Выгнутая влево стрелка 9"/>
          <p:cNvSpPr/>
          <p:nvPr/>
        </p:nvSpPr>
        <p:spPr>
          <a:xfrm rot="19254149">
            <a:off x="4230558" y="4595185"/>
            <a:ext cx="731838" cy="121602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tx1"/>
              </a:solidFill>
            </a:endParaRPr>
          </a:p>
        </p:txBody>
      </p:sp>
      <p:sp>
        <p:nvSpPr>
          <p:cNvPr id="11" name="Выгнутая влево стрелка 10"/>
          <p:cNvSpPr/>
          <p:nvPr/>
        </p:nvSpPr>
        <p:spPr>
          <a:xfrm rot="19189018">
            <a:off x="5663765" y="5307554"/>
            <a:ext cx="731838" cy="121602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tx1"/>
              </a:solidFill>
            </a:endParaRPr>
          </a:p>
        </p:txBody>
      </p:sp>
      <p:sp>
        <p:nvSpPr>
          <p:cNvPr id="26626" name="AutoShape 2" descr="http://900igr.net/up/datai/137030/0007-015-.jpg"/>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Tree>
  </p:cSld>
  <p:clrMapOvr>
    <a:masterClrMapping/>
  </p:clrMapOvr>
  <p:transition>
    <p:whee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14356"/>
            <a:ext cx="8305800" cy="1428760"/>
          </a:xfrm>
        </p:spPr>
        <p:txBody>
          <a:bodyPr>
            <a:noAutofit/>
          </a:bodyPr>
          <a:lstStyle/>
          <a:p>
            <a:pPr algn="ctr">
              <a:defRPr/>
            </a:pPr>
            <a:r>
              <a:rPr lang="ru-RU" sz="2400" b="1" dirty="0" smtClean="0">
                <a:latin typeface="Arial" pitchFamily="34" charset="0"/>
                <a:cs typeface="Arial" pitchFamily="34" charset="0"/>
              </a:rPr>
              <a:t>Основные задачи и приоритетные направления бюджетной политики Городского округа Верхняя Тура </a:t>
            </a:r>
            <a:br>
              <a:rPr lang="ru-RU" sz="2400" b="1" dirty="0" smtClean="0">
                <a:latin typeface="Arial" pitchFamily="34" charset="0"/>
                <a:cs typeface="Arial" pitchFamily="34" charset="0"/>
              </a:rPr>
            </a:br>
            <a:r>
              <a:rPr lang="ru-RU" sz="2400" b="1" dirty="0" smtClean="0">
                <a:latin typeface="Arial" pitchFamily="34" charset="0"/>
                <a:cs typeface="Arial" pitchFamily="34" charset="0"/>
              </a:rPr>
              <a:t>на 2020-2022 годы</a:t>
            </a:r>
            <a:endParaRPr lang="ru-RU" sz="2400" b="1" dirty="0">
              <a:latin typeface="Arial" pitchFamily="34" charset="0"/>
              <a:cs typeface="Arial" pitchFamily="34" charset="0"/>
            </a:endParaRPr>
          </a:p>
        </p:txBody>
      </p:sp>
      <p:sp>
        <p:nvSpPr>
          <p:cNvPr id="7171" name="TextBox 2"/>
          <p:cNvSpPr txBox="1">
            <a:spLocks noChangeArrowheads="1"/>
          </p:cNvSpPr>
          <p:nvPr/>
        </p:nvSpPr>
        <p:spPr bwMode="auto">
          <a:xfrm>
            <a:off x="357188" y="2592408"/>
            <a:ext cx="8429625" cy="3877985"/>
          </a:xfrm>
          <a:prstGeom prst="rect">
            <a:avLst/>
          </a:prstGeom>
          <a:noFill/>
          <a:ln w="9525">
            <a:noFill/>
            <a:miter lim="800000"/>
            <a:headEnd/>
            <a:tailEnd/>
          </a:ln>
        </p:spPr>
        <p:txBody>
          <a:bodyPr wrap="square" anchor="ctr">
            <a:spAutoFit/>
          </a:bodyPr>
          <a:lstStyle/>
          <a:p>
            <a:pPr algn="just"/>
            <a:r>
              <a:rPr lang="ru-RU" dirty="0"/>
              <a:t>	</a:t>
            </a:r>
            <a:endParaRPr lang="ru-RU" dirty="0">
              <a:latin typeface="Times New Roman" pitchFamily="18" charset="0"/>
              <a:cs typeface="Times New Roman" pitchFamily="18" charset="0"/>
            </a:endParaRPr>
          </a:p>
          <a:p>
            <a:pPr algn="just"/>
            <a:r>
              <a:rPr lang="ru-RU" dirty="0">
                <a:latin typeface="Times New Roman" pitchFamily="18" charset="0"/>
                <a:cs typeface="Times New Roman" pitchFamily="18" charset="0"/>
              </a:rPr>
              <a:t>	</a:t>
            </a:r>
            <a:r>
              <a:rPr lang="ru-RU" sz="1600" dirty="0">
                <a:latin typeface="Times New Roman" pitchFamily="18" charset="0"/>
                <a:cs typeface="Times New Roman" pitchFamily="18" charset="0"/>
              </a:rPr>
              <a:t> </a:t>
            </a:r>
            <a:r>
              <a:rPr lang="ru-RU" sz="1600" dirty="0" smtClean="0"/>
              <a:t>Основными направлениями налоговой политики Городского округа Верхняя Тура на 2020-2022 годы являются:</a:t>
            </a:r>
          </a:p>
          <a:p>
            <a:pPr lvl="0" algn="just"/>
            <a:r>
              <a:rPr lang="ru-RU" sz="1600" dirty="0" smtClean="0"/>
              <a:t> - совершенствование муниципальной правовой базы с учетом изменений в налоговом законодательстве Российской Федерации;</a:t>
            </a:r>
          </a:p>
          <a:p>
            <a:pPr lvl="0" algn="just"/>
            <a:r>
              <a:rPr lang="ru-RU" sz="1600" dirty="0" smtClean="0"/>
              <a:t>- реализация эффективной, сбалансированной налоговой политики, обеспечивающей бюджетную, экономическую и социальную эффективность применения налоговых льгот, проведение ежегодной оценки эффективности налоговых льгот и преференций, установленных муниципальными правовыми актами Городского округа Верхняя Тура;</a:t>
            </a:r>
          </a:p>
          <a:p>
            <a:pPr lvl="0" algn="just"/>
            <a:r>
              <a:rPr lang="ru-RU" sz="1600" dirty="0" smtClean="0"/>
              <a:t> - разработка муниципальных правовых актов с учетом общих требований к оценке налоговых расходов, установленных Правительством Российской Федерации;</a:t>
            </a:r>
          </a:p>
          <a:p>
            <a:pPr lvl="0" algn="just"/>
            <a:r>
              <a:rPr lang="ru-RU" sz="1600" dirty="0" smtClean="0"/>
              <a:t>- мониторинг применения нового порядка определения налоговой базы по налогу на имущество физических лиц, исходя из кадастровой стоимости объекта налогообложения.</a:t>
            </a:r>
          </a:p>
          <a:p>
            <a:pPr algn="just"/>
            <a:endParaRPr lang="ru-RU" dirty="0">
              <a:latin typeface="Times New Roman" pitchFamily="18" charset="0"/>
              <a:cs typeface="Times New Roman" pitchFamily="18" charset="0"/>
            </a:endParaRPr>
          </a:p>
        </p:txBody>
      </p:sp>
      <p:pic>
        <p:nvPicPr>
          <p:cNvPr id="28676" name="Picture 4" descr="https://ua.news/wp-content/uploads/2019/05/1_3J8Bd1aZmtScx6g2uJZIEw.jpeg"/>
          <p:cNvPicPr>
            <a:picLocks noChangeAspect="1" noChangeArrowheads="1"/>
          </p:cNvPicPr>
          <p:nvPr/>
        </p:nvPicPr>
        <p:blipFill>
          <a:blip r:embed="rId2" cstate="print"/>
          <a:srcRect/>
          <a:stretch>
            <a:fillRect/>
          </a:stretch>
        </p:blipFill>
        <p:spPr bwMode="auto">
          <a:xfrm rot="623843">
            <a:off x="6818900" y="1780720"/>
            <a:ext cx="1624072" cy="1081922"/>
          </a:xfrm>
          <a:prstGeom prst="rect">
            <a:avLst/>
          </a:prstGeom>
          <a:noFill/>
        </p:spPr>
      </p:pic>
    </p:spTree>
  </p:cSld>
  <p:clrMapOvr>
    <a:masterClrMapping/>
  </p:clrMapOvr>
  <p:transition>
    <p:wheel/>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4073</TotalTime>
  <Words>2885</Words>
  <Application>Microsoft Office PowerPoint</Application>
  <PresentationFormat>Экран (4:3)</PresentationFormat>
  <Paragraphs>634</Paragraphs>
  <Slides>38</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38</vt:i4>
      </vt:variant>
    </vt:vector>
  </HeadingPairs>
  <TitlesOfParts>
    <vt:vector size="39" baseType="lpstr">
      <vt:lpstr>Поток</vt:lpstr>
      <vt:lpstr>Проект бюджета Городского округа Верхняя Тура            на 2020-2022 годы для граждан</vt:lpstr>
      <vt:lpstr>Приветственное слово</vt:lpstr>
      <vt:lpstr>Слайд 3</vt:lpstr>
      <vt:lpstr>Слайд 4</vt:lpstr>
      <vt:lpstr>Слайд 5</vt:lpstr>
      <vt:lpstr>Слайд 6</vt:lpstr>
      <vt:lpstr>Слайд 7</vt:lpstr>
      <vt:lpstr>Слайд 8</vt:lpstr>
      <vt:lpstr>Основные задачи и приоритетные направления бюджетной политики Городского округа Верхняя Тура  на 2020-2022 годы</vt:lpstr>
      <vt:lpstr>Слайд 10</vt:lpstr>
      <vt:lpstr>Слайд 11</vt:lpstr>
      <vt:lpstr>Слайд 12</vt:lpstr>
      <vt:lpstr>Слайд 13</vt:lpstr>
      <vt:lpstr>Отдельные показатели социально-экономического развития Городского округа Верхняя Тура</vt:lpstr>
      <vt:lpstr>Общие характеристики бюджета на 2020 год</vt:lpstr>
      <vt:lpstr>Основные характеристики бюджета  Городского округа Верхняя Тура на 2020-2022 годы</vt:lpstr>
      <vt:lpstr>Сравнение показателей доходной части бюджета </vt:lpstr>
      <vt:lpstr>Слайд 18</vt:lpstr>
      <vt:lpstr>Планируемые доходы бюджета на 2020-2022 годы</vt:lpstr>
      <vt:lpstr>Планируемые доходы бюджета на 2020-2022годы</vt:lpstr>
      <vt:lpstr>Слайд 21</vt:lpstr>
      <vt:lpstr>Слайд 22</vt:lpstr>
      <vt:lpstr>Слайд 23</vt:lpstr>
      <vt:lpstr>Слайд 24</vt:lpstr>
      <vt:lpstr>Планируемые расходы бюджета на 2020-2022 годы</vt:lpstr>
      <vt:lpstr>Слайд 26</vt:lpstr>
      <vt:lpstr>Структура расходов бюджета  Городского округа Верхняя Тура на 2020 год </vt:lpstr>
      <vt:lpstr>Муниципальная программа  «Повышение эффективности деятельности  органов местного самоуправления  Городского округа Верхняя Тура до 2022 года»</vt:lpstr>
      <vt:lpstr>Слайд 29</vt:lpstr>
      <vt:lpstr>Муниципальная программа  «Строительство, развитие и содержание  объектов городского и дорожного хозяйства  Городского округа Верхняя Тура до 2022 года»</vt:lpstr>
      <vt:lpstr>Муниципальная программа  «Развитие системы образования  в Городском округе Верхняя Тура до 2022 года»</vt:lpstr>
      <vt:lpstr>Муниципальная программа  «Развитие культуры, физической культуры, спорта и молодежной политики в Городском округе Верхняя Тура до 2022 года»</vt:lpstr>
      <vt:lpstr>Слайд 33</vt:lpstr>
      <vt:lpstr>Слайд 34</vt:lpstr>
      <vt:lpstr>Слайд 35</vt:lpstr>
      <vt:lpstr>Дефицит бюджета города Верхняя Тура на 2020-2022 годы </vt:lpstr>
      <vt:lpstr>Муниципальный долг  Городского округа Верхняя Тура</vt:lpstr>
      <vt:lpstr>Информационный лист</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Office</dc:creator>
  <cp:lastModifiedBy>Office</cp:lastModifiedBy>
  <cp:revision>419</cp:revision>
  <dcterms:created xsi:type="dcterms:W3CDTF">2015-09-10T10:26:50Z</dcterms:created>
  <dcterms:modified xsi:type="dcterms:W3CDTF">2019-11-26T11:13:24Z</dcterms:modified>
</cp:coreProperties>
</file>