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1" r:id="rId2"/>
    <p:sldId id="258" r:id="rId3"/>
    <p:sldId id="259" r:id="rId4"/>
    <p:sldId id="265" r:id="rId5"/>
    <p:sldId id="267" r:id="rId6"/>
    <p:sldId id="266" r:id="rId7"/>
    <p:sldId id="260" r:id="rId8"/>
    <p:sldId id="268" r:id="rId9"/>
    <p:sldId id="269" r:id="rId10"/>
    <p:sldId id="261" r:id="rId11"/>
    <p:sldId id="270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Office\Documents\&#1073;&#1102;&#1076;&#1078;&#1077;&#1090;%20&#1076;&#1083;&#1103;%20&#1075;&#1088;&#1072;&#1078;&#1076;&#1072;&#1085;\&#1089;&#1088;&#1072;&#1074;&#1085;&#1080;&#1090;&#1077;&#1083;&#1100;&#1085;&#1099;&#1081;%20&#1072;&#1085;&#1072;&#1083;&#1080;&#1079;%202019\&#1076;&#1080;&#1072;&#1075;&#1088;&#1072;&#1084;&#1084;&#1099;%20&#1072;&#1085;&#1072;&#1083;&#1080;&#1079;%20%202017.xlsx" TargetMode="Externa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Documents\&#1073;&#1102;&#1076;&#1078;&#1077;&#1090;%20&#1076;&#1083;&#1103;%20&#1075;&#1088;&#1072;&#1078;&#1076;&#1072;&#1085;\&#1089;&#1088;&#1072;&#1074;&#1085;&#1080;&#1090;&#1077;&#1083;&#1100;&#1085;&#1099;&#1081;%20&#1072;&#1085;&#1072;&#1083;&#1080;&#1079;%202019\&#1076;&#1080;&#1072;&#1075;&#1088;&#1072;&#1084;&#1084;&#1099;%20&#1072;&#1085;&#1072;&#1083;&#1080;&#1079;%20%20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Documents\&#1073;&#1102;&#1076;&#1078;&#1077;&#1090;%20&#1076;&#1083;&#1103;%20&#1075;&#1088;&#1072;&#1078;&#1076;&#1072;&#1085;\&#1089;&#1088;&#1072;&#1074;&#1085;&#1080;&#1090;&#1077;&#1083;&#1100;&#1085;&#1099;&#1081;%20&#1072;&#1085;&#1072;&#1083;&#1080;&#1079;%202019\&#1076;&#1080;&#1072;&#1075;&#1088;&#1072;&#1084;&#1084;&#1099;%20&#1072;&#1085;&#1072;&#1083;&#1080;&#1079;%20%20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Documents\&#1073;&#1102;&#1076;&#1078;&#1077;&#1090;%20&#1076;&#1083;&#1103;%20&#1075;&#1088;&#1072;&#1078;&#1076;&#1072;&#1085;\&#1089;&#1088;&#1072;&#1074;&#1085;&#1080;&#1090;&#1077;&#1083;&#1100;&#1085;&#1099;&#1081;%20&#1072;&#1085;&#1072;&#1083;&#1080;&#1079;%202019\&#1076;&#1080;&#1072;&#1075;&#1088;&#1072;&#1084;&#1084;&#1099;%20&#1072;&#1085;&#1072;&#1083;&#1080;&#1079;%20%2020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Documents\&#1073;&#1102;&#1076;&#1078;&#1077;&#1090;%20&#1076;&#1083;&#1103;%20&#1075;&#1088;&#1072;&#1078;&#1076;&#1072;&#1085;\&#1089;&#1088;&#1072;&#1074;&#1085;&#1080;&#1090;&#1077;&#1083;&#1100;&#1085;&#1099;&#1081;%20&#1072;&#1085;&#1072;&#1083;&#1080;&#1079;%202019\&#1076;&#1080;&#1072;&#1075;&#1088;&#1072;&#1084;&#1084;&#1099;%20&#1072;&#1085;&#1072;&#1083;&#1080;&#1079;%20%2020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Documents\&#1073;&#1102;&#1076;&#1078;&#1077;&#1090;%20&#1076;&#1083;&#1103;%20&#1075;&#1088;&#1072;&#1078;&#1076;&#1072;&#1085;\&#1089;&#1088;&#1072;&#1074;&#1085;&#1080;&#1090;&#1077;&#1083;&#1100;&#1085;&#1099;&#1081;%20&#1072;&#1085;&#1072;&#1083;&#1080;&#1079;%202019\&#1076;&#1080;&#1072;&#1075;&#1088;&#1072;&#1084;&#1084;&#1099;%20&#1072;&#1085;&#1072;&#1083;&#1080;&#1079;%20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30"/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численность!$A$3</c:f>
              <c:strCache>
                <c:ptCount val="1"/>
                <c:pt idx="0">
                  <c:v>Малышевский городской округ</c:v>
                </c:pt>
              </c:strCache>
            </c:strRef>
          </c:tx>
          <c:dLbls>
            <c:spPr>
              <a:solidFill>
                <a:schemeClr val="bg1">
                  <a:lumMod val="65000"/>
                </a:schemeClr>
              </a:solidFill>
            </c:spPr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численность!$B$2:$C$2</c:f>
              <c:strCache>
                <c:ptCount val="2"/>
                <c:pt idx="0">
                  <c:v>2017 год </c:v>
                </c:pt>
                <c:pt idx="1">
                  <c:v>2018 год</c:v>
                </c:pt>
              </c:strCache>
            </c:strRef>
          </c:cat>
          <c:val>
            <c:numRef>
              <c:f>численность!$B$3:$C$3</c:f>
              <c:numCache>
                <c:formatCode>0.0</c:formatCode>
                <c:ptCount val="2"/>
                <c:pt idx="0">
                  <c:v>10.7</c:v>
                </c:pt>
                <c:pt idx="1">
                  <c:v>10.5</c:v>
                </c:pt>
              </c:numCache>
            </c:numRef>
          </c:val>
        </c:ser>
        <c:ser>
          <c:idx val="1"/>
          <c:order val="1"/>
          <c:tx>
            <c:strRef>
              <c:f>численность!$A$4</c:f>
              <c:strCache>
                <c:ptCount val="1"/>
                <c:pt idx="0">
                  <c:v>Бисертский городской округ</c:v>
                </c:pt>
              </c:strCache>
            </c:strRef>
          </c:tx>
          <c:dLbls>
            <c:dLbl>
              <c:idx val="0"/>
              <c:layout>
                <c:manualLayout>
                  <c:x val="-3.5203273959916524E-3"/>
                  <c:y val="-1.1657477606398587E-2"/>
                </c:manualLayout>
              </c:layout>
              <c:showVal val="1"/>
            </c:dLbl>
            <c:dLbl>
              <c:idx val="1"/>
              <c:layout>
                <c:manualLayout>
                  <c:x val="-7.0406547919833386E-3"/>
                  <c:y val="-1.7486216409597875E-2"/>
                </c:manualLayout>
              </c:layout>
              <c:showVal val="1"/>
            </c:dLbl>
            <c:spPr>
              <a:solidFill>
                <a:schemeClr val="bg1">
                  <a:lumMod val="65000"/>
                </a:schemeClr>
              </a:solidFill>
            </c:spPr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численность!$B$2:$C$2</c:f>
              <c:strCache>
                <c:ptCount val="2"/>
                <c:pt idx="0">
                  <c:v>2017 год </c:v>
                </c:pt>
                <c:pt idx="1">
                  <c:v>2018 год</c:v>
                </c:pt>
              </c:strCache>
            </c:strRef>
          </c:cat>
          <c:val>
            <c:numRef>
              <c:f>численность!$B$4:$C$4</c:f>
              <c:numCache>
                <c:formatCode>0.0</c:formatCode>
                <c:ptCount val="2"/>
                <c:pt idx="0">
                  <c:v>9.3000000000000007</c:v>
                </c:pt>
                <c:pt idx="1">
                  <c:v>8.9</c:v>
                </c:pt>
              </c:numCache>
            </c:numRef>
          </c:val>
        </c:ser>
        <c:ser>
          <c:idx val="2"/>
          <c:order val="2"/>
          <c:tx>
            <c:strRef>
              <c:f>численность!$A$5</c:f>
              <c:strCache>
                <c:ptCount val="1"/>
                <c:pt idx="0">
                  <c:v>Волчанский городской округ</c:v>
                </c:pt>
              </c:strCache>
            </c:strRef>
          </c:tx>
          <c:dLbls>
            <c:dLbl>
              <c:idx val="0"/>
              <c:layout>
                <c:manualLayout>
                  <c:x val="-2.288212807394575E-2"/>
                  <c:y val="-1.7486216409597875E-2"/>
                </c:manualLayout>
              </c:layout>
              <c:showVal val="1"/>
            </c:dLbl>
            <c:dLbl>
              <c:idx val="1"/>
              <c:layout>
                <c:manualLayout>
                  <c:x val="-2.4642291771941528E-2"/>
                  <c:y val="5.8287388031992892E-3"/>
                </c:manualLayout>
              </c:layout>
              <c:showVal val="1"/>
            </c:dLbl>
            <c:spPr>
              <a:solidFill>
                <a:schemeClr val="bg1">
                  <a:lumMod val="65000"/>
                </a:schemeClr>
              </a:solidFill>
            </c:spPr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численность!$B$2:$C$2</c:f>
              <c:strCache>
                <c:ptCount val="2"/>
                <c:pt idx="0">
                  <c:v>2017 год </c:v>
                </c:pt>
                <c:pt idx="1">
                  <c:v>2018 год</c:v>
                </c:pt>
              </c:strCache>
            </c:strRef>
          </c:cat>
          <c:val>
            <c:numRef>
              <c:f>численность!$B$5:$C$5</c:f>
              <c:numCache>
                <c:formatCode>0.0</c:formatCode>
                <c:ptCount val="2"/>
                <c:pt idx="0">
                  <c:v>9.2000000000000011</c:v>
                </c:pt>
                <c:pt idx="1">
                  <c:v>9.1</c:v>
                </c:pt>
              </c:numCache>
            </c:numRef>
          </c:val>
        </c:ser>
        <c:ser>
          <c:idx val="3"/>
          <c:order val="3"/>
          <c:tx>
            <c:strRef>
              <c:f>численность!$A$6</c:f>
              <c:strCache>
                <c:ptCount val="1"/>
                <c:pt idx="0">
                  <c:v>Городской округ Верхняя Тура </c:v>
                </c:pt>
              </c:strCache>
            </c:strRef>
          </c:tx>
          <c:dLbls>
            <c:dLbl>
              <c:idx val="0"/>
              <c:layout>
                <c:manualLayout>
                  <c:x val="-3.5203273959916845E-3"/>
                  <c:y val="-2.3314955212797157E-2"/>
                </c:manualLayout>
              </c:layout>
              <c:showVal val="1"/>
            </c:dLbl>
            <c:dLbl>
              <c:idx val="1"/>
              <c:layout>
                <c:manualLayout>
                  <c:x val="8.8008184899791252E-3"/>
                  <c:y val="-1.1657477606398587E-2"/>
                </c:manualLayout>
              </c:layout>
              <c:showVal val="1"/>
            </c:dLbl>
            <c:spPr>
              <a:solidFill>
                <a:schemeClr val="bg1">
                  <a:lumMod val="65000"/>
                </a:schemeClr>
              </a:solidFill>
            </c:spPr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численность!$B$2:$C$2</c:f>
              <c:strCache>
                <c:ptCount val="2"/>
                <c:pt idx="0">
                  <c:v>2017 год </c:v>
                </c:pt>
                <c:pt idx="1">
                  <c:v>2018 год</c:v>
                </c:pt>
              </c:strCache>
            </c:strRef>
          </c:cat>
          <c:val>
            <c:numRef>
              <c:f>численность!$B$6:$C$6</c:f>
              <c:numCache>
                <c:formatCode>0.0</c:formatCode>
                <c:ptCount val="2"/>
                <c:pt idx="0">
                  <c:v>10</c:v>
                </c:pt>
                <c:pt idx="1">
                  <c:v>9.9</c:v>
                </c:pt>
              </c:numCache>
            </c:numRef>
          </c:val>
        </c:ser>
        <c:shape val="box"/>
        <c:axId val="71190784"/>
        <c:axId val="71204864"/>
        <c:axId val="69216000"/>
      </c:bar3DChart>
      <c:catAx>
        <c:axId val="71190784"/>
        <c:scaling>
          <c:orientation val="minMax"/>
        </c:scaling>
        <c:axPos val="b"/>
        <c:tickLblPos val="nextTo"/>
        <c:crossAx val="71204864"/>
        <c:crosses val="autoZero"/>
        <c:auto val="1"/>
        <c:lblAlgn val="ctr"/>
        <c:lblOffset val="100"/>
      </c:catAx>
      <c:valAx>
        <c:axId val="71204864"/>
        <c:scaling>
          <c:orientation val="minMax"/>
        </c:scaling>
        <c:delete val="1"/>
        <c:axPos val="l"/>
        <c:numFmt formatCode="0.0" sourceLinked="1"/>
        <c:tickLblPos val="nextTo"/>
        <c:crossAx val="71190784"/>
        <c:crosses val="autoZero"/>
        <c:crossBetween val="between"/>
      </c:valAx>
      <c:serAx>
        <c:axId val="69216000"/>
        <c:scaling>
          <c:orientation val="minMax"/>
        </c:scaling>
        <c:axPos val="b"/>
        <c:tickLblPos val="nextTo"/>
        <c:crossAx val="71204864"/>
        <c:crosses val="autoZero"/>
      </c:ser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/>
    </c:legend>
    <c:plotVisOnly val="1"/>
  </c:chart>
  <c:spPr>
    <a:blipFill>
      <a:blip xmlns:r="http://schemas.openxmlformats.org/officeDocument/2006/relationships" r:embed="rId2"/>
      <a:tile tx="0" ty="0" sx="100000" sy="100000" flip="none" algn="tl"/>
    </a:blipFill>
  </c:spPr>
  <c:externalData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sideWall>
      <c:spPr>
        <a:solidFill>
          <a:schemeClr val="accent1">
            <a:lumMod val="20000"/>
            <a:lumOff val="80000"/>
          </a:schemeClr>
        </a:solidFill>
        <a:ln w="25400">
          <a:noFill/>
        </a:ln>
      </c:spPr>
    </c:sideWall>
    <c:backWall>
      <c:spPr>
        <a:solidFill>
          <a:schemeClr val="accent1">
            <a:lumMod val="20000"/>
            <a:lumOff val="80000"/>
          </a:schemeClr>
        </a:soli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106516874434064"/>
          <c:y val="5.6030168642712756E-2"/>
          <c:w val="0.70726570235506814"/>
          <c:h val="0.6662558326042598"/>
        </c:manualLayout>
      </c:layout>
      <c:bar3DChart>
        <c:barDir val="col"/>
        <c:grouping val="standard"/>
        <c:ser>
          <c:idx val="0"/>
          <c:order val="0"/>
          <c:tx>
            <c:strRef>
              <c:f>доходы!$B$2</c:f>
              <c:strCache>
                <c:ptCount val="1"/>
                <c:pt idx="0">
                  <c:v>Налоговые и неналоговые доходы, тыс.руб. </c:v>
                </c:pt>
              </c:strCache>
            </c:strRef>
          </c:tx>
          <c:dLbls>
            <c:dLbl>
              <c:idx val="0"/>
              <c:layout>
                <c:manualLayout>
                  <c:x val="1.1776250013393811E-2"/>
                  <c:y val="7.3563218390804597E-2"/>
                </c:manualLayout>
              </c:layout>
              <c:showVal val="1"/>
            </c:dLbl>
            <c:dLbl>
              <c:idx val="1"/>
              <c:layout>
                <c:manualLayout>
                  <c:x val="1.1776250013393811E-2"/>
                  <c:y val="6.7432950191570903E-2"/>
                </c:manualLayout>
              </c:layout>
              <c:showVal val="1"/>
            </c:dLbl>
            <c:dLbl>
              <c:idx val="2"/>
              <c:layout>
                <c:manualLayout>
                  <c:x val="4.4792827880560538E-3"/>
                  <c:y val="9.1954022988505746E-2"/>
                </c:manualLayout>
              </c:layout>
              <c:showVal val="1"/>
            </c:dLbl>
            <c:dLbl>
              <c:idx val="3"/>
              <c:layout>
                <c:manualLayout>
                  <c:x val="6.5423611185521377E-3"/>
                  <c:y val="7.3563218390804597E-2"/>
                </c:manualLayout>
              </c:layout>
              <c:showVal val="1"/>
            </c:dLbl>
            <c:spPr>
              <a:solidFill>
                <a:schemeClr val="bg1">
                  <a:lumMod val="65000"/>
                </a:schemeClr>
              </a:solidFill>
            </c:spPr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доходы!$A$3:$A$6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доходы!$B$3:$B$6</c:f>
              <c:numCache>
                <c:formatCode>_-* #,##0.00_р_._-;\-* #,##0.00_р_._-;_-* "-"??_р_._-;_-@_-</c:formatCode>
                <c:ptCount val="4"/>
                <c:pt idx="0">
                  <c:v>113568.1</c:v>
                </c:pt>
                <c:pt idx="1">
                  <c:v>116901</c:v>
                </c:pt>
                <c:pt idx="2">
                  <c:v>47329</c:v>
                </c:pt>
                <c:pt idx="3">
                  <c:v>139272</c:v>
                </c:pt>
              </c:numCache>
            </c:numRef>
          </c:val>
        </c:ser>
        <c:ser>
          <c:idx val="1"/>
          <c:order val="1"/>
          <c:tx>
            <c:strRef>
              <c:f>доходы!$C$2</c:f>
              <c:strCache>
                <c:ptCount val="1"/>
                <c:pt idx="0">
                  <c:v>Безвозмездные поступления, тыс.руб. </c:v>
                </c:pt>
              </c:strCache>
            </c:strRef>
          </c:tx>
          <c:dLbls>
            <c:dLbl>
              <c:idx val="0"/>
              <c:layout>
                <c:manualLayout>
                  <c:x val="3.9254166711312696E-3"/>
                  <c:y val="9.5019157088122599E-2"/>
                </c:manualLayout>
              </c:layout>
              <c:showVal val="1"/>
            </c:dLbl>
            <c:dLbl>
              <c:idx val="1"/>
              <c:layout>
                <c:manualLayout>
                  <c:x val="9.1593055659729746E-3"/>
                  <c:y val="0.1532567049808429"/>
                </c:manualLayout>
              </c:layout>
              <c:showVal val="1"/>
            </c:dLbl>
            <c:dLbl>
              <c:idx val="2"/>
              <c:layout>
                <c:manualLayout>
                  <c:x val="7.8508333422625514E-3"/>
                  <c:y val="0.13793103448275892"/>
                </c:manualLayout>
              </c:layout>
              <c:showVal val="1"/>
            </c:dLbl>
            <c:dLbl>
              <c:idx val="3"/>
              <c:layout>
                <c:manualLayout>
                  <c:x val="3.9254166711312696E-3"/>
                  <c:y val="0.10421455938697329"/>
                </c:manualLayout>
              </c:layout>
              <c:showVal val="1"/>
            </c:dLbl>
            <c:spPr>
              <a:solidFill>
                <a:schemeClr val="bg1">
                  <a:lumMod val="65000"/>
                </a:schemeClr>
              </a:solidFill>
            </c:spPr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доходы!$A$3:$A$6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доходы!$C$3:$C$6</c:f>
              <c:numCache>
                <c:formatCode>_-* #,##0.00_р_._-;\-* #,##0.00_р_._-;_-* "-"??_р_._-;_-@_-</c:formatCode>
                <c:ptCount val="4"/>
                <c:pt idx="0">
                  <c:v>246133.7</c:v>
                </c:pt>
                <c:pt idx="1">
                  <c:v>334696.52</c:v>
                </c:pt>
                <c:pt idx="2">
                  <c:v>410383.1</c:v>
                </c:pt>
                <c:pt idx="3">
                  <c:v>283719.2</c:v>
                </c:pt>
              </c:numCache>
            </c:numRef>
          </c:val>
        </c:ser>
        <c:ser>
          <c:idx val="2"/>
          <c:order val="2"/>
          <c:tx>
            <c:strRef>
              <c:f>доходы!$D$2</c:f>
              <c:strCache>
                <c:ptCount val="1"/>
                <c:pt idx="0">
                  <c:v>Доходы бюджета,  тыс.руб.</c:v>
                </c:pt>
              </c:strCache>
            </c:strRef>
          </c:tx>
          <c:dLbls>
            <c:dLbl>
              <c:idx val="0"/>
              <c:layout>
                <c:manualLayout>
                  <c:x val="4.7976760637749653E-17"/>
                  <c:y val="9.195402298850594E-2"/>
                </c:manualLayout>
              </c:layout>
              <c:showVal val="1"/>
            </c:dLbl>
            <c:dLbl>
              <c:idx val="1"/>
              <c:layout>
                <c:manualLayout>
                  <c:x val="7.8508333422625514E-3"/>
                  <c:y val="8.2758620689655227E-2"/>
                </c:manualLayout>
              </c:layout>
              <c:showVal val="1"/>
            </c:dLbl>
            <c:dLbl>
              <c:idx val="2"/>
              <c:layout>
                <c:manualLayout>
                  <c:x val="7.8508333422625514E-3"/>
                  <c:y val="6.4367816091954022E-2"/>
                </c:manualLayout>
              </c:layout>
              <c:showVal val="1"/>
            </c:dLbl>
            <c:dLbl>
              <c:idx val="3"/>
              <c:layout>
                <c:manualLayout>
                  <c:x val="3.9254166711312696E-3"/>
                  <c:y val="8.5823754789272066E-2"/>
                </c:manualLayout>
              </c:layout>
              <c:showVal val="1"/>
            </c:dLbl>
            <c:spPr>
              <a:solidFill>
                <a:schemeClr val="bg1">
                  <a:lumMod val="65000"/>
                </a:schemeClr>
              </a:solidFill>
            </c:spPr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доходы!$A$3:$A$6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доходы!$D$3:$D$6</c:f>
              <c:numCache>
                <c:formatCode>_-* #,##0.00_р_._-;\-* #,##0.00_р_._-;_-* "-"??_р_._-;_-@_-</c:formatCode>
                <c:ptCount val="4"/>
                <c:pt idx="0">
                  <c:v>359701.80000000005</c:v>
                </c:pt>
                <c:pt idx="1">
                  <c:v>451597.52</c:v>
                </c:pt>
                <c:pt idx="2">
                  <c:v>457712.1</c:v>
                </c:pt>
                <c:pt idx="3">
                  <c:v>422991.2</c:v>
                </c:pt>
              </c:numCache>
            </c:numRef>
          </c:val>
        </c:ser>
        <c:shape val="cylinder"/>
        <c:axId val="71274496"/>
        <c:axId val="71276032"/>
        <c:axId val="71209408"/>
      </c:bar3DChart>
      <c:catAx>
        <c:axId val="7127449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1276032"/>
        <c:crosses val="autoZero"/>
        <c:auto val="1"/>
        <c:lblAlgn val="ctr"/>
        <c:lblOffset val="100"/>
      </c:catAx>
      <c:valAx>
        <c:axId val="71276032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71274496"/>
        <c:crosses val="autoZero"/>
        <c:crossBetween val="between"/>
      </c:valAx>
      <c:serAx>
        <c:axId val="71209408"/>
        <c:scaling>
          <c:orientation val="minMax"/>
        </c:scaling>
        <c:delete val="1"/>
        <c:axPos val="b"/>
        <c:tickLblPos val="nextTo"/>
        <c:crossAx val="71276032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020693581081951"/>
          <c:y val="9.8086221980873231E-2"/>
          <c:w val="0.11289930573235635"/>
          <c:h val="0.69348272845204573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0"/>
      <c:perspective val="30"/>
    </c:view3D>
    <c:plotArea>
      <c:layout>
        <c:manualLayout>
          <c:layoutTarget val="inner"/>
          <c:xMode val="edge"/>
          <c:yMode val="edge"/>
          <c:x val="0.14853762029746306"/>
          <c:y val="5.0925925925925923E-2"/>
          <c:w val="0.55950546806649171"/>
          <c:h val="0.414604841061534"/>
        </c:manualLayout>
      </c:layout>
      <c:bar3DChart>
        <c:barDir val="col"/>
        <c:grouping val="standard"/>
        <c:ser>
          <c:idx val="0"/>
          <c:order val="0"/>
          <c:tx>
            <c:strRef>
              <c:f>'дотации '!$B$1</c:f>
              <c:strCache>
                <c:ptCount val="1"/>
                <c:pt idx="0">
                  <c:v>Дотации</c:v>
                </c:pt>
              </c:strCache>
            </c:strRef>
          </c:tx>
          <c:dLbls>
            <c:dLbl>
              <c:idx val="0"/>
              <c:layout>
                <c:manualLayout>
                  <c:x val="-8.333333333333335E-3"/>
                  <c:y val="6.9444444444444461E-2"/>
                </c:manualLayout>
              </c:layout>
              <c:showVal val="1"/>
            </c:dLbl>
            <c:dLbl>
              <c:idx val="1"/>
              <c:layout>
                <c:manualLayout>
                  <c:x val="2.5000000000000001E-2"/>
                  <c:y val="0.14814814814814817"/>
                </c:manualLayout>
              </c:layout>
              <c:showVal val="1"/>
            </c:dLbl>
            <c:dLbl>
              <c:idx val="2"/>
              <c:layout>
                <c:manualLayout>
                  <c:x val="1.666666666666667E-2"/>
                  <c:y val="0.1944444444444445"/>
                </c:manualLayout>
              </c:layout>
              <c:showVal val="1"/>
            </c:dLbl>
            <c:dLbl>
              <c:idx val="3"/>
              <c:layout>
                <c:manualLayout>
                  <c:x val="-2.7777777777777796E-3"/>
                  <c:y val="9.2592592592592629E-2"/>
                </c:manualLayout>
              </c:layout>
              <c:showVal val="1"/>
            </c:dLbl>
            <c:spPr>
              <a:solidFill>
                <a:schemeClr val="bg1">
                  <a:lumMod val="65000"/>
                </a:schemeClr>
              </a:solidFill>
            </c:spPr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'дотации '!$A$2:$A$5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'дотации '!$B$2:$B$5</c:f>
              <c:numCache>
                <c:formatCode>_-* #,##0.00_р_._-;\-* #,##0.00_р_._-;_-* "-"??_р_._-;_-@_-</c:formatCode>
                <c:ptCount val="4"/>
                <c:pt idx="0">
                  <c:v>39105</c:v>
                </c:pt>
                <c:pt idx="1">
                  <c:v>90194</c:v>
                </c:pt>
                <c:pt idx="2">
                  <c:v>130722</c:v>
                </c:pt>
                <c:pt idx="3">
                  <c:v>31667</c:v>
                </c:pt>
              </c:numCache>
            </c:numRef>
          </c:val>
        </c:ser>
        <c:ser>
          <c:idx val="1"/>
          <c:order val="1"/>
          <c:tx>
            <c:strRef>
              <c:f>'дотации '!$C$1</c:f>
              <c:strCache>
                <c:ptCount val="1"/>
                <c:pt idx="0">
                  <c:v>Субсидии на выравнивание бюджетной обеспеченности</c:v>
                </c:pt>
              </c:strCache>
            </c:strRef>
          </c:tx>
          <c:dLbls>
            <c:dLbl>
              <c:idx val="0"/>
              <c:layout>
                <c:manualLayout>
                  <c:x val="-3.6445169237660634E-2"/>
                  <c:y val="-9.2593815352222594E-3"/>
                </c:manualLayout>
              </c:layout>
              <c:showVal val="1"/>
            </c:dLbl>
            <c:dLbl>
              <c:idx val="1"/>
              <c:layout>
                <c:manualLayout>
                  <c:x val="1.444189367003556E-3"/>
                  <c:y val="-1.691135260711624E-2"/>
                </c:manualLayout>
              </c:layout>
              <c:showVal val="1"/>
            </c:dLbl>
            <c:dLbl>
              <c:idx val="2"/>
              <c:layout>
                <c:manualLayout>
                  <c:x val="1.666666666666667E-2"/>
                  <c:y val="3.2407407407407413E-2"/>
                </c:manualLayout>
              </c:layout>
              <c:showVal val="1"/>
            </c:dLbl>
            <c:dLbl>
              <c:idx val="3"/>
              <c:layout>
                <c:manualLayout>
                  <c:x val="1.1111111111111115E-2"/>
                  <c:y val="7.870370370370372E-2"/>
                </c:manualLayout>
              </c:layout>
              <c:showVal val="1"/>
            </c:dLbl>
            <c:spPr>
              <a:solidFill>
                <a:schemeClr val="bg1">
                  <a:lumMod val="65000"/>
                </a:schemeClr>
              </a:solidFill>
            </c:spPr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'дотации '!$A$2:$A$5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'дотации '!$C$2:$C$5</c:f>
              <c:numCache>
                <c:formatCode>_-* #,##0.00_р_._-;\-* #,##0.00_р_._-;_-* "-"??_р_._-;_-@_-</c:formatCode>
                <c:ptCount val="4"/>
                <c:pt idx="0">
                  <c:v>22890</c:v>
                </c:pt>
                <c:pt idx="1">
                  <c:v>51487</c:v>
                </c:pt>
                <c:pt idx="2">
                  <c:v>156135.79999999999</c:v>
                </c:pt>
                <c:pt idx="3">
                  <c:v>78117</c:v>
                </c:pt>
              </c:numCache>
            </c:numRef>
          </c:val>
        </c:ser>
        <c:shape val="box"/>
        <c:axId val="71844608"/>
        <c:axId val="71846144"/>
        <c:axId val="71210752"/>
      </c:bar3DChart>
      <c:catAx>
        <c:axId val="71844608"/>
        <c:scaling>
          <c:orientation val="minMax"/>
        </c:scaling>
        <c:axPos val="b"/>
        <c:tickLblPos val="nextTo"/>
        <c:crossAx val="71846144"/>
        <c:crosses val="autoZero"/>
        <c:auto val="1"/>
        <c:lblAlgn val="ctr"/>
        <c:lblOffset val="100"/>
      </c:catAx>
      <c:valAx>
        <c:axId val="71846144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71844608"/>
        <c:crosses val="autoZero"/>
        <c:crossBetween val="between"/>
      </c:valAx>
      <c:serAx>
        <c:axId val="71210752"/>
        <c:scaling>
          <c:orientation val="minMax"/>
        </c:scaling>
        <c:delete val="1"/>
        <c:axPos val="b"/>
        <c:tickLblPos val="nextTo"/>
        <c:crossAx val="71846144"/>
        <c:crosses val="autoZero"/>
      </c:serAx>
    </c:plotArea>
    <c:legend>
      <c:legendPos val="r"/>
      <c:layout>
        <c:manualLayout>
          <c:xMode val="edge"/>
          <c:yMode val="edge"/>
          <c:x val="0.76799084520843275"/>
          <c:y val="0.14963522928181028"/>
          <c:w val="0.22134256278171283"/>
          <c:h val="0.44580470094928615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1.1111033343598645E-2"/>
          <c:y val="5.5555555555555539E-2"/>
          <c:w val="0.72356478111555933"/>
          <c:h val="0.75122703412073499"/>
        </c:manualLayout>
      </c:layout>
      <c:bar3DChart>
        <c:barDir val="col"/>
        <c:grouping val="clustered"/>
        <c:ser>
          <c:idx val="0"/>
          <c:order val="0"/>
          <c:tx>
            <c:strRef>
              <c:f>расходы!$B$2</c:f>
              <c:strCache>
                <c:ptCount val="1"/>
                <c:pt idx="0">
                  <c:v>Общий объем расходов бюджета, тыс.руб. </c:v>
                </c:pt>
              </c:strCache>
            </c:strRef>
          </c:tx>
          <c:dLbls>
            <c:dLbl>
              <c:idx val="0"/>
              <c:layout>
                <c:manualLayout>
                  <c:x val="-1.2962872234198423E-2"/>
                  <c:y val="0.27314814814814814"/>
                </c:manualLayout>
              </c:layout>
              <c:showVal val="1"/>
            </c:dLbl>
            <c:dLbl>
              <c:idx val="1"/>
              <c:layout>
                <c:manualLayout>
                  <c:x val="9.2591944529988712E-3"/>
                  <c:y val="0.3611111111111111"/>
                </c:manualLayout>
              </c:layout>
              <c:showVal val="1"/>
            </c:dLbl>
            <c:dLbl>
              <c:idx val="2"/>
              <c:layout>
                <c:manualLayout>
                  <c:x val="1.4814711124798194E-2"/>
                  <c:y val="0.18518518518518523"/>
                </c:manualLayout>
              </c:layout>
              <c:showVal val="1"/>
            </c:dLbl>
            <c:dLbl>
              <c:idx val="3"/>
              <c:layout>
                <c:manualLayout>
                  <c:x val="7.4073555623990969E-3"/>
                  <c:y val="0.32407407407407418"/>
                </c:manualLayout>
              </c:layout>
              <c:showVal val="1"/>
            </c:dLbl>
            <c:spPr>
              <a:solidFill>
                <a:schemeClr val="bg1">
                  <a:lumMod val="65000"/>
                </a:schemeClr>
              </a:solidFill>
            </c:spPr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расходы!$A$3:$A$6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расходы!$B$3:$B$6</c:f>
              <c:numCache>
                <c:formatCode>_-* #,##0.00_р_._-;\-* #,##0.00_р_._-;_-* "-"??_р_._-;_-@_-</c:formatCode>
                <c:ptCount val="4"/>
                <c:pt idx="0">
                  <c:v>364253.9</c:v>
                </c:pt>
                <c:pt idx="1">
                  <c:v>469173.11</c:v>
                </c:pt>
                <c:pt idx="2">
                  <c:v>460012.1</c:v>
                </c:pt>
                <c:pt idx="3">
                  <c:v>428103</c:v>
                </c:pt>
              </c:numCache>
            </c:numRef>
          </c:val>
        </c:ser>
        <c:shape val="cylinder"/>
        <c:axId val="71892352"/>
        <c:axId val="71308416"/>
        <c:axId val="0"/>
      </c:bar3DChart>
      <c:catAx>
        <c:axId val="71892352"/>
        <c:scaling>
          <c:orientation val="minMax"/>
        </c:scaling>
        <c:axPos val="b"/>
        <c:tickLblPos val="nextTo"/>
        <c:crossAx val="71308416"/>
        <c:crosses val="autoZero"/>
        <c:auto val="1"/>
        <c:lblAlgn val="ctr"/>
        <c:lblOffset val="100"/>
      </c:catAx>
      <c:valAx>
        <c:axId val="71308416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718923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barChart>
        <c:barDir val="bar"/>
        <c:grouping val="percentStacked"/>
        <c:ser>
          <c:idx val="0"/>
          <c:order val="0"/>
          <c:tx>
            <c:strRef>
              <c:f>'расходы по разделам'!$A$2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разделам'!$B$2:$E$2</c:f>
              <c:numCache>
                <c:formatCode>General</c:formatCode>
                <c:ptCount val="4"/>
                <c:pt idx="0">
                  <c:v>38959.199999999997</c:v>
                </c:pt>
                <c:pt idx="1">
                  <c:v>43603.850000000006</c:v>
                </c:pt>
                <c:pt idx="2">
                  <c:v>34922.1</c:v>
                </c:pt>
                <c:pt idx="3">
                  <c:v>49074.6</c:v>
                </c:pt>
              </c:numCache>
            </c:numRef>
          </c:val>
        </c:ser>
        <c:ser>
          <c:idx val="1"/>
          <c:order val="1"/>
          <c:tx>
            <c:strRef>
              <c:f>'расходы по разделам'!$A$3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разделам'!$B$3:$E$3</c:f>
              <c:numCache>
                <c:formatCode>General</c:formatCode>
                <c:ptCount val="4"/>
                <c:pt idx="0">
                  <c:v>492.5</c:v>
                </c:pt>
                <c:pt idx="1">
                  <c:v>492.5</c:v>
                </c:pt>
                <c:pt idx="2">
                  <c:v>492.5</c:v>
                </c:pt>
                <c:pt idx="3">
                  <c:v>492.5</c:v>
                </c:pt>
              </c:numCache>
            </c:numRef>
          </c:val>
        </c:ser>
        <c:ser>
          <c:idx val="2"/>
          <c:order val="2"/>
          <c:tx>
            <c:strRef>
              <c:f>'расходы по разделам'!$A$4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разделам'!$B$4:$E$4</c:f>
              <c:numCache>
                <c:formatCode>General</c:formatCode>
                <c:ptCount val="4"/>
                <c:pt idx="0">
                  <c:v>6471.3</c:v>
                </c:pt>
                <c:pt idx="1">
                  <c:v>7547</c:v>
                </c:pt>
                <c:pt idx="2">
                  <c:v>5946</c:v>
                </c:pt>
                <c:pt idx="3">
                  <c:v>6373.3</c:v>
                </c:pt>
              </c:numCache>
            </c:numRef>
          </c:val>
        </c:ser>
        <c:ser>
          <c:idx val="3"/>
          <c:order val="3"/>
          <c:tx>
            <c:strRef>
              <c:f>'расходы по разделам'!$A$5</c:f>
              <c:strCache>
                <c:ptCount val="1"/>
                <c:pt idx="0">
                  <c:v> Национальная экономика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разделам'!$B$5:$E$5</c:f>
              <c:numCache>
                <c:formatCode>General</c:formatCode>
                <c:ptCount val="4"/>
                <c:pt idx="0">
                  <c:v>7702.2</c:v>
                </c:pt>
                <c:pt idx="1">
                  <c:v>32863.300000000003</c:v>
                </c:pt>
                <c:pt idx="2">
                  <c:v>54296</c:v>
                </c:pt>
                <c:pt idx="3">
                  <c:v>13754.3</c:v>
                </c:pt>
              </c:numCache>
            </c:numRef>
          </c:val>
        </c:ser>
        <c:ser>
          <c:idx val="4"/>
          <c:order val="4"/>
          <c:tx>
            <c:strRef>
              <c:f>'расходы по разделам'!$A$6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разделам'!$B$6:$E$6</c:f>
              <c:numCache>
                <c:formatCode>General</c:formatCode>
                <c:ptCount val="4"/>
                <c:pt idx="0">
                  <c:v>17655.3</c:v>
                </c:pt>
                <c:pt idx="1">
                  <c:v>31757.32</c:v>
                </c:pt>
                <c:pt idx="2">
                  <c:v>102077.3</c:v>
                </c:pt>
                <c:pt idx="3">
                  <c:v>45198.7</c:v>
                </c:pt>
              </c:numCache>
            </c:numRef>
          </c:val>
        </c:ser>
        <c:ser>
          <c:idx val="5"/>
          <c:order val="5"/>
          <c:tx>
            <c:strRef>
              <c:f>'расходы по разделам'!$A$7</c:f>
              <c:strCache>
                <c:ptCount val="1"/>
                <c:pt idx="0">
                  <c:v>Охрана окружающей среды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разделам'!$B$7:$E$7</c:f>
              <c:numCache>
                <c:formatCode>General</c:formatCode>
                <c:ptCount val="4"/>
                <c:pt idx="0">
                  <c:v>163.6</c:v>
                </c:pt>
                <c:pt idx="1">
                  <c:v>0</c:v>
                </c:pt>
                <c:pt idx="2">
                  <c:v>2647</c:v>
                </c:pt>
                <c:pt idx="3">
                  <c:v>300</c:v>
                </c:pt>
              </c:numCache>
            </c:numRef>
          </c:val>
        </c:ser>
        <c:ser>
          <c:idx val="6"/>
          <c:order val="6"/>
          <c:tx>
            <c:strRef>
              <c:f>'расходы по разделам'!$A$8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разделам'!$B$8:$E$8</c:f>
              <c:numCache>
                <c:formatCode>General</c:formatCode>
                <c:ptCount val="4"/>
                <c:pt idx="0">
                  <c:v>199065.3</c:v>
                </c:pt>
                <c:pt idx="1">
                  <c:v>274640.96999999997</c:v>
                </c:pt>
                <c:pt idx="2">
                  <c:v>207630.4</c:v>
                </c:pt>
                <c:pt idx="3">
                  <c:v>233034</c:v>
                </c:pt>
              </c:numCache>
            </c:numRef>
          </c:val>
        </c:ser>
        <c:ser>
          <c:idx val="7"/>
          <c:order val="7"/>
          <c:tx>
            <c:strRef>
              <c:f>'расходы по разделам'!$A$9</c:f>
              <c:strCache>
                <c:ptCount val="1"/>
                <c:pt idx="0">
                  <c:v>Культура, кинематография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разделам'!$B$9:$E$9</c:f>
              <c:numCache>
                <c:formatCode>General</c:formatCode>
                <c:ptCount val="4"/>
                <c:pt idx="0">
                  <c:v>18259.400000000001</c:v>
                </c:pt>
                <c:pt idx="1">
                  <c:v>25829</c:v>
                </c:pt>
                <c:pt idx="2">
                  <c:v>21826</c:v>
                </c:pt>
                <c:pt idx="3">
                  <c:v>27031.5</c:v>
                </c:pt>
              </c:numCache>
            </c:numRef>
          </c:val>
        </c:ser>
        <c:ser>
          <c:idx val="8"/>
          <c:order val="8"/>
          <c:tx>
            <c:strRef>
              <c:f>'расходы по разделам'!#REF!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9"/>
          <c:order val="9"/>
          <c:tx>
            <c:strRef>
              <c:f>'расходы по разделам'!$A$10</c:f>
              <c:strCache>
                <c:ptCount val="1"/>
                <c:pt idx="0">
                  <c:v>Социальная политика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разделам'!$B$10:$E$10</c:f>
              <c:numCache>
                <c:formatCode>General</c:formatCode>
                <c:ptCount val="4"/>
                <c:pt idx="0">
                  <c:v>63391.8</c:v>
                </c:pt>
                <c:pt idx="1">
                  <c:v>51623.57</c:v>
                </c:pt>
                <c:pt idx="2">
                  <c:v>26236.799999999996</c:v>
                </c:pt>
                <c:pt idx="3">
                  <c:v>44294.6</c:v>
                </c:pt>
              </c:numCache>
            </c:numRef>
          </c:val>
        </c:ser>
        <c:ser>
          <c:idx val="10"/>
          <c:order val="10"/>
          <c:tx>
            <c:strRef>
              <c:f>'расходы по разделам'!$A$11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разделам'!$B$11:$E$11</c:f>
              <c:numCache>
                <c:formatCode>General</c:formatCode>
                <c:ptCount val="4"/>
                <c:pt idx="0">
                  <c:v>11886</c:v>
                </c:pt>
                <c:pt idx="1">
                  <c:v>125</c:v>
                </c:pt>
                <c:pt idx="2">
                  <c:v>2938</c:v>
                </c:pt>
                <c:pt idx="3">
                  <c:v>8023.3</c:v>
                </c:pt>
              </c:numCache>
            </c:numRef>
          </c:val>
        </c:ser>
        <c:ser>
          <c:idx val="11"/>
          <c:order val="11"/>
          <c:tx>
            <c:strRef>
              <c:f>'расходы по разделам'!$A$12</c:f>
              <c:strCache>
                <c:ptCount val="1"/>
                <c:pt idx="0">
                  <c:v>Средства массовой информации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разделам'!$B$12:$E$12</c:f>
              <c:numCache>
                <c:formatCode>General</c:formatCode>
                <c:ptCount val="4"/>
                <c:pt idx="0">
                  <c:v>200</c:v>
                </c:pt>
                <c:pt idx="1">
                  <c:v>690</c:v>
                </c:pt>
                <c:pt idx="2">
                  <c:v>800</c:v>
                </c:pt>
                <c:pt idx="3">
                  <c:v>526</c:v>
                </c:pt>
              </c:numCache>
            </c:numRef>
          </c:val>
        </c:ser>
        <c:ser>
          <c:idx val="12"/>
          <c:order val="12"/>
          <c:tx>
            <c:strRef>
              <c:f>'расходы по разделам'!$A$13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разделам'!$B$13:$E$13</c:f>
              <c:numCache>
                <c:formatCode>General</c:formatCode>
                <c:ptCount val="4"/>
                <c:pt idx="0">
                  <c:v>7.3</c:v>
                </c:pt>
                <c:pt idx="1">
                  <c:v>0.60000000000000009</c:v>
                </c:pt>
                <c:pt idx="2">
                  <c:v>50</c:v>
                </c:pt>
                <c:pt idx="3">
                  <c:v>0.1</c:v>
                </c:pt>
              </c:numCache>
            </c:numRef>
          </c:val>
        </c:ser>
        <c:overlap val="100"/>
        <c:axId val="71899392"/>
        <c:axId val="71913472"/>
      </c:barChart>
      <c:catAx>
        <c:axId val="71899392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1913472"/>
        <c:crosses val="autoZero"/>
        <c:auto val="1"/>
        <c:lblAlgn val="ctr"/>
        <c:lblOffset val="100"/>
      </c:catAx>
      <c:valAx>
        <c:axId val="71913472"/>
        <c:scaling>
          <c:orientation val="minMax"/>
        </c:scaling>
        <c:axPos val="b"/>
        <c:numFmt formatCode="0%" sourceLinked="1"/>
        <c:tickLblPos val="nextTo"/>
        <c:crossAx val="71899392"/>
        <c:crosses val="autoZero"/>
        <c:crossBetween val="between"/>
      </c:valAx>
    </c:plotArea>
    <c:legend>
      <c:legendPos val="r"/>
      <c:legendEntry>
        <c:idx val="8"/>
        <c:delete val="1"/>
      </c:legendEntry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дефицит!$B$2</c:f>
              <c:strCache>
                <c:ptCount val="1"/>
                <c:pt idx="0">
                  <c:v>Дефицит бюджета, тыс.руб. </c:v>
                </c:pt>
              </c:strCache>
            </c:strRef>
          </c:tx>
          <c:dLbls>
            <c:spPr>
              <a:solidFill>
                <a:schemeClr val="bg1">
                  <a:lumMod val="65000"/>
                </a:schemeClr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дефицит!$A$3:$A$6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Городской округ Верхняя Тура</c:v>
                </c:pt>
              </c:strCache>
            </c:strRef>
          </c:cat>
          <c:val>
            <c:numRef>
              <c:f>дефицит!$B$3:$B$6</c:f>
              <c:numCache>
                <c:formatCode>_-* #,##0.00_р_._-;\-* #,##0.00_р_._-;_-* "-"??_р_._-;_-@_-</c:formatCode>
                <c:ptCount val="4"/>
                <c:pt idx="0">
                  <c:v>5552.1</c:v>
                </c:pt>
                <c:pt idx="1">
                  <c:v>17575.59</c:v>
                </c:pt>
                <c:pt idx="2">
                  <c:v>2300</c:v>
                </c:pt>
                <c:pt idx="3">
                  <c:v>5111.8</c:v>
                </c:pt>
              </c:numCache>
            </c:numRef>
          </c:val>
        </c:ser>
        <c:shape val="cylinder"/>
        <c:axId val="71942912"/>
        <c:axId val="71944448"/>
        <c:axId val="71358656"/>
      </c:bar3DChart>
      <c:catAx>
        <c:axId val="71942912"/>
        <c:scaling>
          <c:orientation val="minMax"/>
        </c:scaling>
        <c:axPos val="b"/>
        <c:tickLblPos val="nextTo"/>
        <c:crossAx val="71944448"/>
        <c:crosses val="autoZero"/>
        <c:auto val="1"/>
        <c:lblAlgn val="ctr"/>
        <c:lblOffset val="100"/>
      </c:catAx>
      <c:valAx>
        <c:axId val="71944448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71942912"/>
        <c:crosses val="autoZero"/>
        <c:crossBetween val="between"/>
      </c:valAx>
      <c:serAx>
        <c:axId val="71358656"/>
        <c:scaling>
          <c:orientation val="minMax"/>
        </c:scaling>
        <c:delete val="1"/>
        <c:axPos val="b"/>
        <c:tickLblPos val="nextTo"/>
        <c:crossAx val="71944448"/>
        <c:crosses val="autoZero"/>
      </c:serAx>
    </c:plotArea>
    <c:legend>
      <c:legendPos val="r"/>
      <c:layout>
        <c:manualLayout>
          <c:xMode val="edge"/>
          <c:yMode val="edge"/>
          <c:x val="0.81136702457647347"/>
          <c:y val="0.3263910425519061"/>
          <c:w val="0.17408752087807206"/>
          <c:h val="0.30767813869813582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988552" cy="84124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Сравнительный анализ бюджетов  отдельных муниципальных образований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свердловской области на 2019 год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596" y="1500174"/>
            <a:ext cx="5857916" cy="178595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Свердловская область – это 73 муниципальных образования. Очень разных по территории и численности, предприятиям и организациям, наличию или отсутствию сельской местности и еще многим и многим показателям.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84" y="3929066"/>
            <a:ext cx="6715204" cy="2428892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Продолжаем анализировать бюджеты муниципальных образований Свердловской области в разрезе показателей,  одинаковых для любого муниципального образования в любом субъекте Российской Федерации. Сравним доходы и  расходы некоторых муниципалитетов, сходных по численности с нашим городом.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358246" cy="100013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Дефицит отдельных муниципальных образований Свердловской области в 2019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85852" y="1566862"/>
          <a:ext cx="6643733" cy="3724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285852" y="4786322"/>
            <a:ext cx="7500990" cy="192882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Бюджет  каждого из представленных  муниципальных образований на 2019 год принят с дефицитом. Размер дефицита разный, но, безусловно, соответствует ограничениям, налагаемым Бюджетным кодексом Российской Федерации, являющимся основным документом, регулирующим все процессы, связанные с формированием и  исполнением бюджета любого уровня.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428604"/>
            <a:ext cx="7715304" cy="142876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Мы провели сравнительный анализ  между муниципальными образованиями Свердловской области, близкими по численности населения нашему городу. Безусловно, есть общие моменты, но есть и различия.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7158" y="2357430"/>
            <a:ext cx="2428892" cy="214314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Все  муниципалитеты имеют высокий уровень безвозмездных поступлений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43240" y="2500306"/>
            <a:ext cx="5715040" cy="3786214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расходов примерно одинакова, но, безусловно, в каждом муниципальном образовании есть свои особенности, зависящие от инженерной инфраструктуры города, промышленных предприятий , действующих на территории города, сети муниципальных учреждений, созданных в городе, и еще множества факторов, от которых зависит развитие муниципального образования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58291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Информационный лист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305342"/>
            <a:ext cx="735811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 бюджетного процесса для граждан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брошюры: 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ул.Иканина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№ 206, телефон 4-62-60, время работы: понедельник-четверг с 8-00 до 17-15, пятница с 8-00 до 16-00, перерыв с 12-30 до 13-30,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572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</a:rPr>
              <a:t>Среднегодовая Численность отдельных муниципалитетов 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 Свердловской области по итогам 2017 и 2018  годов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1285860"/>
          <a:ext cx="7215238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4000496" y="5072074"/>
            <a:ext cx="4643470" cy="1500198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Анализируя данные диаграммы следует отметить незначительное снижение среднегодовой численности  жителей муниципалитетов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86808" cy="8572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доходы бюджетов отдельных муниципальных образований Свердловской области на 2019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1428736"/>
          <a:ext cx="8505826" cy="4143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571480"/>
            <a:ext cx="5715040" cy="2786082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Исходя из данных предыдущего слайда можно отметить, что самый низкий объем налоговых и неналоговых доходов предусмотрен в бюджете Волчанского городского округа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(47 329 тыс.руб.),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самый высокий – в бюджете Городского округа Верхняя Тура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(139 272 тыс.руб. ).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Указанная тенденция сохраняется в сравнении с предыдущим плановым периодом.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143240" y="4071942"/>
            <a:ext cx="5715040" cy="214314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Самый  высокий объем безвозмездных поступлений отмечается в бюджете Волчанского городского округа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(410 383,1 тыс.руб.) 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также следует отметить сравнительно высокий объем безвозмездных поступлений в бюджете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Бисертского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городского округа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(334 696,5 тыс.руб.)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ИМЕЮЩИЕ ЦЕЛЕВОГО НАЗНАЧЕНИЯ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142976" y="1285860"/>
          <a:ext cx="7143800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2844" y="285728"/>
            <a:ext cx="6429420" cy="2714644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Дотации и субсидии на выравнивание бюджетной обеспеченности предоставляются муниципалитетам из областного бюджета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 безвозмездная финансовая помощь государства . Их объем определяется  как разница, исходя из расходных полномочий, которые должен обеспечивать муниципалитет, и объема налоговых и неналоговых доходов, которые возможно  собрать с территории, учитывая ее экономический потенциал.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428828" y="3571876"/>
            <a:ext cx="6358014" cy="264320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Волчанский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городской округ – яркий пример того, как областной бюджет выравнивает бюджетную обеспеченность территории: объем налоговых и неналоговых доходов сравнительно низкий, что компенсируется самым высоким уровнем дотаций и субсидий на выравнивание бюджетной обеспеченности.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401080" cy="94010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расходы бюджетов отдельных муниципальных образований Свердловской области на 2019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00166" y="2057400"/>
          <a:ext cx="68580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4124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расходы бюджетов в разрезе функциональной классификации расходов на 2019 год</a:t>
            </a:r>
            <a:endParaRPr lang="ru-RU" sz="24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1285860"/>
          <a:ext cx="70104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285728"/>
            <a:ext cx="5572164" cy="250033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Анализируя данные графика расходов муниципалитетов в разрезе функциональной классификации расходов, можно сделать вывод, что приоритетным направлением расходов любого местного бюджета являются расходы в области образования. Доля расходов на образование составляет от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45% до 58%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общих расходов бюджетов.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71736" y="3714752"/>
            <a:ext cx="6072230" cy="250033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Кроме того, значительную долю составляют расходы в области социальной политики, предусматривающие преимущественно предоставление  компенсаций и субсидий за оплату коммунальных услуг  различным категориям граждан. Эти расходы производятся за счет субвенций на выполнение переданных полномочий из федерального о областного бюджетов.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1188</TotalTime>
  <Words>677</Words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Сравнительный анализ бюджетов  отдельных муниципальных образований  свердловской области на 2019 год </vt:lpstr>
      <vt:lpstr>Среднегодовая Численность отдельных муниципалитетов   Свердловской области по итогам 2017 и 2018  годов</vt:lpstr>
      <vt:lpstr>доходы бюджетов отдельных муниципальных образований Свердловской области на 2019 год</vt:lpstr>
      <vt:lpstr>Слайд 4</vt:lpstr>
      <vt:lpstr>БЕЗВОЗМЕЗДНЫЕ ПОСТУПЛЕНИЯ,  НЕ ИМЕЮЩИЕ ЦЕЛЕВОГО НАЗНАЧЕНИЯ</vt:lpstr>
      <vt:lpstr>Слайд 6</vt:lpstr>
      <vt:lpstr>расходы бюджетов отдельных муниципальных образований Свердловской области на 2019 год</vt:lpstr>
      <vt:lpstr>расходы бюджетов в разрезе функциональной классификации расходов на 2019 год</vt:lpstr>
      <vt:lpstr>Слайд 9</vt:lpstr>
      <vt:lpstr>Дефицит отдельных муниципальных образований Свердловской области в 2019 году</vt:lpstr>
      <vt:lpstr>Слайд 11</vt:lpstr>
      <vt:lpstr>Информационный лист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Численность отдельных муниципальных образований  Свердловской области по итогам 2017 года</dc:title>
  <dc:creator>Ольга Павловна</dc:creator>
  <cp:lastModifiedBy>Office</cp:lastModifiedBy>
  <cp:revision>93</cp:revision>
  <dcterms:created xsi:type="dcterms:W3CDTF">2018-02-12T09:44:54Z</dcterms:created>
  <dcterms:modified xsi:type="dcterms:W3CDTF">2019-05-20T09:05:17Z</dcterms:modified>
</cp:coreProperties>
</file>