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71" r:id="rId2"/>
    <p:sldId id="258" r:id="rId3"/>
    <p:sldId id="259" r:id="rId4"/>
    <p:sldId id="265" r:id="rId5"/>
    <p:sldId id="272" r:id="rId6"/>
    <p:sldId id="267" r:id="rId7"/>
    <p:sldId id="266" r:id="rId8"/>
    <p:sldId id="273" r:id="rId9"/>
    <p:sldId id="260" r:id="rId10"/>
    <p:sldId id="268" r:id="rId11"/>
    <p:sldId id="269" r:id="rId12"/>
    <p:sldId id="261" r:id="rId13"/>
    <p:sldId id="270" r:id="rId14"/>
    <p:sldId id="26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6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Office\Contacts\Documents\&#1073;&#1102;&#1076;&#1078;&#1077;&#1090;%20&#1076;&#1083;&#1103;%20&#1075;&#1088;&#1072;&#1078;&#1076;&#1072;&#1085;\&#1089;&#1088;&#1072;&#1074;&#1085;&#1080;&#1090;&#1077;&#1083;&#1100;&#1085;&#1099;&#1081;%20&#1072;&#1085;&#1072;&#1083;&#1080;&#1079;%202021\&#1076;&#1080;&#1072;&#1075;&#1088;&#1072;&#1084;&#1084;&#1099;%20&#1072;&#1085;&#1072;&#1083;&#1080;&#1079;%20%202020.xlsx" TargetMode="External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Office\Contacts\Documents\&#1073;&#1102;&#1076;&#1078;&#1077;&#1090;%20&#1076;&#1083;&#1103;%20&#1075;&#1088;&#1072;&#1078;&#1076;&#1072;&#1085;\&#1089;&#1088;&#1072;&#1074;&#1085;&#1080;&#1090;&#1077;&#1083;&#1100;&#1085;&#1099;&#1081;%20&#1072;&#1085;&#1072;&#1083;&#1080;&#1079;%202021\&#1076;&#1080;&#1072;&#1075;&#1088;&#1072;&#1084;&#1084;&#1099;%20&#1072;&#1085;&#1072;&#1083;&#1080;&#1079;%20%20202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Office\Contacts\Documents\&#1073;&#1102;&#1076;&#1078;&#1077;&#1090;%20&#1076;&#1083;&#1103;%20&#1075;&#1088;&#1072;&#1078;&#1076;&#1072;&#1085;\&#1089;&#1088;&#1072;&#1074;&#1085;&#1080;&#1090;&#1077;&#1083;&#1100;&#1085;&#1099;&#1081;%20&#1072;&#1085;&#1072;&#1083;&#1080;&#1079;%202021\&#1076;&#1080;&#1072;&#1075;&#1088;&#1072;&#1084;&#1084;&#1099;%20&#1072;&#1085;&#1072;&#1083;&#1080;&#1079;%20%20202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Office\Contacts\Documents\&#1073;&#1102;&#1076;&#1078;&#1077;&#1090;%20&#1076;&#1083;&#1103;%20&#1075;&#1088;&#1072;&#1078;&#1076;&#1072;&#1085;\&#1089;&#1088;&#1072;&#1074;&#1085;&#1080;&#1090;&#1077;&#1083;&#1100;&#1085;&#1099;&#1081;%20&#1072;&#1085;&#1072;&#1083;&#1080;&#1079;%202021\&#1076;&#1080;&#1072;&#1075;&#1088;&#1072;&#1084;&#1084;&#1099;%20&#1072;&#1085;&#1072;&#1083;&#1080;&#1079;%20%20202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Office\Contacts\Documents\&#1073;&#1102;&#1076;&#1078;&#1077;&#1090;%20&#1076;&#1083;&#1103;%20&#1075;&#1088;&#1072;&#1078;&#1076;&#1072;&#1085;\&#1089;&#1088;&#1072;&#1074;&#1085;&#1080;&#1090;&#1077;&#1083;&#1100;&#1085;&#1099;&#1081;%20&#1072;&#1085;&#1072;&#1083;&#1080;&#1079;%202021\&#1076;&#1080;&#1072;&#1075;&#1088;&#1072;&#1084;&#1084;&#1099;%20&#1072;&#1085;&#1072;&#1083;&#1080;&#1079;%20%20202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Office\Contacts\Documents\&#1073;&#1102;&#1076;&#1078;&#1077;&#1090;%20&#1076;&#1083;&#1103;%20&#1075;&#1088;&#1072;&#1078;&#1076;&#1072;&#1085;\&#1089;&#1088;&#1072;&#1074;&#1085;&#1080;&#1090;&#1077;&#1083;&#1100;&#1085;&#1099;&#1081;%20&#1072;&#1085;&#1072;&#1083;&#1080;&#1079;%202021\&#1076;&#1080;&#1072;&#1075;&#1088;&#1072;&#1084;&#1084;&#1099;%20&#1072;&#1085;&#1072;&#1083;&#1080;&#1079;%20%20202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Office\Contacts\Documents\&#1073;&#1102;&#1076;&#1078;&#1077;&#1090;%20&#1076;&#1083;&#1103;%20&#1075;&#1088;&#1072;&#1078;&#1076;&#1072;&#1085;\&#1089;&#1088;&#1072;&#1074;&#1085;&#1080;&#1090;&#1077;&#1083;&#1100;&#1085;&#1099;&#1081;%20&#1072;&#1085;&#1072;&#1083;&#1080;&#1079;%202021\&#1076;&#1080;&#1072;&#1075;&#1088;&#1072;&#1084;&#1084;&#1099;%20&#1072;&#1085;&#1072;&#1083;&#1080;&#1079;%20%20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rotY val="30"/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численность!$A$3</c:f>
              <c:strCache>
                <c:ptCount val="1"/>
                <c:pt idx="0">
                  <c:v>Малышевский городской округ</c:v>
                </c:pt>
              </c:strCache>
            </c:strRef>
          </c:tx>
          <c:dLbls>
            <c:showVal val="1"/>
          </c:dLbls>
          <c:cat>
            <c:strRef>
              <c:f>численность!$B$2:$D$2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численность!$B$3:$D$3</c:f>
              <c:numCache>
                <c:formatCode>General</c:formatCode>
                <c:ptCount val="3"/>
                <c:pt idx="0" formatCode="0.0">
                  <c:v>10.5</c:v>
                </c:pt>
                <c:pt idx="1">
                  <c:v>10.3</c:v>
                </c:pt>
                <c:pt idx="2">
                  <c:v>10.3</c:v>
                </c:pt>
              </c:numCache>
            </c:numRef>
          </c:val>
        </c:ser>
        <c:ser>
          <c:idx val="1"/>
          <c:order val="1"/>
          <c:tx>
            <c:strRef>
              <c:f>численность!$A$4</c:f>
              <c:strCache>
                <c:ptCount val="1"/>
                <c:pt idx="0">
                  <c:v>Бисертский городской округ</c:v>
                </c:pt>
              </c:strCache>
            </c:strRef>
          </c:tx>
          <c:dLbls>
            <c:showVal val="1"/>
          </c:dLbls>
          <c:cat>
            <c:strRef>
              <c:f>численность!$B$2:$D$2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численность!$B$4:$D$4</c:f>
              <c:numCache>
                <c:formatCode>General</c:formatCode>
                <c:ptCount val="3"/>
                <c:pt idx="0" formatCode="0.0">
                  <c:v>9.9</c:v>
                </c:pt>
                <c:pt idx="1">
                  <c:v>9.9</c:v>
                </c:pt>
                <c:pt idx="2">
                  <c:v>9.9</c:v>
                </c:pt>
              </c:numCache>
            </c:numRef>
          </c:val>
        </c:ser>
        <c:ser>
          <c:idx val="2"/>
          <c:order val="2"/>
          <c:tx>
            <c:strRef>
              <c:f>численность!$A$5</c:f>
              <c:strCache>
                <c:ptCount val="1"/>
                <c:pt idx="0">
                  <c:v>Волчанский городской округ</c:v>
                </c:pt>
              </c:strCache>
            </c:strRef>
          </c:tx>
          <c:dLbls>
            <c:showVal val="1"/>
          </c:dLbls>
          <c:cat>
            <c:strRef>
              <c:f>численность!$B$2:$D$2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численность!$B$5:$D$5</c:f>
              <c:numCache>
                <c:formatCode>General</c:formatCode>
                <c:ptCount val="3"/>
                <c:pt idx="0" formatCode="0.0">
                  <c:v>8.9</c:v>
                </c:pt>
                <c:pt idx="1">
                  <c:v>8.8000000000000007</c:v>
                </c:pt>
                <c:pt idx="2">
                  <c:v>8.7000000000000011</c:v>
                </c:pt>
              </c:numCache>
            </c:numRef>
          </c:val>
        </c:ser>
        <c:ser>
          <c:idx val="3"/>
          <c:order val="3"/>
          <c:tx>
            <c:strRef>
              <c:f>численность!$A$6</c:f>
              <c:strCache>
                <c:ptCount val="1"/>
                <c:pt idx="0">
                  <c:v>Городской округ Верхняя Тура </c:v>
                </c:pt>
              </c:strCache>
            </c:strRef>
          </c:tx>
          <c:dLbls>
            <c:showVal val="1"/>
          </c:dLbls>
          <c:cat>
            <c:strRef>
              <c:f>численность!$B$2:$D$2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численность!$B$6:$D$6</c:f>
              <c:numCache>
                <c:formatCode>0.0</c:formatCode>
                <c:ptCount val="3"/>
                <c:pt idx="0">
                  <c:v>9.1</c:v>
                </c:pt>
                <c:pt idx="1">
                  <c:v>9</c:v>
                </c:pt>
                <c:pt idx="2">
                  <c:v>8.9</c:v>
                </c:pt>
              </c:numCache>
            </c:numRef>
          </c:val>
        </c:ser>
        <c:shape val="box"/>
        <c:axId val="85694336"/>
        <c:axId val="85695872"/>
        <c:axId val="85114880"/>
      </c:bar3DChart>
      <c:catAx>
        <c:axId val="85694336"/>
        <c:scaling>
          <c:orientation val="minMax"/>
        </c:scaling>
        <c:axPos val="b"/>
        <c:tickLblPos val="nextTo"/>
        <c:crossAx val="85695872"/>
        <c:crosses val="autoZero"/>
        <c:auto val="1"/>
        <c:lblAlgn val="ctr"/>
        <c:lblOffset val="100"/>
      </c:catAx>
      <c:valAx>
        <c:axId val="85695872"/>
        <c:scaling>
          <c:orientation val="minMax"/>
        </c:scaling>
        <c:delete val="1"/>
        <c:axPos val="l"/>
        <c:numFmt formatCode="0.0" sourceLinked="1"/>
        <c:tickLblPos val="nextTo"/>
        <c:crossAx val="85694336"/>
        <c:crosses val="autoZero"/>
        <c:crossBetween val="between"/>
      </c:valAx>
      <c:serAx>
        <c:axId val="85114880"/>
        <c:scaling>
          <c:orientation val="minMax"/>
        </c:scaling>
        <c:axPos val="b"/>
        <c:tickLblPos val="nextTo"/>
        <c:crossAx val="85695872"/>
        <c:crosses val="autoZero"/>
      </c:ser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legend>
      <c:legendPos val="r"/>
      <c:layout/>
    </c:legend>
    <c:plotVisOnly val="1"/>
  </c:chart>
  <c:spPr>
    <a:blipFill>
      <a:blip xmlns:r="http://schemas.openxmlformats.org/officeDocument/2006/relationships" r:embed="rId2"/>
      <a:tile tx="0" ty="0" sx="100000" sy="100000" flip="none" algn="tl"/>
    </a:blipFill>
  </c:spPr>
  <c:externalData r:id="rId3"/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1106516874434064"/>
          <c:y val="5.6030168642712756E-2"/>
          <c:w val="0.70726570235506814"/>
          <c:h val="0.66625583260426202"/>
        </c:manualLayout>
      </c:layout>
      <c:bar3DChart>
        <c:barDir val="col"/>
        <c:grouping val="standard"/>
        <c:ser>
          <c:idx val="0"/>
          <c:order val="0"/>
          <c:tx>
            <c:strRef>
              <c:f>доходы!$B$2</c:f>
              <c:strCache>
                <c:ptCount val="1"/>
                <c:pt idx="0">
                  <c:v>Налоговые и неналоговые доходы, тыс.руб. </c:v>
                </c:pt>
              </c:strCache>
            </c:strRef>
          </c:tx>
          <c:dLbls>
            <c:dLbl>
              <c:idx val="0"/>
              <c:layout>
                <c:manualLayout>
                  <c:x val="1.1776250013393811E-2"/>
                  <c:y val="7.3563218390804597E-2"/>
                </c:manualLayout>
              </c:layout>
              <c:showVal val="1"/>
            </c:dLbl>
            <c:dLbl>
              <c:idx val="1"/>
              <c:layout>
                <c:manualLayout>
                  <c:x val="1.1776250013393811E-2"/>
                  <c:y val="6.7432950191570903E-2"/>
                </c:manualLayout>
              </c:layout>
              <c:showVal val="1"/>
            </c:dLbl>
            <c:dLbl>
              <c:idx val="2"/>
              <c:layout>
                <c:manualLayout>
                  <c:x val="4.4792827880560729E-3"/>
                  <c:y val="9.1954022988505746E-2"/>
                </c:manualLayout>
              </c:layout>
              <c:showVal val="1"/>
            </c:dLbl>
            <c:dLbl>
              <c:idx val="3"/>
              <c:layout>
                <c:manualLayout>
                  <c:x val="6.5423611185521542E-3"/>
                  <c:y val="7.3563218390804597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доходы!$A$3:$A$6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доходы!$B$3:$B$6</c:f>
              <c:numCache>
                <c:formatCode>_-* #,##0.00_р_._-;\-* #,##0.00_р_._-;_-* "-"??_р_._-;_-@_-</c:formatCode>
                <c:ptCount val="4"/>
                <c:pt idx="0">
                  <c:v>117494</c:v>
                </c:pt>
                <c:pt idx="1">
                  <c:v>133886</c:v>
                </c:pt>
                <c:pt idx="2">
                  <c:v>118900</c:v>
                </c:pt>
                <c:pt idx="3">
                  <c:v>129980</c:v>
                </c:pt>
              </c:numCache>
            </c:numRef>
          </c:val>
        </c:ser>
        <c:ser>
          <c:idx val="1"/>
          <c:order val="1"/>
          <c:tx>
            <c:strRef>
              <c:f>доходы!$C$2</c:f>
              <c:strCache>
                <c:ptCount val="1"/>
                <c:pt idx="0">
                  <c:v>Безвозмездные поступления, тыс.руб. </c:v>
                </c:pt>
              </c:strCache>
            </c:strRef>
          </c:tx>
          <c:dLbls>
            <c:dLbl>
              <c:idx val="0"/>
              <c:layout>
                <c:manualLayout>
                  <c:x val="3.9254166711312696E-3"/>
                  <c:y val="9.5019157088122599E-2"/>
                </c:manualLayout>
              </c:layout>
              <c:showVal val="1"/>
            </c:dLbl>
            <c:dLbl>
              <c:idx val="1"/>
              <c:layout>
                <c:manualLayout>
                  <c:x val="9.1593055659729746E-3"/>
                  <c:y val="0.1532567049808429"/>
                </c:manualLayout>
              </c:layout>
              <c:showVal val="1"/>
            </c:dLbl>
            <c:dLbl>
              <c:idx val="2"/>
              <c:layout>
                <c:manualLayout>
                  <c:x val="7.8508333422625514E-3"/>
                  <c:y val="0.13793103448275923"/>
                </c:manualLayout>
              </c:layout>
              <c:showVal val="1"/>
            </c:dLbl>
            <c:dLbl>
              <c:idx val="3"/>
              <c:layout>
                <c:manualLayout>
                  <c:x val="3.9254166711312696E-3"/>
                  <c:y val="0.10421455938697351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доходы!$A$3:$A$6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доходы!$C$3:$C$6</c:f>
              <c:numCache>
                <c:formatCode>_-* #,##0.00_р_._-;\-* #,##0.00_р_._-;_-* "-"??_р_._-;_-@_-</c:formatCode>
                <c:ptCount val="4"/>
                <c:pt idx="0">
                  <c:v>316054</c:v>
                </c:pt>
                <c:pt idx="1">
                  <c:v>540247</c:v>
                </c:pt>
                <c:pt idx="2">
                  <c:v>604873</c:v>
                </c:pt>
                <c:pt idx="3">
                  <c:v>687821</c:v>
                </c:pt>
              </c:numCache>
            </c:numRef>
          </c:val>
        </c:ser>
        <c:ser>
          <c:idx val="2"/>
          <c:order val="2"/>
          <c:tx>
            <c:strRef>
              <c:f>доходы!$D$2</c:f>
              <c:strCache>
                <c:ptCount val="1"/>
                <c:pt idx="0">
                  <c:v>Доходы бюджета,  тыс.руб.</c:v>
                </c:pt>
              </c:strCache>
            </c:strRef>
          </c:tx>
          <c:dLbls>
            <c:dLbl>
              <c:idx val="0"/>
              <c:layout>
                <c:manualLayout>
                  <c:x val="4.797676063775006E-17"/>
                  <c:y val="9.1954022988506232E-2"/>
                </c:manualLayout>
              </c:layout>
              <c:showVal val="1"/>
            </c:dLbl>
            <c:dLbl>
              <c:idx val="1"/>
              <c:layout>
                <c:manualLayout>
                  <c:x val="7.8508333422625514E-3"/>
                  <c:y val="8.2758620689655227E-2"/>
                </c:manualLayout>
              </c:layout>
              <c:showVal val="1"/>
            </c:dLbl>
            <c:dLbl>
              <c:idx val="2"/>
              <c:layout>
                <c:manualLayout>
                  <c:x val="7.8508333422625514E-3"/>
                  <c:y val="6.4367816091954022E-2"/>
                </c:manualLayout>
              </c:layout>
              <c:showVal val="1"/>
            </c:dLbl>
            <c:dLbl>
              <c:idx val="3"/>
              <c:layout>
                <c:manualLayout>
                  <c:x val="3.9254166711312696E-3"/>
                  <c:y val="8.5823754789272066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доходы!$A$3:$A$6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доходы!$D$3:$D$6</c:f>
              <c:numCache>
                <c:formatCode>_-* #,##0.00_р_._-;\-* #,##0.00_р_._-;_-* "-"??_р_._-;_-@_-</c:formatCode>
                <c:ptCount val="4"/>
                <c:pt idx="0">
                  <c:v>433548</c:v>
                </c:pt>
                <c:pt idx="1">
                  <c:v>674133</c:v>
                </c:pt>
                <c:pt idx="2">
                  <c:v>723773</c:v>
                </c:pt>
                <c:pt idx="3">
                  <c:v>817801</c:v>
                </c:pt>
              </c:numCache>
            </c:numRef>
          </c:val>
        </c:ser>
        <c:shape val="cylinder"/>
        <c:axId val="85770624"/>
        <c:axId val="85772160"/>
        <c:axId val="66077568"/>
      </c:bar3DChart>
      <c:catAx>
        <c:axId val="85770624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5772160"/>
        <c:crosses val="autoZero"/>
        <c:auto val="1"/>
        <c:lblAlgn val="ctr"/>
        <c:lblOffset val="100"/>
      </c:catAx>
      <c:valAx>
        <c:axId val="85772160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extTo"/>
        <c:crossAx val="85770624"/>
        <c:crosses val="autoZero"/>
        <c:crossBetween val="between"/>
      </c:valAx>
      <c:serAx>
        <c:axId val="66077568"/>
        <c:scaling>
          <c:orientation val="minMax"/>
        </c:scaling>
        <c:delete val="1"/>
        <c:axPos val="b"/>
        <c:tickLblPos val="nextTo"/>
        <c:crossAx val="85772160"/>
        <c:crosses val="autoZero"/>
      </c:ser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4020693581081951"/>
          <c:y val="9.8086221980873245E-2"/>
          <c:w val="0.11289930573235635"/>
          <c:h val="0.69348272845204439"/>
        </c:manualLayout>
      </c:layout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0"/>
      <c:perspective val="50"/>
    </c:view3D>
    <c:plotArea>
      <c:layout>
        <c:manualLayout>
          <c:layoutTarget val="inner"/>
          <c:xMode val="edge"/>
          <c:yMode val="edge"/>
          <c:x val="0.14853762029746337"/>
          <c:y val="5.0925925925925923E-2"/>
          <c:w val="0.60117213473315834"/>
          <c:h val="0.75032141784319706"/>
        </c:manualLayout>
      </c:layout>
      <c:bar3DChart>
        <c:barDir val="col"/>
        <c:grouping val="standard"/>
        <c:ser>
          <c:idx val="0"/>
          <c:order val="0"/>
          <c:tx>
            <c:strRef>
              <c:f>'дотации '!$B$1</c:f>
              <c:strCache>
                <c:ptCount val="1"/>
                <c:pt idx="0">
                  <c:v>Дотации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'дотации '!$A$2:$A$5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'дотации '!$B$2:$B$5</c:f>
              <c:numCache>
                <c:formatCode>_-* #,##0.00_р_._-;\-* #,##0.00_р_._-;_-* "-"??_р_._-;_-@_-</c:formatCode>
                <c:ptCount val="4"/>
                <c:pt idx="0">
                  <c:v>67417</c:v>
                </c:pt>
                <c:pt idx="1">
                  <c:v>175562</c:v>
                </c:pt>
                <c:pt idx="2">
                  <c:v>320857</c:v>
                </c:pt>
                <c:pt idx="3">
                  <c:v>129198</c:v>
                </c:pt>
              </c:numCache>
            </c:numRef>
          </c:val>
        </c:ser>
        <c:shape val="box"/>
        <c:axId val="85168128"/>
        <c:axId val="85169664"/>
        <c:axId val="85116672"/>
      </c:bar3DChart>
      <c:catAx>
        <c:axId val="85168128"/>
        <c:scaling>
          <c:orientation val="minMax"/>
        </c:scaling>
        <c:axPos val="b"/>
        <c:tickLblPos val="nextTo"/>
        <c:crossAx val="85169664"/>
        <c:crosses val="autoZero"/>
        <c:auto val="1"/>
        <c:lblAlgn val="ctr"/>
        <c:lblOffset val="100"/>
      </c:catAx>
      <c:valAx>
        <c:axId val="85169664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extTo"/>
        <c:crossAx val="85168128"/>
        <c:crosses val="autoZero"/>
        <c:crossBetween val="between"/>
      </c:valAx>
      <c:serAx>
        <c:axId val="85116672"/>
        <c:scaling>
          <c:orientation val="minMax"/>
        </c:scaling>
        <c:delete val="1"/>
        <c:axPos val="b"/>
        <c:tickLblPos val="nextTo"/>
        <c:crossAx val="85169664"/>
        <c:crosses val="autoZero"/>
      </c:ser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20"/>
      <c:rotY val="30"/>
      <c:perspective val="50"/>
    </c:view3D>
    <c:plotArea>
      <c:layout>
        <c:manualLayout>
          <c:layoutTarget val="inner"/>
          <c:xMode val="edge"/>
          <c:yMode val="edge"/>
          <c:x val="3.4578311595316956E-2"/>
          <c:y val="5.0925925925925923E-2"/>
          <c:w val="0.93462156230165561"/>
          <c:h val="0.69719350989539552"/>
        </c:manualLayout>
      </c:layout>
      <c:bar3DChart>
        <c:barDir val="col"/>
        <c:grouping val="standard"/>
        <c:ser>
          <c:idx val="0"/>
          <c:order val="0"/>
          <c:tx>
            <c:strRef>
              <c:f>'налог, неналог, дотации'!$B$1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dLbls>
            <c:dLbl>
              <c:idx val="0"/>
              <c:layout>
                <c:manualLayout>
                  <c:x val="-1.0201439061583323E-2"/>
                  <c:y val="6.7595834393399293E-2"/>
                </c:manualLayout>
              </c:layout>
              <c:showVal val="1"/>
            </c:dLbl>
            <c:dLbl>
              <c:idx val="1"/>
              <c:layout>
                <c:manualLayout>
                  <c:x val="6.1208634369499691E-3"/>
                  <c:y val="9.8013959870428893E-2"/>
                </c:manualLayout>
              </c:layout>
              <c:showVal val="1"/>
            </c:dLbl>
            <c:dLbl>
              <c:idx val="2"/>
              <c:layout>
                <c:manualLayout>
                  <c:x val="1.6322302498533253E-2"/>
                  <c:y val="8.7874584711419026E-2"/>
                </c:manualLayout>
              </c:layout>
              <c:showVal val="1"/>
            </c:dLbl>
            <c:dLbl>
              <c:idx val="3"/>
              <c:layout>
                <c:manualLayout>
                  <c:x val="2.040287812316658E-3"/>
                  <c:y val="0.1047735433097688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'налог, неналог, дотации'!$A$2:$A$5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'налог, неналог, дотации'!$B$2:$B$5</c:f>
              <c:numCache>
                <c:formatCode>_-* #,##0.00_р_._-;\-* #,##0.00_р_._-;_-* "-"??_р_._-;_-@_-</c:formatCode>
                <c:ptCount val="4"/>
                <c:pt idx="0">
                  <c:v>117494</c:v>
                </c:pt>
                <c:pt idx="1">
                  <c:v>133886</c:v>
                </c:pt>
                <c:pt idx="2">
                  <c:v>118900</c:v>
                </c:pt>
                <c:pt idx="3">
                  <c:v>129980</c:v>
                </c:pt>
              </c:numCache>
            </c:numRef>
          </c:val>
        </c:ser>
        <c:ser>
          <c:idx val="1"/>
          <c:order val="1"/>
          <c:tx>
            <c:strRef>
              <c:f>'налог, неналог, дотации'!$C$1</c:f>
              <c:strCache>
                <c:ptCount val="1"/>
                <c:pt idx="0">
                  <c:v>Дотации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</c:dLbl>
            <c:dLbl>
              <c:idx val="2"/>
              <c:layout>
                <c:manualLayout>
                  <c:x val="4.6926619683283072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dLbl>
              <c:idx val="3"/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</c:dLbl>
            <c:showVal val="1"/>
          </c:dLbls>
          <c:cat>
            <c:strRef>
              <c:f>'налог, неналог, дотации'!$A$2:$A$5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'налог, неналог, дотации'!$C$2:$C$5</c:f>
              <c:numCache>
                <c:formatCode>_-* #,##0.00_р_._-;\-* #,##0.00_р_._-;_-* "-"??_р_._-;_-@_-</c:formatCode>
                <c:ptCount val="4"/>
                <c:pt idx="0">
                  <c:v>67417</c:v>
                </c:pt>
                <c:pt idx="1">
                  <c:v>175562</c:v>
                </c:pt>
                <c:pt idx="2">
                  <c:v>320857</c:v>
                </c:pt>
                <c:pt idx="3">
                  <c:v>129198</c:v>
                </c:pt>
              </c:numCache>
            </c:numRef>
          </c:val>
        </c:ser>
        <c:shape val="box"/>
        <c:axId val="85992192"/>
        <c:axId val="85993728"/>
        <c:axId val="85118464"/>
      </c:bar3DChart>
      <c:catAx>
        <c:axId val="85992192"/>
        <c:scaling>
          <c:orientation val="minMax"/>
        </c:scaling>
        <c:axPos val="b"/>
        <c:tickLblPos val="nextTo"/>
        <c:crossAx val="85993728"/>
        <c:crosses val="autoZero"/>
        <c:auto val="1"/>
        <c:lblAlgn val="ctr"/>
        <c:lblOffset val="100"/>
      </c:catAx>
      <c:valAx>
        <c:axId val="85993728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extTo"/>
        <c:crossAx val="85992192"/>
        <c:crosses val="autoZero"/>
        <c:crossBetween val="between"/>
      </c:valAx>
      <c:serAx>
        <c:axId val="85118464"/>
        <c:scaling>
          <c:orientation val="minMax"/>
        </c:scaling>
        <c:delete val="1"/>
        <c:axPos val="b"/>
        <c:tickLblPos val="nextTo"/>
        <c:crossAx val="85993728"/>
        <c:crosses val="autoZero"/>
      </c:serAx>
    </c:plotArea>
    <c:legend>
      <c:legendPos val="r"/>
      <c:layout>
        <c:manualLayout>
          <c:xMode val="edge"/>
          <c:yMode val="edge"/>
          <c:x val="0.66482955082180273"/>
          <c:y val="0.83383347154108955"/>
          <c:w val="0.33517044917819788"/>
          <c:h val="0.11644473588125279"/>
        </c:manualLayout>
      </c:layout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2.1972380544644527E-2"/>
          <c:y val="5.0925925925925923E-2"/>
          <c:w val="0.77572978344386712"/>
          <c:h val="0.7681714785651802"/>
        </c:manualLayout>
      </c:layout>
      <c:bar3DChart>
        <c:barDir val="col"/>
        <c:grouping val="clustered"/>
        <c:ser>
          <c:idx val="0"/>
          <c:order val="0"/>
          <c:tx>
            <c:strRef>
              <c:f>расходы!$B$2</c:f>
              <c:strCache>
                <c:ptCount val="1"/>
                <c:pt idx="0">
                  <c:v>Общий объем расходов бюджета, тыс.руб. 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расходы!$A$3:$A$6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расходы!$B$3:$B$6</c:f>
              <c:numCache>
                <c:formatCode>_-* #,##0.00_р_._-;\-* #,##0.00_р_._-;_-* "-"??_р_._-;_-@_-</c:formatCode>
                <c:ptCount val="4"/>
                <c:pt idx="0">
                  <c:v>436229.6</c:v>
                </c:pt>
                <c:pt idx="1">
                  <c:v>703152.97</c:v>
                </c:pt>
                <c:pt idx="2">
                  <c:v>723773.1</c:v>
                </c:pt>
                <c:pt idx="3">
                  <c:v>822301.2</c:v>
                </c:pt>
              </c:numCache>
            </c:numRef>
          </c:val>
        </c:ser>
        <c:shape val="cylinder"/>
        <c:axId val="86029440"/>
        <c:axId val="86030976"/>
        <c:axId val="0"/>
      </c:bar3DChart>
      <c:catAx>
        <c:axId val="86029440"/>
        <c:scaling>
          <c:orientation val="minMax"/>
        </c:scaling>
        <c:axPos val="b"/>
        <c:tickLblPos val="nextTo"/>
        <c:crossAx val="86030976"/>
        <c:crosses val="autoZero"/>
        <c:auto val="1"/>
        <c:lblAlgn val="ctr"/>
        <c:lblOffset val="100"/>
      </c:catAx>
      <c:valAx>
        <c:axId val="86030976"/>
        <c:scaling>
          <c:orientation val="minMax"/>
        </c:scaling>
        <c:delete val="1"/>
        <c:axPos val="l"/>
        <c:majorGridlines/>
        <c:numFmt formatCode="_-* #,##0.00_р_._-;\-* #,##0.00_р_._-;_-* &quot;-&quot;??_р_._-;_-@_-" sourceLinked="1"/>
        <c:tickLblPos val="nextTo"/>
        <c:crossAx val="860294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9387369151905"/>
          <c:y val="0.29061752697579485"/>
          <c:w val="0.187279353507527"/>
          <c:h val="0.27524642752989226"/>
        </c:manualLayout>
      </c:layout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/>
      <c:barChart>
        <c:barDir val="bar"/>
        <c:grouping val="percentStacked"/>
        <c:ser>
          <c:idx val="0"/>
          <c:order val="0"/>
          <c:tx>
            <c:strRef>
              <c:f>'расходы по разделам'!$A$2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разделам'!$B$2:$E$2</c:f>
              <c:numCache>
                <c:formatCode>General</c:formatCode>
                <c:ptCount val="4"/>
                <c:pt idx="0">
                  <c:v>39255.32</c:v>
                </c:pt>
                <c:pt idx="1">
                  <c:v>48927.3</c:v>
                </c:pt>
                <c:pt idx="2">
                  <c:v>38615.300000000003</c:v>
                </c:pt>
                <c:pt idx="3">
                  <c:v>32774.300000000003</c:v>
                </c:pt>
              </c:numCache>
            </c:numRef>
          </c:val>
        </c:ser>
        <c:ser>
          <c:idx val="1"/>
          <c:order val="1"/>
          <c:tx>
            <c:strRef>
              <c:f>'расходы по разделам'!$A$3</c:f>
              <c:strCache>
                <c:ptCount val="1"/>
                <c:pt idx="0">
                  <c:v>Национальная оборона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разделам'!$B$3:$E$3</c:f>
              <c:numCache>
                <c:formatCode>General</c:formatCode>
                <c:ptCount val="4"/>
                <c:pt idx="0">
                  <c:v>611.20000000000005</c:v>
                </c:pt>
                <c:pt idx="1">
                  <c:v>611.20000000000005</c:v>
                </c:pt>
                <c:pt idx="2">
                  <c:v>611.20000000000005</c:v>
                </c:pt>
                <c:pt idx="3">
                  <c:v>611.20000000000005</c:v>
                </c:pt>
              </c:numCache>
            </c:numRef>
          </c:val>
        </c:ser>
        <c:ser>
          <c:idx val="2"/>
          <c:order val="2"/>
          <c:tx>
            <c:strRef>
              <c:f>'расходы по разделам'!$A$4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разделам'!$B$4:$E$4</c:f>
              <c:numCache>
                <c:formatCode>General</c:formatCode>
                <c:ptCount val="4"/>
                <c:pt idx="0">
                  <c:v>7041.1</c:v>
                </c:pt>
                <c:pt idx="1">
                  <c:v>9329.230000000005</c:v>
                </c:pt>
                <c:pt idx="2">
                  <c:v>6426.5</c:v>
                </c:pt>
                <c:pt idx="3">
                  <c:v>6229</c:v>
                </c:pt>
              </c:numCache>
            </c:numRef>
          </c:val>
        </c:ser>
        <c:ser>
          <c:idx val="3"/>
          <c:order val="3"/>
          <c:tx>
            <c:strRef>
              <c:f>'расходы по разделам'!$A$5</c:f>
              <c:strCache>
                <c:ptCount val="1"/>
                <c:pt idx="0">
                  <c:v> Национальная экономика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разделам'!$B$5:$E$5</c:f>
              <c:numCache>
                <c:formatCode>General</c:formatCode>
                <c:ptCount val="4"/>
                <c:pt idx="0">
                  <c:v>14440</c:v>
                </c:pt>
                <c:pt idx="1">
                  <c:v>50728.09</c:v>
                </c:pt>
                <c:pt idx="2">
                  <c:v>61780</c:v>
                </c:pt>
                <c:pt idx="3">
                  <c:v>149092.6</c:v>
                </c:pt>
              </c:numCache>
            </c:numRef>
          </c:val>
        </c:ser>
        <c:ser>
          <c:idx val="4"/>
          <c:order val="4"/>
          <c:tx>
            <c:strRef>
              <c:f>'расходы по разделам'!$A$6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разделам'!$B$6:$E$6</c:f>
              <c:numCache>
                <c:formatCode>General</c:formatCode>
                <c:ptCount val="4"/>
                <c:pt idx="0">
                  <c:v>56269.4</c:v>
                </c:pt>
                <c:pt idx="1">
                  <c:v>195915.88999999993</c:v>
                </c:pt>
                <c:pt idx="2" formatCode="0.00">
                  <c:v>312653</c:v>
                </c:pt>
                <c:pt idx="3">
                  <c:v>166186</c:v>
                </c:pt>
              </c:numCache>
            </c:numRef>
          </c:val>
        </c:ser>
        <c:ser>
          <c:idx val="5"/>
          <c:order val="5"/>
          <c:tx>
            <c:strRef>
              <c:f>'расходы по разделам'!$A$7</c:f>
              <c:strCache>
                <c:ptCount val="1"/>
                <c:pt idx="0">
                  <c:v>Охрана окружающей среды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разделам'!$B$7:$E$7</c:f>
              <c:numCache>
                <c:formatCode>General</c:formatCode>
                <c:ptCount val="4"/>
                <c:pt idx="0">
                  <c:v>738</c:v>
                </c:pt>
                <c:pt idx="1">
                  <c:v>125</c:v>
                </c:pt>
                <c:pt idx="2">
                  <c:v>656</c:v>
                </c:pt>
                <c:pt idx="3">
                  <c:v>100</c:v>
                </c:pt>
              </c:numCache>
            </c:numRef>
          </c:val>
        </c:ser>
        <c:ser>
          <c:idx val="6"/>
          <c:order val="6"/>
          <c:tx>
            <c:strRef>
              <c:f>'расходы по разделам'!$A$8</c:f>
              <c:strCache>
                <c:ptCount val="1"/>
                <c:pt idx="0">
                  <c:v>Образование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разделам'!$B$8:$E$8</c:f>
              <c:numCache>
                <c:formatCode>General</c:formatCode>
                <c:ptCount val="4"/>
                <c:pt idx="0" formatCode="0.00">
                  <c:v>193735.97</c:v>
                </c:pt>
                <c:pt idx="1">
                  <c:v>313067.24</c:v>
                </c:pt>
                <c:pt idx="2">
                  <c:v>249735.4</c:v>
                </c:pt>
                <c:pt idx="3">
                  <c:v>269114.09999999998</c:v>
                </c:pt>
              </c:numCache>
            </c:numRef>
          </c:val>
        </c:ser>
        <c:ser>
          <c:idx val="7"/>
          <c:order val="7"/>
          <c:tx>
            <c:strRef>
              <c:f>'расходы по разделам'!$A$9</c:f>
              <c:strCache>
                <c:ptCount val="1"/>
                <c:pt idx="0">
                  <c:v>Культура, кинематография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разделам'!$B$9:$E$9</c:f>
              <c:numCache>
                <c:formatCode>General</c:formatCode>
                <c:ptCount val="4"/>
                <c:pt idx="0">
                  <c:v>21250.959999999992</c:v>
                </c:pt>
                <c:pt idx="1">
                  <c:v>26003.55</c:v>
                </c:pt>
                <c:pt idx="2">
                  <c:v>24124</c:v>
                </c:pt>
                <c:pt idx="3">
                  <c:v>141701</c:v>
                </c:pt>
              </c:numCache>
            </c:numRef>
          </c:val>
        </c:ser>
        <c:ser>
          <c:idx val="8"/>
          <c:order val="8"/>
          <c:tx>
            <c:strRef>
              <c:f>'расходы по разделам'!#REF!</c:f>
              <c:strCache>
                <c:ptCount val="1"/>
                <c:pt idx="0">
                  <c:v>#REF!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9"/>
          <c:order val="9"/>
          <c:tx>
            <c:strRef>
              <c:f>'расходы по разделам'!$A$10</c:f>
              <c:strCache>
                <c:ptCount val="1"/>
                <c:pt idx="0">
                  <c:v>Социальная политика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разделам'!$B$10:$E$10</c:f>
              <c:numCache>
                <c:formatCode>General</c:formatCode>
                <c:ptCount val="4"/>
                <c:pt idx="0">
                  <c:v>70142.2</c:v>
                </c:pt>
                <c:pt idx="1">
                  <c:v>57236.47</c:v>
                </c:pt>
                <c:pt idx="2">
                  <c:v>24898.9</c:v>
                </c:pt>
                <c:pt idx="3">
                  <c:v>49423</c:v>
                </c:pt>
              </c:numCache>
            </c:numRef>
          </c:val>
        </c:ser>
        <c:ser>
          <c:idx val="10"/>
          <c:order val="10"/>
          <c:tx>
            <c:strRef>
              <c:f>'расходы по разделам'!$A$11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разделам'!$B$11:$E$11</c:f>
              <c:numCache>
                <c:formatCode>General</c:formatCode>
                <c:ptCount val="4"/>
                <c:pt idx="0">
                  <c:v>32413.5</c:v>
                </c:pt>
                <c:pt idx="1">
                  <c:v>308.7</c:v>
                </c:pt>
                <c:pt idx="2">
                  <c:v>3239.8</c:v>
                </c:pt>
                <c:pt idx="3">
                  <c:v>6958.1</c:v>
                </c:pt>
              </c:numCache>
            </c:numRef>
          </c:val>
        </c:ser>
        <c:ser>
          <c:idx val="11"/>
          <c:order val="11"/>
          <c:tx>
            <c:strRef>
              <c:f>'расходы по разделам'!$A$12</c:f>
              <c:strCache>
                <c:ptCount val="1"/>
                <c:pt idx="0">
                  <c:v>Средства массовой информации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разделам'!$B$12:$E$12</c:f>
              <c:numCache>
                <c:formatCode>General</c:formatCode>
                <c:ptCount val="4"/>
                <c:pt idx="0">
                  <c:v>327.7</c:v>
                </c:pt>
                <c:pt idx="1">
                  <c:v>900</c:v>
                </c:pt>
                <c:pt idx="2">
                  <c:v>800</c:v>
                </c:pt>
                <c:pt idx="3">
                  <c:v>112</c:v>
                </c:pt>
              </c:numCache>
            </c:numRef>
          </c:val>
        </c:ser>
        <c:ser>
          <c:idx val="12"/>
          <c:order val="12"/>
          <c:tx>
            <c:strRef>
              <c:f>'расходы по разделам'!$A$13</c:f>
              <c:strCache>
                <c:ptCount val="1"/>
                <c:pt idx="0">
                  <c:v>Обслуживание государственного и муниципального долга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разделам'!$B$13:$E$13</c:f>
              <c:numCache>
                <c:formatCode>General</c:formatCode>
                <c:ptCount val="4"/>
                <c:pt idx="0">
                  <c:v>4.25</c:v>
                </c:pt>
                <c:pt idx="1">
                  <c:v>0.30000000000000016</c:v>
                </c:pt>
                <c:pt idx="2">
                  <c:v>15</c:v>
                </c:pt>
                <c:pt idx="3">
                  <c:v>0</c:v>
                </c:pt>
              </c:numCache>
            </c:numRef>
          </c:val>
        </c:ser>
        <c:overlap val="100"/>
        <c:axId val="55439360"/>
        <c:axId val="55440896"/>
      </c:barChart>
      <c:catAx>
        <c:axId val="55439360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5440896"/>
        <c:crosses val="autoZero"/>
        <c:auto val="1"/>
        <c:lblAlgn val="ctr"/>
        <c:lblOffset val="100"/>
      </c:catAx>
      <c:valAx>
        <c:axId val="55440896"/>
        <c:scaling>
          <c:orientation val="minMax"/>
        </c:scaling>
        <c:axPos val="b"/>
        <c:majorGridlines/>
        <c:numFmt formatCode="0%" sourceLinked="1"/>
        <c:tickLblPos val="nextTo"/>
        <c:crossAx val="55439360"/>
        <c:crosses val="autoZero"/>
        <c:crossBetween val="between"/>
      </c:valAx>
    </c:plotArea>
    <c:legend>
      <c:legendPos val="r"/>
      <c:legendEntry>
        <c:idx val="8"/>
        <c:delete val="1"/>
      </c:legendEntry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perspective val="30"/>
    </c:view3D>
    <c:plotArea>
      <c:layout>
        <c:manualLayout>
          <c:layoutTarget val="inner"/>
          <c:xMode val="edge"/>
          <c:yMode val="edge"/>
          <c:x val="0.12288593834817343"/>
          <c:y val="0.20662082131780057"/>
          <c:w val="0.55385795269714688"/>
          <c:h val="0.37394010101647124"/>
        </c:manualLayout>
      </c:layout>
      <c:bar3DChart>
        <c:barDir val="col"/>
        <c:grouping val="standard"/>
        <c:ser>
          <c:idx val="0"/>
          <c:order val="0"/>
          <c:tx>
            <c:strRef>
              <c:f>дефицит!$B$2</c:f>
              <c:strCache>
                <c:ptCount val="1"/>
                <c:pt idx="0">
                  <c:v>Дефицит бюджета, тыс.руб. 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дефицит!$A$3:$A$6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Городской округ Верхняя Тура</c:v>
                </c:pt>
              </c:strCache>
            </c:strRef>
          </c:cat>
          <c:val>
            <c:numRef>
              <c:f>дефицит!$B$3:$B$6</c:f>
              <c:numCache>
                <c:formatCode>_-* #,##0.00_р_._-;\-* #,##0.00_р_._-;_-* "-"??_р_._-;_-@_-</c:formatCode>
                <c:ptCount val="4"/>
                <c:pt idx="0">
                  <c:v>2682</c:v>
                </c:pt>
                <c:pt idx="1">
                  <c:v>29020</c:v>
                </c:pt>
                <c:pt idx="2">
                  <c:v>0</c:v>
                </c:pt>
                <c:pt idx="3">
                  <c:v>4500</c:v>
                </c:pt>
              </c:numCache>
            </c:numRef>
          </c:val>
        </c:ser>
        <c:shape val="cylinder"/>
        <c:axId val="55355648"/>
        <c:axId val="55365632"/>
        <c:axId val="55373824"/>
      </c:bar3DChart>
      <c:catAx>
        <c:axId val="55355648"/>
        <c:scaling>
          <c:orientation val="minMax"/>
        </c:scaling>
        <c:axPos val="b"/>
        <c:tickLblPos val="nextTo"/>
        <c:crossAx val="55365632"/>
        <c:crosses val="autoZero"/>
        <c:auto val="1"/>
        <c:lblAlgn val="ctr"/>
        <c:lblOffset val="100"/>
      </c:catAx>
      <c:valAx>
        <c:axId val="55365632"/>
        <c:scaling>
          <c:orientation val="minMax"/>
        </c:scaling>
        <c:delete val="1"/>
        <c:axPos val="l"/>
        <c:majorGridlines/>
        <c:numFmt formatCode="_-* #,##0.00_р_._-;\-* #,##0.00_р_._-;_-* &quot;-&quot;??_р_._-;_-@_-" sourceLinked="1"/>
        <c:tickLblPos val="nextTo"/>
        <c:crossAx val="55355648"/>
        <c:crosses val="autoZero"/>
        <c:crossBetween val="between"/>
      </c:valAx>
      <c:serAx>
        <c:axId val="55373824"/>
        <c:scaling>
          <c:orientation val="minMax"/>
        </c:scaling>
        <c:axPos val="b"/>
        <c:tickLblPos val="nextTo"/>
        <c:crossAx val="55365632"/>
        <c:crosses val="autoZero"/>
      </c:serAx>
    </c:plotArea>
    <c:legend>
      <c:legendPos val="r"/>
      <c:layout>
        <c:manualLayout>
          <c:xMode val="edge"/>
          <c:yMode val="edge"/>
          <c:x val="0.90164117805476252"/>
          <c:y val="0.20461604281447263"/>
          <c:w val="8.8572998629667693E-2"/>
          <c:h val="0.31047300589931615"/>
        </c:manualLayout>
      </c:layout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0.73419</cdr:x>
      <cdr:y>0.07813</cdr:y>
    </cdr:from>
    <cdr:to>
      <cdr:x>0.9488</cdr:x>
      <cdr:y>0.18229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43470" y="214314"/>
          <a:ext cx="135732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Тыс. чел.</a:t>
          </a:r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8988552" cy="84124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Сравнительный анализ бюджетов  отдельных муниципальных образований 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свердловской области на 2021 год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8596" y="1500174"/>
            <a:ext cx="5857916" cy="178595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Свердловская область – это 73 муниципальных образования, которые очень сильно отличаются по территории и численности, предприятиям и организациям, наличию или отсутствию сельских территорий и еще многим и многим показателям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85984" y="3929066"/>
            <a:ext cx="6715204" cy="2428892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Продолжаем анализировать бюджеты муниципальных образований Свердловской области в разрезе показателей,  одинаковых для любого муниципального образования в любом субъекте Российской Федерации. Предлагаются для сравнения доходы и  расходы некоторых муниципалитетов, сходных по численности с нашим городом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расходы бюджетов в разрезе функциональной классификации расходов на 2021 год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066800" y="857231"/>
          <a:ext cx="7648604" cy="5643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285728"/>
            <a:ext cx="6715172" cy="250033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Анализируя данные графика расходов муниципалитетов в разрезе функциональной классификации расходов, можно сделать вывод, что приоритетным направлением расходов любого местного бюджета являются расходы в области образования. Доля расходов на образование составляет 34-44% общих расходов бюджетов</a:t>
            </a:r>
            <a:r>
              <a:rPr lang="ru-RU" smtClean="0">
                <a:latin typeface="Arial" pitchFamily="34" charset="0"/>
                <a:cs typeface="Arial" pitchFamily="34" charset="0"/>
              </a:rPr>
              <a:t>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14480" y="3714752"/>
            <a:ext cx="6929486" cy="2357454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Кроме того, значительную долю в бюджетах муниципальных образований составляют расходы в области жилищно-коммунального хозяйства (от 20,2 до 43,5%). Исключение составляет бюджет Малышевского городского округа, где доля расходов в сфере ЖКХ составляет 12,9%. Расходы в области жилищно-коммунального хозяйства  этого муниципального образования также ниже остальных на протяжении двух прошлых лет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643998" cy="100013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Дефицит отдельных муниципальных образований Свердловской области в 2021 году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85852" y="4357694"/>
            <a:ext cx="7500990" cy="2357454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Размер дефицита бюджета на 2021 год в разрезе анализируемых муниципальных образований различен. Бюджет Волчанского городского округа сформирован без дефицита, сбалансирован по доходам и расходам, что аналогично 2020 году.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500034" y="1566863"/>
          <a:ext cx="8072494" cy="2790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428604"/>
            <a:ext cx="7715304" cy="142876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Мы провели сравнительный анализ  между муниципальными образованиями Свердловской области, близкими по численности населения нашему городу. Безусловно, есть общие моменты, но есть и различия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57158" y="2357430"/>
            <a:ext cx="2428892" cy="214314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Все  муниципалитеты имеют высокий уровень безвозмездных поступлений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143240" y="2500306"/>
            <a:ext cx="5715040" cy="3786214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Структура расходов примерно одинакова, но, безусловно, в каждом муниципальном образовании есть свои особенности, зависящие от инженерной инфраструктуры города, промышленных предприятий , действующих на территории города, сети муниципальных учреждений, созданных в городе, и еще множества факторов, от которых зависит развитие </a:t>
            </a:r>
            <a:r>
              <a:rPr lang="ru-RU" smtClean="0">
                <a:latin typeface="Arial" pitchFamily="34" charset="0"/>
                <a:cs typeface="Arial" pitchFamily="34" charset="0"/>
              </a:rPr>
              <a:t>муниципального образования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58291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Информационный лист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305342"/>
            <a:ext cx="735811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 бюджетного процесса для граждан Городского округа Верхняя Тура.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брошюры: финансовый отдел администрации городского округа Верхняя Тура.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ул.Иканина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каб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№ 207, телефон 34344-2-82-90 (145), время работы: понедельник-четверг с 8-00 до 17-15, пятница с 8-00 до 16-00, перерыв с 12-30 до 13-30,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85725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Среднегодовая Численность отдельных муниципалитетов  Свердловской области 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по итогам 2018, 2019 и 2020  годов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28794" y="4786322"/>
            <a:ext cx="6858048" cy="178595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Анализируя данные диаграммы,  следует отметить незначительное снижение среднегодовой численности  жителей Волчанского городского округа и нашего муниципалитета . Численность Малышевского городского округа не изменилась в сравнении с прошлым годом.  Численность населения </a:t>
            </a:r>
            <a:r>
              <a:rPr lang="ru-RU" dirty="0" err="1" smtClean="0"/>
              <a:t>Бисертского</a:t>
            </a:r>
            <a:r>
              <a:rPr lang="ru-RU" dirty="0" smtClean="0"/>
              <a:t> городского округа также остается практически неизменной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714348" y="1714488"/>
          <a:ext cx="6324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86808" cy="85725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доходы бюджетов отдельных муниципальных образований Свердловской области на 2021 год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19087" y="1357312"/>
          <a:ext cx="8505826" cy="4143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0" y="500042"/>
            <a:ext cx="6516216" cy="2643206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Данные предыдущего слайда показывают,  что самый низкий объем налоговых и неналоговых доходов предусмотрен в бюджете Малышевского городского округа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(117 493 тыс.рублей),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а самый высокий на момент утверждения бюджетов на 2021 год имеет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Бисертский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городской округ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(133 886 тыс.рублей).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Следует отметить, что разница в объеме налоговых и неналоговых  доходов бюджета сравниваемых муниципалитетов не очень значительная.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3108" y="4071942"/>
            <a:ext cx="6715172" cy="214314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Самый  высокий объем безвозмездных поступлений отмечается в бюджете Городского округа Верхняя Тура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(687 821 тыс.рублей),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что аналогично предыдущему  плановому периоду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Следует отметить самый низкий объем безвозмездных поступлений, предусмотренный  в бюджете  Малышевского городского округа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(316 054 тыс.рублей),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что также  имело место в 2020 году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00034" y="285728"/>
            <a:ext cx="5643602" cy="214314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Высокий объем безвозмездных поступлений  в бюджете Городского округа Верхняя Тура объясняется значительным объемом доходных источников, предоставляемых муниципалитету  в форме субсидий для реализации целого ряда инвестиционных проектов</a:t>
            </a:r>
            <a:endParaRPr lang="ru-RU" dirty="0"/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142844" y="5286388"/>
            <a:ext cx="2643206" cy="1357322"/>
          </a:xfrm>
          <a:prstGeom prst="wedgeRoundRectCallout">
            <a:avLst>
              <a:gd name="adj1" fmla="val 4605"/>
              <a:gd name="adj2" fmla="val -68982"/>
              <a:gd name="adj3" fmla="val 16667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 Реконструкция автомобильной дороги по улице Карла Либкнехта в Городском округе Верхняя Тура Свердловской области</a:t>
            </a:r>
            <a:endParaRPr lang="ru-RU" sz="1200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6357950" y="3500438"/>
            <a:ext cx="2571768" cy="1000132"/>
          </a:xfrm>
          <a:prstGeom prst="wedgeRoundRectCallout">
            <a:avLst>
              <a:gd name="adj1" fmla="val -5147"/>
              <a:gd name="adj2" fmla="val -121551"/>
              <a:gd name="adj3" fmla="val 16667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1200" dirty="0" smtClean="0"/>
              <a:t>Строительство центра культуры и искусств в Городском округе Верхняя Тура Свердловской области </a:t>
            </a:r>
            <a:endParaRPr lang="ru-RU" sz="1200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4143372" y="5357802"/>
            <a:ext cx="2500330" cy="1500198"/>
          </a:xfrm>
          <a:prstGeom prst="wedgeRoundRectCallout">
            <a:avLst>
              <a:gd name="adj1" fmla="val -31231"/>
              <a:gd name="adj2" fmla="val -97756"/>
              <a:gd name="adj3" fmla="val 16667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газоснабжение жилых домов по ул. Фомина, ул. 25 лет Октября, ул. Крупская, ул. Кривощекова, ул. </a:t>
            </a:r>
            <a:r>
              <a:rPr lang="ru-RU" sz="1200" dirty="0" err="1" smtClean="0"/>
              <a:t>Иканина</a:t>
            </a:r>
            <a:r>
              <a:rPr lang="ru-RU" sz="1200" dirty="0" smtClean="0"/>
              <a:t>, ул. Карла Либкнехта, ул. Володарского в г. Верхняя Тура Свердловской </a:t>
            </a:r>
            <a:r>
              <a:rPr lang="ru-RU" sz="1200" dirty="0" smtClean="0"/>
              <a:t>области</a:t>
            </a:r>
            <a:endParaRPr lang="ru-RU" sz="1200" dirty="0"/>
          </a:p>
        </p:txBody>
      </p:sp>
      <p:pic>
        <p:nvPicPr>
          <p:cNvPr id="5122" name="Picture 2" descr="https://sun9-22.userapi.com/impg/KjYV4S2slsaqID2oQmeVfV0JMBM6e88y5rw93w/nazpyaYZK2A.jpg?size=750x450&amp;quality=96&amp;sign=af01bf92fd92c232822c719d8670b18c&amp;type=alb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98245">
            <a:off x="6021733" y="588542"/>
            <a:ext cx="3690964" cy="2214578"/>
          </a:xfrm>
          <a:prstGeom prst="rect">
            <a:avLst/>
          </a:prstGeom>
          <a:noFill/>
        </p:spPr>
      </p:pic>
      <p:pic>
        <p:nvPicPr>
          <p:cNvPr id="5124" name="Picture 4" descr="https://sun9-26.userapi.com/impg/nLm4fkiZH1UW8d6GgV3NetPMhHe0CcqpJl0MAA/LEzdFyaIqcg.jpg?size=588x1280&amp;quality=96&amp;sign=f24a5ec020d09f2afdf4623f8cbe0536&amp;type=albu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2786058"/>
            <a:ext cx="1344591" cy="1785950"/>
          </a:xfrm>
          <a:prstGeom prst="rect">
            <a:avLst/>
          </a:prstGeom>
          <a:noFill/>
        </p:spPr>
      </p:pic>
      <p:pic>
        <p:nvPicPr>
          <p:cNvPr id="1026" name="Picture 2" descr="D:\Users\Office\Contacts\Documents\бюджет для граждан\сравнительный анализ 2021\WhatsApp Image 2021-05-13 at 18.41.08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722696">
            <a:off x="267239" y="2481794"/>
            <a:ext cx="2428892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ПОСТУПЛЕНИЯ,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ИМЕЮЩИЕ ЦЕЛЕВОГО НАЗНАЧЕНИЯ, в 2021 году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00034" y="1571612"/>
          <a:ext cx="8072494" cy="33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42844" y="285728"/>
            <a:ext cx="6429420" cy="2714644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Дотации на выравнивание бюджетной обеспеченности предоставляются муниципалитетам из областного бюджета 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как безвозмездная финансовая помощь государства . Их объем определяется  как разница, исходя из расходных полномочий, которые должен обеспечивать муниципалитет, и объема налоговых и неналоговых доходов, которые возможно  собрать с территории, учитывая ее экономический потенциал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428828" y="3571876"/>
            <a:ext cx="6358014" cy="2643206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Arial" pitchFamily="34" charset="0"/>
                <a:cs typeface="Arial" pitchFamily="34" charset="0"/>
              </a:rPr>
              <a:t>Волчанский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городской округ – яркий пример того, как областной бюджет выравнивает бюджетную обеспеченность территории: объем налоговых и неналоговых доходов сравнительно низкий, что компенсируется самым высоким уровнем дотаций на выравнивание бюджетной обеспеченности. Аналогичная ситуация имела место в 2020 году.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428596" y="928670"/>
          <a:ext cx="8358245" cy="5000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401080" cy="9401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расходы бюджетов отдельных муниципальных образований Свердловской области на 2021 год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142976" y="2057400"/>
          <a:ext cx="635798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2321</TotalTime>
  <Words>807</Words>
  <Application>Microsoft Office PowerPoint</Application>
  <PresentationFormat>Экран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Сравнительный анализ бюджетов  отдельных муниципальных образований  свердловской области на 2021 год </vt:lpstr>
      <vt:lpstr>Среднегодовая Численность отдельных муниципалитетов  Свердловской области  по итогам 2018, 2019 и 2020  годов</vt:lpstr>
      <vt:lpstr>доходы бюджетов отдельных муниципальных образований Свердловской области на 2021 год</vt:lpstr>
      <vt:lpstr>Слайд 4</vt:lpstr>
      <vt:lpstr>Слайд 5</vt:lpstr>
      <vt:lpstr>БЕЗВОЗМЕЗДНЫЕ ПОСТУПЛЕНИЯ,  НЕ ИМЕЮЩИЕ ЦЕЛЕВОГО НАЗНАЧЕНИЯ, в 2021 году</vt:lpstr>
      <vt:lpstr>Слайд 7</vt:lpstr>
      <vt:lpstr>Слайд 8</vt:lpstr>
      <vt:lpstr>расходы бюджетов отдельных муниципальных образований Свердловской области на 2021 год</vt:lpstr>
      <vt:lpstr>расходы бюджетов в разрезе функциональной классификации расходов на 2021 год</vt:lpstr>
      <vt:lpstr>Слайд 11</vt:lpstr>
      <vt:lpstr>Дефицит отдельных муниципальных образований Свердловской области в 2021 году</vt:lpstr>
      <vt:lpstr>Слайд 13</vt:lpstr>
      <vt:lpstr>Информационный лист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Численность отдельных муниципальных образований  Свердловской области по итогам 2017 года</dc:title>
  <dc:creator>Ольга Павловна</dc:creator>
  <cp:lastModifiedBy>Office</cp:lastModifiedBy>
  <cp:revision>181</cp:revision>
  <dcterms:created xsi:type="dcterms:W3CDTF">2018-02-12T09:44:54Z</dcterms:created>
  <dcterms:modified xsi:type="dcterms:W3CDTF">2021-06-01T09:04:08Z</dcterms:modified>
</cp:coreProperties>
</file>