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1" r:id="rId2"/>
    <p:sldId id="258" r:id="rId3"/>
    <p:sldId id="259" r:id="rId4"/>
    <p:sldId id="274" r:id="rId5"/>
    <p:sldId id="265" r:id="rId6"/>
    <p:sldId id="272" r:id="rId7"/>
    <p:sldId id="267" r:id="rId8"/>
    <p:sldId id="266" r:id="rId9"/>
    <p:sldId id="260" r:id="rId10"/>
    <p:sldId id="268" r:id="rId11"/>
    <p:sldId id="275" r:id="rId12"/>
    <p:sldId id="269" r:id="rId13"/>
    <p:sldId id="261" r:id="rId14"/>
    <p:sldId id="270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2\&#1076;&#1080;&#1072;&#1075;&#1088;&#1072;&#1084;&#1084;&#1099;%20&#1072;&#1085;&#1072;&#1083;&#1080;&#1079;%20%202022.xlsx" TargetMode="External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2\&#1076;&#1080;&#1072;&#1075;&#1088;&#1072;&#1084;&#1084;&#1099;%20&#1072;&#1085;&#1072;&#1083;&#1080;&#1079;%20%202022.xlsx" TargetMode="External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2\&#1076;&#1080;&#1072;&#1075;&#1088;&#1072;&#1084;&#1084;&#1099;%20&#1072;&#1085;&#1072;&#1083;&#1080;&#1079;%20%202022.xlsx" TargetMode="External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2\&#1076;&#1080;&#1072;&#1075;&#1088;&#1072;&#1084;&#1084;&#1099;%20&#1072;&#1085;&#1072;&#1083;&#1080;&#1079;%20%202022.xlsx" TargetMode="External"/><Relationship Id="rId1" Type="http://schemas.openxmlformats.org/officeDocument/2006/relationships/image" Target="../media/image2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2\&#1076;&#1080;&#1072;&#1075;&#1088;&#1072;&#1084;&#1084;&#1099;%20&#1072;&#1085;&#1072;&#1083;&#1080;&#1079;%20%20202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2\&#1076;&#1080;&#1072;&#1075;&#1088;&#1072;&#1084;&#1084;&#1099;%20&#1072;&#1085;&#1072;&#1083;&#1080;&#1079;%20%202022.xlsx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30"/>
      <c:perspective val="30"/>
    </c:view3D>
    <c:sideWall>
      <c:spPr>
        <a:solidFill>
          <a:srgbClr val="CEB966"/>
        </a:solidFill>
      </c:spPr>
    </c:sideWall>
    <c:backWall>
      <c:spPr>
        <a:solidFill>
          <a:srgbClr val="CEB966"/>
        </a:solidFill>
      </c:spPr>
    </c:backWall>
    <c:plotArea>
      <c:layout>
        <c:manualLayout>
          <c:layoutTarget val="inner"/>
          <c:xMode val="edge"/>
          <c:yMode val="edge"/>
          <c:x val="1.7777653349757852E-2"/>
          <c:y val="4.2145573147980828E-2"/>
          <c:w val="0.70548202637251878"/>
          <c:h val="0.83756739666648972"/>
        </c:manualLayout>
      </c:layout>
      <c:bar3DChart>
        <c:barDir val="col"/>
        <c:grouping val="standard"/>
        <c:ser>
          <c:idx val="0"/>
          <c:order val="0"/>
          <c:tx>
            <c:strRef>
              <c:f>численность!$A$3</c:f>
              <c:strCache>
                <c:ptCount val="1"/>
                <c:pt idx="0">
                  <c:v>Малышевский городской округ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8.0459673020577396E-2"/>
                </c:manualLayout>
              </c:layout>
              <c:showVal val="1"/>
            </c:dLbl>
            <c:dLbl>
              <c:idx val="1"/>
              <c:layout>
                <c:manualLayout>
                  <c:x val="-2.7159989974274971E-17"/>
                  <c:y val="9.1953912023517048E-2"/>
                </c:manualLayout>
              </c:layout>
              <c:showVal val="1"/>
            </c:dLbl>
            <c:dLbl>
              <c:idx val="2"/>
              <c:layout>
                <c:manualLayout>
                  <c:x val="7.4073555623991004E-3"/>
                  <c:y val="8.0459673020577327E-2"/>
                </c:manualLayout>
              </c:layout>
              <c:showVal val="1"/>
            </c:dLbl>
            <c:showVal val="1"/>
          </c:dLbls>
          <c:cat>
            <c:strRef>
              <c:f>численность!$B$2:$D$2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численность!$B$3:$D$3</c:f>
              <c:numCache>
                <c:formatCode>General</c:formatCode>
                <c:ptCount val="3"/>
                <c:pt idx="0">
                  <c:v>10.3</c:v>
                </c:pt>
                <c:pt idx="1">
                  <c:v>10.3</c:v>
                </c:pt>
                <c:pt idx="2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численность!$A$4</c:f>
              <c:strCache>
                <c:ptCount val="1"/>
                <c:pt idx="0">
                  <c:v>Бисертский городской округ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5134021016657939E-2"/>
                </c:manualLayout>
              </c:layout>
              <c:showVal val="1"/>
            </c:dLbl>
            <c:dLbl>
              <c:idx val="1"/>
              <c:layout>
                <c:manualLayout>
                  <c:x val="8.888826674878926E-3"/>
                  <c:y val="8.0459673020577396E-2"/>
                </c:manualLayout>
              </c:layout>
              <c:showVal val="1"/>
            </c:dLbl>
            <c:dLbl>
              <c:idx val="2"/>
              <c:layout>
                <c:manualLayout>
                  <c:x val="5.9258844499192774E-3"/>
                  <c:y val="7.2796847018617744E-2"/>
                </c:manualLayout>
              </c:layout>
              <c:showVal val="1"/>
            </c:dLbl>
            <c:showVal val="1"/>
          </c:dLbls>
          <c:cat>
            <c:strRef>
              <c:f>численность!$B$2:$D$2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численность!$B$4:$D$4</c:f>
              <c:numCache>
                <c:formatCode>General</c:formatCode>
                <c:ptCount val="3"/>
                <c:pt idx="0">
                  <c:v>9.9</c:v>
                </c:pt>
                <c:pt idx="1">
                  <c:v>9.9</c:v>
                </c:pt>
                <c:pt idx="2">
                  <c:v>9.9</c:v>
                </c:pt>
              </c:numCache>
            </c:numRef>
          </c:val>
        </c:ser>
        <c:ser>
          <c:idx val="2"/>
          <c:order val="2"/>
          <c:tx>
            <c:strRef>
              <c:f>численность!$A$5</c:f>
              <c:strCache>
                <c:ptCount val="1"/>
                <c:pt idx="0">
                  <c:v>Волчанский городской округ</c:v>
                </c:pt>
              </c:strCache>
            </c:strRef>
          </c:tx>
          <c:dLbls>
            <c:dLbl>
              <c:idx val="0"/>
              <c:layout>
                <c:manualLayout>
                  <c:x val="1.037029778735874E-2"/>
                  <c:y val="1.915706500489938E-2"/>
                </c:manualLayout>
              </c:layout>
              <c:showVal val="1"/>
            </c:dLbl>
            <c:dLbl>
              <c:idx val="1"/>
              <c:layout>
                <c:manualLayout>
                  <c:x val="1.185176889983857E-2"/>
                  <c:y val="2.6819891006859175E-2"/>
                </c:manualLayout>
              </c:layout>
              <c:showVal val="1"/>
            </c:dLbl>
            <c:dLbl>
              <c:idx val="2"/>
              <c:layout>
                <c:manualLayout>
                  <c:x val="1.9259124462237664E-2"/>
                  <c:y val="5.3639782013718308E-2"/>
                </c:manualLayout>
              </c:layout>
              <c:showVal val="1"/>
            </c:dLbl>
            <c:showVal val="1"/>
          </c:dLbls>
          <c:cat>
            <c:strRef>
              <c:f>численность!$B$2:$D$2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численность!$B$5:$D$5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8.7000000000000011</c:v>
                </c:pt>
                <c:pt idx="2">
                  <c:v>8.6</c:v>
                </c:pt>
              </c:numCache>
            </c:numRef>
          </c:val>
        </c:ser>
        <c:ser>
          <c:idx val="3"/>
          <c:order val="3"/>
          <c:tx>
            <c:strRef>
              <c:f>численность!$A$6</c:f>
              <c:strCache>
                <c:ptCount val="1"/>
                <c:pt idx="0">
                  <c:v>Городской округ Верхняя Тура </c:v>
                </c:pt>
              </c:strCache>
            </c:strRef>
          </c:tx>
          <c:dLbls>
            <c:dLbl>
              <c:idx val="0"/>
              <c:layout>
                <c:manualLayout>
                  <c:x val="2.370353779967713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9259124462237664E-2"/>
                  <c:y val="-7.6628260019597173E-3"/>
                </c:manualLayout>
              </c:layout>
              <c:showVal val="1"/>
            </c:dLbl>
            <c:dLbl>
              <c:idx val="2"/>
              <c:layout>
                <c:manualLayout>
                  <c:x val="2.0740595574717482E-2"/>
                  <c:y val="3.8314130009798782E-3"/>
                </c:manualLayout>
              </c:layout>
              <c:showVal val="1"/>
            </c:dLbl>
            <c:showVal val="1"/>
          </c:dLbls>
          <c:cat>
            <c:strRef>
              <c:f>численность!$B$2:$D$2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численность!$B$6:$D$6</c:f>
              <c:numCache>
                <c:formatCode>0.0</c:formatCode>
                <c:ptCount val="3"/>
                <c:pt idx="0">
                  <c:v>9</c:v>
                </c:pt>
                <c:pt idx="1">
                  <c:v>8.9</c:v>
                </c:pt>
                <c:pt idx="2">
                  <c:v>8.8000000000000007</c:v>
                </c:pt>
              </c:numCache>
            </c:numRef>
          </c:val>
        </c:ser>
        <c:shape val="box"/>
        <c:axId val="79288960"/>
        <c:axId val="80175488"/>
        <c:axId val="79241664"/>
      </c:bar3DChart>
      <c:catAx>
        <c:axId val="792889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0175488"/>
        <c:crosses val="autoZero"/>
        <c:auto val="1"/>
        <c:lblAlgn val="ctr"/>
        <c:lblOffset val="100"/>
      </c:catAx>
      <c:valAx>
        <c:axId val="80175488"/>
        <c:scaling>
          <c:orientation val="minMax"/>
        </c:scaling>
        <c:delete val="1"/>
        <c:axPos val="l"/>
        <c:numFmt formatCode="General" sourceLinked="1"/>
        <c:tickLblPos val="none"/>
        <c:crossAx val="79288960"/>
        <c:crosses val="autoZero"/>
        <c:crossBetween val="between"/>
      </c:valAx>
      <c:serAx>
        <c:axId val="7924166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0175488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3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8.579141525921326E-4"/>
          <c:w val="0.98267878313337553"/>
          <c:h val="0.66625583260426346"/>
        </c:manualLayout>
      </c:layout>
      <c:bar3DChart>
        <c:barDir val="col"/>
        <c:grouping val="standard"/>
        <c:ser>
          <c:idx val="0"/>
          <c:order val="0"/>
          <c:tx>
            <c:strRef>
              <c:f>'все параметры'!$B$2</c:f>
              <c:strCache>
                <c:ptCount val="1"/>
                <c:pt idx="0">
                  <c:v>Налоговые и неналоговые доходы, тыс.руб. </c:v>
                </c:pt>
              </c:strCache>
            </c:strRef>
          </c:tx>
          <c:dLbls>
            <c:dLbl>
              <c:idx val="0"/>
              <c:layout>
                <c:manualLayout>
                  <c:x val="1.1776250013393811E-2"/>
                  <c:y val="7.3563218390804597E-2"/>
                </c:manualLayout>
              </c:layout>
              <c:showVal val="1"/>
            </c:dLbl>
            <c:dLbl>
              <c:idx val="1"/>
              <c:layout>
                <c:manualLayout>
                  <c:x val="1.1776250013393811E-2"/>
                  <c:y val="6.7432950191570903E-2"/>
                </c:manualLayout>
              </c:layout>
              <c:showVal val="1"/>
            </c:dLbl>
            <c:dLbl>
              <c:idx val="2"/>
              <c:layout>
                <c:manualLayout>
                  <c:x val="4.4792827880560868E-3"/>
                  <c:y val="9.1954022988505746E-2"/>
                </c:manualLayout>
              </c:layout>
              <c:showVal val="1"/>
            </c:dLbl>
            <c:dLbl>
              <c:idx val="3"/>
              <c:layout>
                <c:manualLayout>
                  <c:x val="6.542361118552169E-3"/>
                  <c:y val="7.3563218390804597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'все параметры'!$A$3:$A$6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'все параметры'!$B$3:$B$6</c:f>
              <c:numCache>
                <c:formatCode>_-* #,##0.00_р_._-;\-* #,##0.00_р_._-;_-* "-"??_р_._-;_-@_-</c:formatCode>
                <c:ptCount val="4"/>
                <c:pt idx="0">
                  <c:v>145734.5</c:v>
                </c:pt>
                <c:pt idx="1">
                  <c:v>140628.29999999999</c:v>
                </c:pt>
                <c:pt idx="2">
                  <c:v>164613</c:v>
                </c:pt>
                <c:pt idx="3">
                  <c:v>197019.3</c:v>
                </c:pt>
              </c:numCache>
            </c:numRef>
          </c:val>
        </c:ser>
        <c:ser>
          <c:idx val="1"/>
          <c:order val="1"/>
          <c:tx>
            <c:strRef>
              <c:f>'все параметры'!$C$2</c:f>
              <c:strCache>
                <c:ptCount val="1"/>
                <c:pt idx="0">
                  <c:v>Безвозмездные поступления, тыс.руб. </c:v>
                </c:pt>
              </c:strCache>
            </c:strRef>
          </c:tx>
          <c:dLbls>
            <c:dLbl>
              <c:idx val="0"/>
              <c:layout>
                <c:manualLayout>
                  <c:x val="3.9254166711312696E-3"/>
                  <c:y val="9.5019157088122599E-2"/>
                </c:manualLayout>
              </c:layout>
              <c:showVal val="1"/>
            </c:dLbl>
            <c:dLbl>
              <c:idx val="1"/>
              <c:layout>
                <c:manualLayout>
                  <c:x val="1.3547577196172953E-2"/>
                  <c:y val="0.10698615180056506"/>
                </c:manualLayout>
              </c:layout>
              <c:showVal val="1"/>
            </c:dLbl>
            <c:dLbl>
              <c:idx val="2"/>
              <c:layout>
                <c:manualLayout>
                  <c:x val="1.3701918286988973E-2"/>
                  <c:y val="0.17260680494284342"/>
                </c:manualLayout>
              </c:layout>
              <c:showVal val="1"/>
            </c:dLbl>
            <c:dLbl>
              <c:idx val="3"/>
              <c:layout>
                <c:manualLayout>
                  <c:x val="9.7765866638470731E-3"/>
                  <c:y val="0.1579001160887859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'все параметры'!$A$3:$A$6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'все параметры'!$C$3:$C$6</c:f>
              <c:numCache>
                <c:formatCode>_-* #,##0.00_р_._-;\-* #,##0.00_р_._-;_-* "-"??_р_._-;_-@_-</c:formatCode>
                <c:ptCount val="4"/>
                <c:pt idx="0">
                  <c:v>375721.5</c:v>
                </c:pt>
                <c:pt idx="1">
                  <c:v>530364.9</c:v>
                </c:pt>
                <c:pt idx="2">
                  <c:v>946597.2</c:v>
                </c:pt>
                <c:pt idx="3">
                  <c:v>773838.9</c:v>
                </c:pt>
              </c:numCache>
            </c:numRef>
          </c:val>
        </c:ser>
        <c:ser>
          <c:idx val="2"/>
          <c:order val="2"/>
          <c:tx>
            <c:strRef>
              <c:f>'все параметры'!$D$2</c:f>
              <c:strCache>
                <c:ptCount val="1"/>
                <c:pt idx="0">
                  <c:v>В том числе дотации</c:v>
                </c:pt>
              </c:strCache>
            </c:strRef>
          </c:tx>
          <c:dLbls>
            <c:dLbl>
              <c:idx val="0"/>
              <c:layout>
                <c:manualLayout>
                  <c:x val="-2.340455944314656E-2"/>
                  <c:y val="-1.0916832950653254E-2"/>
                </c:manualLayout>
              </c:layout>
              <c:showVal val="1"/>
            </c:dLbl>
            <c:dLbl>
              <c:idx val="1"/>
              <c:layout>
                <c:manualLayout>
                  <c:x val="-1.1165541301272782E-2"/>
                  <c:y val="-1.7424631455497146E-2"/>
                </c:manualLayout>
              </c:layout>
              <c:showVal val="1"/>
            </c:dLbl>
            <c:dLbl>
              <c:idx val="2"/>
              <c:layout>
                <c:manualLayout>
                  <c:x val="2.6866982973758911E-2"/>
                  <c:y val="5.7061837700437289E-2"/>
                </c:manualLayout>
              </c:layout>
              <c:showVal val="1"/>
            </c:dLbl>
            <c:dLbl>
              <c:idx val="3"/>
              <c:layout>
                <c:manualLayout>
                  <c:x val="3.1718361141796964E-2"/>
                  <c:y val="5.7523393213465703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'все параметры'!$A$3:$A$6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'все параметры'!$D$3:$D$6</c:f>
              <c:numCache>
                <c:formatCode>_-* #,##0.00_р_._-;\-* #,##0.00_р_._-;_-* "-"??_р_._-;_-@_-</c:formatCode>
                <c:ptCount val="4"/>
                <c:pt idx="0">
                  <c:v>105673</c:v>
                </c:pt>
                <c:pt idx="1">
                  <c:v>178964</c:v>
                </c:pt>
                <c:pt idx="2">
                  <c:v>630030</c:v>
                </c:pt>
                <c:pt idx="3">
                  <c:v>197489</c:v>
                </c:pt>
              </c:numCache>
            </c:numRef>
          </c:val>
        </c:ser>
        <c:ser>
          <c:idx val="3"/>
          <c:order val="3"/>
          <c:tx>
            <c:strRef>
              <c:f>'все параметры'!$F$2</c:f>
              <c:strCache>
                <c:ptCount val="1"/>
                <c:pt idx="0">
                  <c:v>Доходы бюджета,  тыс.руб.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89647196707021E-2"/>
                </c:manualLayout>
              </c:layout>
              <c:showVal val="1"/>
            </c:dLbl>
            <c:dLbl>
              <c:idx val="1"/>
              <c:layout>
                <c:manualLayout>
                  <c:x val="4.3883548955899803E-3"/>
                  <c:y val="5.2667760184422784E-2"/>
                </c:manualLayout>
              </c:layout>
              <c:showVal val="1"/>
            </c:dLbl>
            <c:dLbl>
              <c:idx val="2"/>
              <c:layout>
                <c:manualLayout>
                  <c:x val="8.7767097911799659E-3"/>
                  <c:y val="6.575296444430985E-2"/>
                </c:manualLayout>
              </c:layout>
              <c:showVal val="1"/>
            </c:dLbl>
            <c:dLbl>
              <c:idx val="3"/>
              <c:layout>
                <c:manualLayout>
                  <c:x val="2.1941774477949937E-2"/>
                  <c:y val="8.2800029300241967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'все параметры'!$A$3:$A$6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'все параметры'!$F$3:$F$6</c:f>
              <c:numCache>
                <c:formatCode>_-* #,##0.00_р_._-;\-* #,##0.00_р_._-;_-* "-"??_р_._-;_-@_-</c:formatCode>
                <c:ptCount val="4"/>
                <c:pt idx="0">
                  <c:v>521456</c:v>
                </c:pt>
                <c:pt idx="1">
                  <c:v>670993.19999999902</c:v>
                </c:pt>
                <c:pt idx="2">
                  <c:v>1111210.2</c:v>
                </c:pt>
                <c:pt idx="3">
                  <c:v>970858.2</c:v>
                </c:pt>
              </c:numCache>
            </c:numRef>
          </c:val>
        </c:ser>
        <c:shape val="cylinder"/>
        <c:axId val="53940608"/>
        <c:axId val="53942144"/>
        <c:axId val="79242560"/>
      </c:bar3DChart>
      <c:catAx>
        <c:axId val="5394060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3942144"/>
        <c:crosses val="autoZero"/>
        <c:auto val="1"/>
        <c:lblAlgn val="ctr"/>
        <c:lblOffset val="100"/>
      </c:catAx>
      <c:valAx>
        <c:axId val="53942144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53940608"/>
        <c:crosses val="autoZero"/>
        <c:crossBetween val="between"/>
      </c:valAx>
      <c:serAx>
        <c:axId val="79242560"/>
        <c:scaling>
          <c:orientation val="minMax"/>
        </c:scaling>
        <c:delete val="1"/>
        <c:axPos val="b"/>
        <c:tickLblPos val="none"/>
        <c:crossAx val="53942144"/>
        <c:crosses val="autoZero"/>
      </c:serAx>
    </c:plotArea>
    <c:legend>
      <c:legendPos val="r"/>
      <c:layout>
        <c:manualLayout>
          <c:xMode val="edge"/>
          <c:yMode val="edge"/>
          <c:x val="0.68978258523400349"/>
          <c:y val="0.68567647700640533"/>
          <c:w val="0.30729184483560312"/>
          <c:h val="0.26036946684681478"/>
        </c:manualLayout>
      </c:layout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Дотации, 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c:rich>
      </c:tx>
      <c:layout/>
    </c:title>
    <c:view3D>
      <c:rotX val="0"/>
      <c:rotY val="0"/>
      <c:perspective val="50"/>
    </c:view3D>
    <c:plotArea>
      <c:layout>
        <c:manualLayout>
          <c:layoutTarget val="inner"/>
          <c:xMode val="edge"/>
          <c:yMode val="edge"/>
          <c:x val="3.75345071071276E-2"/>
          <c:y val="0.19332059220752737"/>
          <c:w val="0.96246549289287264"/>
          <c:h val="0.414604841061534"/>
        </c:manualLayout>
      </c:layout>
      <c:bar3DChart>
        <c:barDir val="col"/>
        <c:grouping val="standard"/>
        <c:ser>
          <c:idx val="0"/>
          <c:order val="0"/>
          <c:tx>
            <c:strRef>
              <c:f>'дотации '!$B$1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'дотации 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'дотации '!$B$2:$B$5</c:f>
              <c:numCache>
                <c:formatCode>_-* #,##0.00_р_._-;\-* #,##0.00_р_._-;_-* "-"??_р_._-;_-@_-</c:formatCode>
                <c:ptCount val="4"/>
                <c:pt idx="0">
                  <c:v>105673</c:v>
                </c:pt>
                <c:pt idx="1">
                  <c:v>178964</c:v>
                </c:pt>
                <c:pt idx="2">
                  <c:v>630030</c:v>
                </c:pt>
                <c:pt idx="3">
                  <c:v>197489</c:v>
                </c:pt>
              </c:numCache>
            </c:numRef>
          </c:val>
        </c:ser>
        <c:shape val="box"/>
        <c:axId val="53985280"/>
        <c:axId val="53986816"/>
        <c:axId val="79244800"/>
      </c:bar3DChart>
      <c:catAx>
        <c:axId val="539852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3986816"/>
        <c:crosses val="autoZero"/>
        <c:auto val="1"/>
        <c:lblAlgn val="ctr"/>
        <c:lblOffset val="100"/>
      </c:catAx>
      <c:valAx>
        <c:axId val="53986816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53985280"/>
        <c:crosses val="autoZero"/>
        <c:crossBetween val="between"/>
      </c:valAx>
      <c:serAx>
        <c:axId val="79244800"/>
        <c:scaling>
          <c:orientation val="minMax"/>
        </c:scaling>
        <c:delete val="1"/>
        <c:axPos val="b"/>
        <c:tickLblPos val="none"/>
        <c:crossAx val="53986816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расходы!$B$2</c:f>
              <c:strCache>
                <c:ptCount val="1"/>
                <c:pt idx="0">
                  <c:v>Общий объем расходов бюджета,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расходы!$A$3:$A$6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расходы!$B$3:$B$6</c:f>
              <c:numCache>
                <c:formatCode>_-* #,##0.00_р_._-;\-* #,##0.00_р_._-;_-* "-"??_р_._-;_-@_-</c:formatCode>
                <c:ptCount val="4"/>
                <c:pt idx="0">
                  <c:v>523614.9</c:v>
                </c:pt>
                <c:pt idx="1">
                  <c:v>683188.3</c:v>
                </c:pt>
                <c:pt idx="2">
                  <c:v>1111210.2</c:v>
                </c:pt>
                <c:pt idx="3">
                  <c:v>974277.9</c:v>
                </c:pt>
              </c:numCache>
            </c:numRef>
          </c:val>
        </c:ser>
        <c:shape val="cylinder"/>
        <c:axId val="54020736"/>
        <c:axId val="54030720"/>
        <c:axId val="0"/>
      </c:bar3DChart>
      <c:catAx>
        <c:axId val="5402073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4030720"/>
        <c:crosses val="autoZero"/>
        <c:auto val="1"/>
        <c:lblAlgn val="ctr"/>
        <c:lblOffset val="100"/>
      </c:catAx>
      <c:valAx>
        <c:axId val="54030720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5402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380284948017966"/>
          <c:y val="0.23581838728492283"/>
          <c:w val="0.18584123594714638"/>
          <c:h val="0.44040026246719161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hart>
    <c:autoTitleDeleted val="1"/>
    <c:plotArea>
      <c:layout>
        <c:manualLayout>
          <c:layoutTarget val="inner"/>
          <c:xMode val="edge"/>
          <c:yMode val="edge"/>
          <c:x val="0.22221270521056388"/>
          <c:y val="2.5374855824682813E-2"/>
          <c:w val="0.58115991389727251"/>
          <c:h val="0.94925028835063441"/>
        </c:manualLayout>
      </c:layout>
      <c:barChart>
        <c:barDir val="bar"/>
        <c:grouping val="percentStacked"/>
        <c:ser>
          <c:idx val="0"/>
          <c:order val="0"/>
          <c:tx>
            <c:strRef>
              <c:f>'расходы по разделам'!$A$2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разделам'!$B$2:$E$2</c:f>
              <c:numCache>
                <c:formatCode>General</c:formatCode>
                <c:ptCount val="4"/>
                <c:pt idx="0">
                  <c:v>41162.6</c:v>
                </c:pt>
                <c:pt idx="1">
                  <c:v>54898.6</c:v>
                </c:pt>
                <c:pt idx="2">
                  <c:v>53677.5</c:v>
                </c:pt>
                <c:pt idx="3">
                  <c:v>59253.599999999999</c:v>
                </c:pt>
              </c:numCache>
            </c:numRef>
          </c:val>
        </c:ser>
        <c:ser>
          <c:idx val="1"/>
          <c:order val="1"/>
          <c:tx>
            <c:strRef>
              <c:f>'расходы по разделам'!$A$3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разделам'!$B$3:$E$3</c:f>
              <c:numCache>
                <c:formatCode>General</c:formatCode>
                <c:ptCount val="4"/>
                <c:pt idx="0">
                  <c:v>605.6</c:v>
                </c:pt>
                <c:pt idx="1">
                  <c:v>605.6</c:v>
                </c:pt>
                <c:pt idx="2">
                  <c:v>605.6</c:v>
                </c:pt>
                <c:pt idx="3">
                  <c:v>605.6</c:v>
                </c:pt>
              </c:numCache>
            </c:numRef>
          </c:val>
        </c:ser>
        <c:ser>
          <c:idx val="2"/>
          <c:order val="2"/>
          <c:tx>
            <c:strRef>
              <c:f>'расходы по разделам'!$A$4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разделам'!$B$4:$E$4</c:f>
              <c:numCache>
                <c:formatCode>General</c:formatCode>
                <c:ptCount val="4"/>
                <c:pt idx="0">
                  <c:v>7232.9</c:v>
                </c:pt>
                <c:pt idx="1">
                  <c:v>12780</c:v>
                </c:pt>
                <c:pt idx="2">
                  <c:v>6980</c:v>
                </c:pt>
                <c:pt idx="3">
                  <c:v>8291.9</c:v>
                </c:pt>
              </c:numCache>
            </c:numRef>
          </c:val>
        </c:ser>
        <c:ser>
          <c:idx val="3"/>
          <c:order val="3"/>
          <c:tx>
            <c:strRef>
              <c:f>'расходы по разделам'!$A$5</c:f>
              <c:strCache>
                <c:ptCount val="1"/>
                <c:pt idx="0">
                  <c:v> Национальная экономика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разделам'!$B$5:$E$5</c:f>
              <c:numCache>
                <c:formatCode>General</c:formatCode>
                <c:ptCount val="4"/>
                <c:pt idx="0">
                  <c:v>13074.3</c:v>
                </c:pt>
                <c:pt idx="1">
                  <c:v>41596.5</c:v>
                </c:pt>
                <c:pt idx="2">
                  <c:v>129757.8</c:v>
                </c:pt>
                <c:pt idx="3">
                  <c:v>125174.7</c:v>
                </c:pt>
              </c:numCache>
            </c:numRef>
          </c:val>
        </c:ser>
        <c:ser>
          <c:idx val="4"/>
          <c:order val="4"/>
          <c:tx>
            <c:strRef>
              <c:f>'расходы по разделам'!$A$6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разделам'!$B$6:$E$6</c:f>
              <c:numCache>
                <c:formatCode>General</c:formatCode>
                <c:ptCount val="4"/>
                <c:pt idx="0">
                  <c:v>128058.1</c:v>
                </c:pt>
                <c:pt idx="1">
                  <c:v>124786.3</c:v>
                </c:pt>
                <c:pt idx="2" formatCode="0.00">
                  <c:v>361125.2</c:v>
                </c:pt>
                <c:pt idx="3">
                  <c:v>249530.1</c:v>
                </c:pt>
              </c:numCache>
            </c:numRef>
          </c:val>
        </c:ser>
        <c:ser>
          <c:idx val="5"/>
          <c:order val="5"/>
          <c:tx>
            <c:strRef>
              <c:f>'расходы по разделам'!$A$7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разделам'!$B$7:$E$7</c:f>
              <c:numCache>
                <c:formatCode>General</c:formatCode>
                <c:ptCount val="4"/>
                <c:pt idx="0">
                  <c:v>761</c:v>
                </c:pt>
                <c:pt idx="1">
                  <c:v>510</c:v>
                </c:pt>
                <c:pt idx="3">
                  <c:v>100</c:v>
                </c:pt>
              </c:numCache>
            </c:numRef>
          </c:val>
        </c:ser>
        <c:ser>
          <c:idx val="6"/>
          <c:order val="6"/>
          <c:tx>
            <c:strRef>
              <c:f>'расходы по разделам'!$A$8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разделам'!$B$8:$E$8</c:f>
              <c:numCache>
                <c:formatCode>General</c:formatCode>
                <c:ptCount val="4"/>
                <c:pt idx="0" formatCode="0.00">
                  <c:v>224022.39999999991</c:v>
                </c:pt>
                <c:pt idx="1">
                  <c:v>351256.4</c:v>
                </c:pt>
                <c:pt idx="2">
                  <c:v>483932.5</c:v>
                </c:pt>
                <c:pt idx="3">
                  <c:v>301811.09999999998</c:v>
                </c:pt>
              </c:numCache>
            </c:numRef>
          </c:val>
        </c:ser>
        <c:ser>
          <c:idx val="7"/>
          <c:order val="7"/>
          <c:tx>
            <c:strRef>
              <c:f>'расходы по разделам'!$A$9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разделам'!$B$9:$E$9</c:f>
              <c:numCache>
                <c:formatCode>General</c:formatCode>
                <c:ptCount val="4"/>
                <c:pt idx="0">
                  <c:v>23677.8</c:v>
                </c:pt>
                <c:pt idx="1">
                  <c:v>31423</c:v>
                </c:pt>
                <c:pt idx="2">
                  <c:v>38422</c:v>
                </c:pt>
                <c:pt idx="3">
                  <c:v>180638.3</c:v>
                </c:pt>
              </c:numCache>
            </c:numRef>
          </c:val>
        </c:ser>
        <c:ser>
          <c:idx val="8"/>
          <c:order val="8"/>
          <c:tx>
            <c:strRef>
              <c:f>'расходы по разделам'!#REF!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'расходы по разделам'!$A$10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разделам'!$B$10:$E$10</c:f>
              <c:numCache>
                <c:formatCode>General</c:formatCode>
                <c:ptCount val="4"/>
                <c:pt idx="0">
                  <c:v>69958.8</c:v>
                </c:pt>
                <c:pt idx="1">
                  <c:v>63972.3</c:v>
                </c:pt>
                <c:pt idx="2">
                  <c:v>29101.9</c:v>
                </c:pt>
                <c:pt idx="3">
                  <c:v>39585</c:v>
                </c:pt>
              </c:numCache>
            </c:numRef>
          </c:val>
        </c:ser>
        <c:ser>
          <c:idx val="10"/>
          <c:order val="10"/>
          <c:tx>
            <c:strRef>
              <c:f>'расходы по разделам'!$A$11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разделам'!$B$11:$E$11</c:f>
              <c:numCache>
                <c:formatCode>General</c:formatCode>
                <c:ptCount val="4"/>
                <c:pt idx="0">
                  <c:v>14953.9</c:v>
                </c:pt>
                <c:pt idx="1">
                  <c:v>359.6</c:v>
                </c:pt>
                <c:pt idx="2">
                  <c:v>6569.7</c:v>
                </c:pt>
                <c:pt idx="3">
                  <c:v>8922.6</c:v>
                </c:pt>
              </c:numCache>
            </c:numRef>
          </c:val>
        </c:ser>
        <c:ser>
          <c:idx val="11"/>
          <c:order val="11"/>
          <c:tx>
            <c:strRef>
              <c:f>'расходы по разделам'!$A$12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разделам'!$B$12:$E$12</c:f>
              <c:numCache>
                <c:formatCode>General</c:formatCode>
                <c:ptCount val="4"/>
                <c:pt idx="0">
                  <c:v>100</c:v>
                </c:pt>
                <c:pt idx="1">
                  <c:v>1000</c:v>
                </c:pt>
                <c:pt idx="2">
                  <c:v>800</c:v>
                </c:pt>
                <c:pt idx="3">
                  <c:v>365</c:v>
                </c:pt>
              </c:numCache>
            </c:numRef>
          </c:val>
        </c:ser>
        <c:ser>
          <c:idx val="12"/>
          <c:order val="12"/>
          <c:tx>
            <c:strRef>
              <c:f>'расходы по разделам'!$A$13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разделам'!$B$13:$E$13</c:f>
              <c:numCache>
                <c:formatCode>General</c:formatCode>
                <c:ptCount val="4"/>
                <c:pt idx="0">
                  <c:v>7.5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gapWidth val="28"/>
        <c:overlap val="79"/>
        <c:axId val="54253056"/>
        <c:axId val="54254592"/>
      </c:barChart>
      <c:catAx>
        <c:axId val="54253056"/>
        <c:scaling>
          <c:orientation val="minMax"/>
        </c:scaling>
        <c:axPos val="l"/>
        <c:numFmt formatCode="@" sourceLinked="0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4254592"/>
        <c:crosses val="autoZero"/>
        <c:auto val="1"/>
        <c:lblAlgn val="ctr"/>
        <c:lblOffset val="100"/>
      </c:catAx>
      <c:valAx>
        <c:axId val="54254592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54253056"/>
        <c:crosses val="autoZero"/>
        <c:crossBetween val="between"/>
      </c:valAx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81964884076990374"/>
          <c:y val="1.9807002506101862E-2"/>
          <c:w val="0.1798739063867017"/>
          <c:h val="0.98019299749389843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Дефицит бюджета, тыс.руб. </a:t>
            </a:r>
          </a:p>
        </c:rich>
      </c:tx>
      <c:layout/>
    </c:title>
    <c:view3D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дефицит!$B$2</c:f>
              <c:strCache>
                <c:ptCount val="1"/>
                <c:pt idx="0">
                  <c:v>Дефицит бюджета,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дефицит!$A$3:$A$6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Городской округ Верхняя Тура</c:v>
                </c:pt>
              </c:strCache>
            </c:strRef>
          </c:cat>
          <c:val>
            <c:numRef>
              <c:f>дефицит!$B$3:$B$6</c:f>
              <c:numCache>
                <c:formatCode>_-* #,##0.00_р_._-;\-* #,##0.00_р_._-;_-* "-"??_р_._-;_-@_-</c:formatCode>
                <c:ptCount val="4"/>
                <c:pt idx="0">
                  <c:v>2158.9</c:v>
                </c:pt>
                <c:pt idx="1">
                  <c:v>12195.1</c:v>
                </c:pt>
                <c:pt idx="2">
                  <c:v>0</c:v>
                </c:pt>
                <c:pt idx="3">
                  <c:v>3419.7</c:v>
                </c:pt>
              </c:numCache>
            </c:numRef>
          </c:val>
        </c:ser>
        <c:shape val="cylinder"/>
        <c:axId val="54153216"/>
        <c:axId val="54154752"/>
        <c:axId val="77135872"/>
      </c:bar3DChart>
      <c:catAx>
        <c:axId val="54153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4154752"/>
        <c:crosses val="autoZero"/>
        <c:auto val="1"/>
        <c:lblAlgn val="ctr"/>
        <c:lblOffset val="100"/>
      </c:catAx>
      <c:valAx>
        <c:axId val="5415475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54153216"/>
        <c:crosses val="autoZero"/>
        <c:crossBetween val="between"/>
      </c:valAx>
      <c:serAx>
        <c:axId val="77135872"/>
        <c:scaling>
          <c:orientation val="minMax"/>
        </c:scaling>
        <c:delete val="1"/>
        <c:axPos val="b"/>
        <c:tickLblPos val="none"/>
        <c:crossAx val="54154752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88552" cy="10715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Сравнительный анализ бюджетов 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отдельных муниципальных образований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Свердловской области на 2022 год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500174"/>
            <a:ext cx="5857916" cy="17859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Свердловская область – это 73 муниципальных образования, которые очень сильно отличаются по территории и численности, предприятиям и организациям, наличию или отсутствию сельских территорий и еще многим и многим показателям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3929066"/>
            <a:ext cx="6715204" cy="242889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Продолжаем анализировать бюджеты муниципальных образований Свердловской области в разрезе показателей,  одинаковых для любого муниципального образования в любом субъекте Российской Федерации. Предлагаются для сравнения доходы и  расходы некоторых муниципалитетов, сходных по численности с нашим городом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Расходы бюджетов в разрезе функциональной классификации расходов на 2022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08720"/>
          <a:ext cx="9286908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Расходы бюджетов в разрезе функциональной классификации расходов на 2022 год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397000"/>
          <a:ext cx="7215238" cy="4545066"/>
        </p:xfrm>
        <a:graphic>
          <a:graphicData uri="http://schemas.openxmlformats.org/drawingml/2006/table">
            <a:tbl>
              <a:tblPr/>
              <a:tblGrid>
                <a:gridCol w="2630786"/>
                <a:gridCol w="1155428"/>
                <a:gridCol w="1143008"/>
                <a:gridCol w="1143008"/>
                <a:gridCol w="1143008"/>
              </a:tblGrid>
              <a:tr h="4661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Наименование показателя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Малышевский городской округ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Бисертский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городской округ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Волчанский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городской округ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Городской округ 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Верхняя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Тура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41 162,60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54 898,60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53 677,50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59 253,60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Национальная оборона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605,60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605,60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   605,60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605,60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7 232,90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12 780,00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6 980,00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8 291,90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Национальная экономика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13 074,30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41 596,50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129 757,80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125 174,70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128 058,10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124 786,30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361 125,20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249 530,10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Охрана окружающей среды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761,00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510,00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100,00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Образование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224 022,40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351 256,40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483 932,50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301 811,10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Культура, кинематография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23 677,80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31 423,00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38 422,00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180 638,30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Социальная политика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69 958,80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63 972,30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29 101,90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39 585,00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14 953,90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359,60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6 569,70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8 922,60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100,00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1 000,00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   800,00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365,00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     7,50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      20,00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523 614,90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683 188,30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1 111 210,20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    974 277,90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82" y="100010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Тыс.руб.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85728"/>
            <a:ext cx="6715172" cy="250033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Анализируя данные графика расходов муниципалитетов в разрезе функциональной классификации расходов, можно сделать вывод, что приоритетным направлением расходов любого местного бюджета являются расходы в области образования. Доля расходов на образование составляет 40-50% общих расходов бюджетов. Исключение составляет Верхняя Тура, где объем расходов бюджета в области образования составляет 31%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14480" y="3714752"/>
            <a:ext cx="6929486" cy="235745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Кроме того, значительную долю в бюджетах муниципальных образований составляют расходы в области жилищно-коммунального хозяйства (24-32%). Исключение составляет бюджет Малышевского городского округа, где доля расходов в сфере ЖКХ составляет 18,3%. Расходы в области жилищно-коммунального хозяйства  этого муниципального образования также ниже остальных на протяжении двух прошлых лет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43998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Дефицит отдельных муниципальных образований Свердловской области в 2022 году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4357694"/>
            <a:ext cx="7500990" cy="235745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Размер дефицита бюджета на 2022 год в разрезе анализируемых муниципальных образований различен. Бюджет Волчанского городского округа сформирован без дефицита, сбалансирован по доходам и расходам, что аналогично 2020 и 2021 годам.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85786" y="1214423"/>
          <a:ext cx="7715303" cy="328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428604"/>
            <a:ext cx="7715304" cy="142876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Мы провели сравнительный анализ  между муниципальными образованиями Свердловской области, близкими по численности населения нашему городу. Безусловно, есть общие моменты, но есть и различия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2500306"/>
            <a:ext cx="5715040" cy="378621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расходов примерно одинакова, но, безусловно, в каждом муниципальном образовании есть свои особенности, зависящие от инженерной инфраструктуры города, промышленных предприятий , действующих на территории города, сети муниципальных учреждений, созданных в городе, и еще множества факторов, от которых зависит развитие муниципального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Информационный лист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 бюджетного процесса для граждан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брошюры: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Среднегодовая численность отдельных муниципалитетов  Свердловской области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итогам 2019, 2020 и 2021  годов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4572008"/>
            <a:ext cx="8643998" cy="21431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Анализируя данные диаграммы,  следует отметить незначительное снижение среднегодовой численности  жителей Волчанского городского округа и нашего муниципалитета. Численность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Бисертского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практически неизменна на протяжении трех лет. Численность населения Малышевского городского округа на протяжении двух  предыдущих периодов  оставалась  практически неизменной, но по итогам 2021 года снизилась на 0,2 тыс.человек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214422"/>
          <a:ext cx="857256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Доходы бюджетов отдельных муниципальных образований Свердловской области на 2022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44" y="1571612"/>
          <a:ext cx="882494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42852"/>
            <a:ext cx="5786478" cy="64294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Проанализировав данные двух предыдущих слайдов,  можно заметить некоторые особенности.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52" y="1857364"/>
            <a:ext cx="5715040" cy="17145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Малышевский городской округ имеет наибольшую численность среди муниципалитетов, представленных для анализа. В то же время самый низкий объем доходов бюджета и самый низкий объем дотаций также у этого городского округа.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71736" y="4714884"/>
            <a:ext cx="6429420" cy="12858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Волчанский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городской округ имеет значительный объем дотаций в доходной части бюджета, превышающий показатели остальных муниципалитетов более чем в 3 раза.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500042"/>
            <a:ext cx="7643834" cy="278608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Данные предыдущей диаграммы показывают,  что самый низкий объем налоговых и неналоговых доходов предусмотрен в бюджете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Бисертского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(140 628,3 тыс.рублей),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 самый высокий на момент утверждения бюджетов на 2021 год имеет  наш муниципалитет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(197 019,3 тыс.рублей).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Следует отметить, что в 2022 году увеличился разрыв  между муниципальными образованиями в части плановых назначений по налоговым и неналоговым доходам. В 2021 году разница между наименьшим и наибольшим значениями составляла 16 392 тыс.рублей, в 2022 году  - 56 391 тыс.рублей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4000504"/>
            <a:ext cx="7929618" cy="228601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Наибольший объем безвозмездных поступлений отмечается в бюджете Волчанского городского округа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(946 597,2 тыс.рублей),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причем дотации составляют 630 030 тыс.рублей или 66,6% от общего объема безвозмездных поступлений.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Самый низкий объем безвозмездных поступлений утвержден  в бюджете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Малышевского городского округа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(375 721,5 тыс.рублей).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285728"/>
            <a:ext cx="5643602" cy="21431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бюджете Городского округа Верхняя Тура утвержден значительный объем  безвозмездных поступлений, имеющих целевое назначение. Это  объясняется значительным объемом доходных источников, предоставляемых муниципалитету  для реализации целого ряда инвестиционных проектов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42844" y="5286388"/>
            <a:ext cx="2643206" cy="1214446"/>
          </a:xfrm>
          <a:prstGeom prst="wedgeRoundRectCallout">
            <a:avLst>
              <a:gd name="adj1" fmla="val 4605"/>
              <a:gd name="adj2" fmla="val -68982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 Реконструкция автомобильной дороги по улице Карла Либкнехта в Городском округе Верхняя Тура Свердловской области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572232" y="4357694"/>
            <a:ext cx="2571768" cy="1000132"/>
          </a:xfrm>
          <a:prstGeom prst="wedgeRoundRectCallout">
            <a:avLst>
              <a:gd name="adj1" fmla="val -5147"/>
              <a:gd name="adj2" fmla="val -121551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Строительство центра культуры и искусств в Городском округе Верхняя Тура Свердловской области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143372" y="5643578"/>
            <a:ext cx="2500330" cy="857280"/>
          </a:xfrm>
          <a:prstGeom prst="wedgeRoundRectCallout">
            <a:avLst>
              <a:gd name="adj1" fmla="val -31231"/>
              <a:gd name="adj2" fmla="val -97756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Модернизация распределительных сетей теплоснабжения в городе Верхняя Тура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s://sun9-22.userapi.com/impg/KjYV4S2slsaqID2oQmeVfV0JMBM6e88y5rw93w/nazpyaYZK2A.jpg?size=750x450&amp;quality=96&amp;sign=af01bf92fd92c232822c719d8670b18c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8245">
            <a:off x="6093169" y="1374359"/>
            <a:ext cx="3690964" cy="2214578"/>
          </a:xfrm>
          <a:prstGeom prst="rect">
            <a:avLst/>
          </a:prstGeom>
          <a:noFill/>
        </p:spPr>
      </p:pic>
      <p:pic>
        <p:nvPicPr>
          <p:cNvPr id="1026" name="Picture 2" descr="D:\Users\Office\Contacts\Documents\бюджет для граждан\сравнительный анализ 2021\WhatsApp Image 2021-05-13 at 18.41.0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22696">
            <a:off x="111204" y="2754419"/>
            <a:ext cx="2309592" cy="2309592"/>
          </a:xfrm>
          <a:prstGeom prst="rect">
            <a:avLst/>
          </a:prstGeom>
          <a:noFill/>
        </p:spPr>
      </p:pic>
      <p:pic>
        <p:nvPicPr>
          <p:cNvPr id="3" name="Picture 2" descr="D:\Users\Office\Contacts\Documents\бюджет для граждан\исполнение 2022\модернизация теплосетей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2500306"/>
            <a:ext cx="1285884" cy="2720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Безвозмездные поступления,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имеющие целевого назначения, в 2022 году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928802"/>
          <a:ext cx="8429652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285728"/>
            <a:ext cx="6429420" cy="271464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Дотации на выравнивание бюджетной обеспеченности предоставляются муниципалитетам из областного бюджета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безвозмездная финансовая помощь государства . Их объем определяется  как разница, исходя из расходных полномочий, которые должен обеспечивать муниципалитет, и объема налоговых и неналоговых доходов, которые возможно  собрать с территории, учитывая ее экономический потенциал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14546" y="3571876"/>
            <a:ext cx="6572296" cy="242889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Волчанский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городской округ – яркий пример того, как областной бюджет выравнивает бюджетную обеспеченность территории: объем налоговых и неналоговых доходов сравнительно низкий, что компенсируется самым высоким уровнем дотаций на выравнивание бюджетной обеспеченности. Аналогичная ситуация имела место в 2020 и в 2021 году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401080" cy="94010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Расходы бюджетов отдельных муниципальных образований Свердловской области на 2022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85786" y="2071678"/>
          <a:ext cx="735811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2482</TotalTime>
  <Words>917</Words>
  <Application>Microsoft Office PowerPoint</Application>
  <PresentationFormat>Экран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Сравнительный анализ бюджетов   отдельных муниципальных образований  Свердловской области на 2022 год </vt:lpstr>
      <vt:lpstr>Среднегодовая численность отдельных муниципалитетов  Свердловской области  по итогам 2019, 2020 и 2021  годов</vt:lpstr>
      <vt:lpstr>Доходы бюджетов отдельных муниципальных образований Свердловской области на 2022 год</vt:lpstr>
      <vt:lpstr>Слайд 4</vt:lpstr>
      <vt:lpstr>Слайд 5</vt:lpstr>
      <vt:lpstr>Слайд 6</vt:lpstr>
      <vt:lpstr>Безвозмездные поступления,  не имеющие целевого назначения, в 2022 году</vt:lpstr>
      <vt:lpstr>Слайд 8</vt:lpstr>
      <vt:lpstr>Расходы бюджетов отдельных муниципальных образований Свердловской области на 2022 год</vt:lpstr>
      <vt:lpstr>Расходы бюджетов в разрезе функциональной классификации расходов на 2022 год</vt:lpstr>
      <vt:lpstr>Слайд 11</vt:lpstr>
      <vt:lpstr>Слайд 12</vt:lpstr>
      <vt:lpstr>Дефицит отдельных муниципальных образований Свердловской области в 2022 году</vt:lpstr>
      <vt:lpstr>Слайд 14</vt:lpstr>
      <vt:lpstr>Информационный лист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Численность отдельных муниципальных образований  Свердловской области по итогам 2017 года</dc:title>
  <dc:creator>Ольга Павловна</dc:creator>
  <cp:lastModifiedBy>Office</cp:lastModifiedBy>
  <cp:revision>207</cp:revision>
  <dcterms:created xsi:type="dcterms:W3CDTF">2018-02-12T09:44:54Z</dcterms:created>
  <dcterms:modified xsi:type="dcterms:W3CDTF">2022-06-08T04:22:34Z</dcterms:modified>
</cp:coreProperties>
</file>