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</p:sldMasterIdLst>
  <p:notesMasterIdLst>
    <p:notesMasterId r:id="rId41"/>
  </p:notesMasterIdLst>
  <p:sldIdLst>
    <p:sldId id="256" r:id="rId2"/>
    <p:sldId id="257" r:id="rId3"/>
    <p:sldId id="302" r:id="rId4"/>
    <p:sldId id="306" r:id="rId5"/>
    <p:sldId id="304" r:id="rId6"/>
    <p:sldId id="305" r:id="rId7"/>
    <p:sldId id="307" r:id="rId8"/>
    <p:sldId id="303" r:id="rId9"/>
    <p:sldId id="271" r:id="rId10"/>
    <p:sldId id="293" r:id="rId11"/>
    <p:sldId id="297" r:id="rId12"/>
    <p:sldId id="314" r:id="rId13"/>
    <p:sldId id="272" r:id="rId14"/>
    <p:sldId id="284" r:id="rId15"/>
    <p:sldId id="289" r:id="rId16"/>
    <p:sldId id="259" r:id="rId17"/>
    <p:sldId id="285" r:id="rId18"/>
    <p:sldId id="292" r:id="rId19"/>
    <p:sldId id="268" r:id="rId20"/>
    <p:sldId id="290" r:id="rId21"/>
    <p:sldId id="298" r:id="rId22"/>
    <p:sldId id="299" r:id="rId23"/>
    <p:sldId id="300" r:id="rId24"/>
    <p:sldId id="262" r:id="rId25"/>
    <p:sldId id="286" r:id="rId26"/>
    <p:sldId id="275" r:id="rId27"/>
    <p:sldId id="277" r:id="rId28"/>
    <p:sldId id="311" r:id="rId29"/>
    <p:sldId id="278" r:id="rId30"/>
    <p:sldId id="315" r:id="rId31"/>
    <p:sldId id="279" r:id="rId32"/>
    <p:sldId id="313" r:id="rId33"/>
    <p:sldId id="312" r:id="rId34"/>
    <p:sldId id="280" r:id="rId35"/>
    <p:sldId id="282" r:id="rId36"/>
    <p:sldId id="295" r:id="rId37"/>
    <p:sldId id="269" r:id="rId38"/>
    <p:sldId id="273" r:id="rId39"/>
    <p:sldId id="260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2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Office\Contacts\Documents\&#1073;&#1102;&#1076;&#1078;&#1077;&#1090;%20&#1076;&#1083;&#1103;%20&#1075;&#1088;&#1072;&#1078;&#1076;&#1072;&#1085;\&#1073;&#1102;&#1076;&#1078;&#1077;&#1090;%202023-2025\&#1076;&#1083;&#1103;%20&#1076;&#1080;&#1072;&#1075;&#1088;&#1072;&#1084;&#1084;%20&#1073;&#1102;&#1076;&#1078;&#1077;&#1090;%202023-2025.xls" TargetMode="External"/><Relationship Id="rId1" Type="http://schemas.openxmlformats.org/officeDocument/2006/relationships/image" Target="../media/image16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Office\Contacts\Documents\&#1073;&#1102;&#1076;&#1078;&#1077;&#1090;%20&#1076;&#1083;&#1103;%20&#1075;&#1088;&#1072;&#1078;&#1076;&#1072;&#1085;\&#1073;&#1102;&#1076;&#1078;&#1077;&#1090;%202023-2025\&#1076;&#1083;&#1103;%20&#1076;&#1080;&#1072;&#1075;&#1088;&#1072;&#1084;&#1084;%20&#1073;&#1102;&#1076;&#1078;&#1077;&#1090;%202023-202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Office\Contacts\Documents\&#1073;&#1102;&#1076;&#1078;&#1077;&#1090;%20&#1076;&#1083;&#1103;%20&#1075;&#1088;&#1072;&#1078;&#1076;&#1072;&#1085;\&#1073;&#1102;&#1076;&#1078;&#1077;&#1090;%202023-2025\&#1076;&#1083;&#1103;%20&#1076;&#1080;&#1072;&#1075;&#1088;&#1072;&#1084;&#1084;%20&#1073;&#1102;&#1076;&#1078;&#1077;&#1090;%202023-202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Office\Contacts\Documents\&#1073;&#1102;&#1076;&#1078;&#1077;&#1090;%20&#1076;&#1083;&#1103;%20&#1075;&#1088;&#1072;&#1078;&#1076;&#1072;&#1085;\&#1073;&#1102;&#1076;&#1078;&#1077;&#1090;%202023-2025\&#1076;&#1083;&#1103;%20&#1076;&#1080;&#1072;&#1075;&#1088;&#1072;&#1084;&#1084;%20&#1073;&#1102;&#1076;&#1078;&#1077;&#1090;%202023-202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50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'доходы  с диаграммой'!$A$2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dLbls>
            <c:showVal val="1"/>
          </c:dLbls>
          <c:cat>
            <c:strRef>
              <c:f>'доходы  с диаграммой'!$B$1:$D$1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'доходы  с диаграммой'!$B$2:$D$2</c:f>
              <c:numCache>
                <c:formatCode>_-* #,##0_р_._-;\-* #,##0_р_._-;_-* "-"??_р_._-;_-@_-</c:formatCode>
                <c:ptCount val="3"/>
                <c:pt idx="0">
                  <c:v>181605</c:v>
                </c:pt>
                <c:pt idx="1">
                  <c:v>215463</c:v>
                </c:pt>
                <c:pt idx="2">
                  <c:v>231009</c:v>
                </c:pt>
              </c:numCache>
            </c:numRef>
          </c:val>
        </c:ser>
        <c:ser>
          <c:idx val="1"/>
          <c:order val="1"/>
          <c:tx>
            <c:strRef>
              <c:f>'доходы  с диаграммой'!$A$3</c:f>
              <c:strCache>
                <c:ptCount val="1"/>
                <c:pt idx="0">
                  <c:v>Акцизы по подакцизным товарам (на дизельное топливо, моторные масла, автомобильный бензин)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'доходы  с диаграммой'!$B$3:$D$3</c:f>
              <c:numCache>
                <c:formatCode>_-* #,##0_р_._-;\-* #,##0_р_._-;_-* "-"??_р_._-;_-@_-</c:formatCode>
                <c:ptCount val="3"/>
                <c:pt idx="0">
                  <c:v>10234</c:v>
                </c:pt>
                <c:pt idx="1">
                  <c:v>10882</c:v>
                </c:pt>
                <c:pt idx="2">
                  <c:v>11461</c:v>
                </c:pt>
              </c:numCache>
            </c:numRef>
          </c:val>
        </c:ser>
        <c:ser>
          <c:idx val="2"/>
          <c:order val="2"/>
          <c:tx>
            <c:strRef>
              <c:f>'доходы  с диаграммой'!$A$4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'доходы  с диаграммой'!$B$4:$D$4</c:f>
              <c:numCache>
                <c:formatCode>_-* #,##0_р_._-;\-* #,##0_р_._-;_-* "-"??_р_._-;_-@_-</c:formatCode>
                <c:ptCount val="3"/>
                <c:pt idx="0">
                  <c:v>10425</c:v>
                </c:pt>
                <c:pt idx="1">
                  <c:v>11103</c:v>
                </c:pt>
                <c:pt idx="2">
                  <c:v>11691</c:v>
                </c:pt>
              </c:numCache>
            </c:numRef>
          </c:val>
        </c:ser>
        <c:ser>
          <c:idx val="3"/>
          <c:order val="3"/>
          <c:tx>
            <c:strRef>
              <c:f>'доходы  с диаграммой'!$A$5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'доходы  с диаграммой'!$B$5:$D$5</c:f>
              <c:numCache>
                <c:formatCode>_-* #,##0_р_._-;\-* #,##0_р_._-;_-* "-"??_р_._-;_-@_-</c:formatCode>
                <c:ptCount val="3"/>
                <c:pt idx="0">
                  <c:v>1887</c:v>
                </c:pt>
                <c:pt idx="1">
                  <c:v>1925</c:v>
                </c:pt>
                <c:pt idx="2">
                  <c:v>2060</c:v>
                </c:pt>
              </c:numCache>
            </c:numRef>
          </c:val>
        </c:ser>
        <c:ser>
          <c:idx val="4"/>
          <c:order val="4"/>
          <c:tx>
            <c:strRef>
              <c:f>'доходы  с диаграммой'!$A$6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'доходы  с диаграммой'!$B$6:$D$6</c:f>
              <c:numCache>
                <c:formatCode>_-* #,##0_р_._-;\-* #,##0_р_._-;_-* "-"??_р_._-;_-@_-</c:formatCode>
                <c:ptCount val="3"/>
                <c:pt idx="0">
                  <c:v>5470</c:v>
                </c:pt>
                <c:pt idx="1">
                  <c:v>5470</c:v>
                </c:pt>
                <c:pt idx="2">
                  <c:v>5470</c:v>
                </c:pt>
              </c:numCache>
            </c:numRef>
          </c:val>
        </c:ser>
        <c:ser>
          <c:idx val="5"/>
          <c:order val="5"/>
          <c:tx>
            <c:strRef>
              <c:f>'доходы  с диаграммой'!$A$7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'доходы  с диаграммой'!$B$7:$D$7</c:f>
              <c:numCache>
                <c:formatCode>_-* #,##0_р_._-;\-* #,##0_р_._-;_-* "-"??_р_._-;_-@_-</c:formatCode>
                <c:ptCount val="3"/>
                <c:pt idx="0">
                  <c:v>15054</c:v>
                </c:pt>
                <c:pt idx="1">
                  <c:v>15609</c:v>
                </c:pt>
                <c:pt idx="2">
                  <c:v>16190</c:v>
                </c:pt>
              </c:numCache>
            </c:numRef>
          </c:val>
        </c:ser>
        <c:ser>
          <c:idx val="6"/>
          <c:order val="6"/>
          <c:tx>
            <c:strRef>
              <c:f>'доходы  с диаграммой'!$A$8</c:f>
              <c:strCache>
                <c:ptCount val="1"/>
                <c:pt idx="0">
                  <c:v>Прочие доходы от оказания платных услуг (работ) 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'доходы  с диаграммой'!$B$8:$D$8</c:f>
              <c:numCache>
                <c:formatCode>_-* #,##0_р_._-;\-* #,##0_р_._-;_-* "-"??_р_._-;_-@_-</c:formatCode>
                <c:ptCount val="3"/>
                <c:pt idx="0">
                  <c:v>123</c:v>
                </c:pt>
                <c:pt idx="1">
                  <c:v>125</c:v>
                </c:pt>
                <c:pt idx="2">
                  <c:v>128</c:v>
                </c:pt>
              </c:numCache>
            </c:numRef>
          </c:val>
        </c:ser>
        <c:ser>
          <c:idx val="7"/>
          <c:order val="7"/>
          <c:tx>
            <c:strRef>
              <c:f>'доходы  с диаграммой'!$A$9</c:f>
              <c:strCache>
                <c:ptCount val="1"/>
                <c:pt idx="0">
                  <c:v>Доходы от реализации муниципального имущества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'доходы  с диаграммой'!$B$9:$D$9</c:f>
              <c:numCache>
                <c:formatCode>_-* #,##0_р_._-;\-* #,##0_р_._-;_-* "-"??_р_._-;_-@_-</c:formatCode>
                <c:ptCount val="3"/>
                <c:pt idx="0">
                  <c:v>600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ser>
          <c:idx val="8"/>
          <c:order val="8"/>
          <c:tx>
            <c:strRef>
              <c:f>'доходы  с диаграммой'!$A$10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4.554079696394693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5487504399859237E-2"/>
                  <c:y val="5.060088551549656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'доходы  с диаграммой'!$B$1:$D$1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'доходы  с диаграммой'!$B$10:$D$10</c:f>
              <c:numCache>
                <c:formatCode>_-* #,##0_р_._-;\-* #,##0_р_._-;_-* "-"??_р_._-;_-@_-</c:formatCode>
                <c:ptCount val="3"/>
                <c:pt idx="0">
                  <c:v>489210</c:v>
                </c:pt>
                <c:pt idx="1">
                  <c:v>338104</c:v>
                </c:pt>
                <c:pt idx="2">
                  <c:v>309554</c:v>
                </c:pt>
              </c:numCache>
            </c:numRef>
          </c:val>
        </c:ser>
        <c:shape val="cone"/>
        <c:axId val="63215488"/>
        <c:axId val="63217024"/>
        <c:axId val="0"/>
      </c:bar3DChart>
      <c:catAx>
        <c:axId val="632154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217024"/>
        <c:crosses val="autoZero"/>
        <c:auto val="1"/>
        <c:lblAlgn val="ctr"/>
        <c:lblOffset val="100"/>
      </c:catAx>
      <c:valAx>
        <c:axId val="63217024"/>
        <c:scaling>
          <c:orientation val="minMax"/>
        </c:scaling>
        <c:delete val="1"/>
        <c:axPos val="r"/>
        <c:numFmt formatCode="_-* #,##0_р_._-;\-* #,##0_р_._-;_-* &quot;-&quot;??_р_._-;_-@_-" sourceLinked="1"/>
        <c:tickLblPos val="none"/>
        <c:crossAx val="63215488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blipFill>
          <a:blip xmlns:r="http://schemas.openxmlformats.org/officeDocument/2006/relationships" r:embed="rId1"/>
          <a:tile tx="0" ty="0" sx="100000" sy="100000" flip="none" algn="tl"/>
        </a:blipFill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hPercent val="100"/>
      <c:rotY val="30"/>
      <c:depthPercent val="100"/>
      <c:rAngAx val="1"/>
    </c:view3D>
    <c:sideWall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"/>
          <c:y val="5.4915208137842932E-2"/>
          <c:w val="0.97211660329531069"/>
          <c:h val="0.89021901307979734"/>
        </c:manualLayout>
      </c:layout>
      <c:bar3DChart>
        <c:barDir val="col"/>
        <c:grouping val="standard"/>
        <c:ser>
          <c:idx val="0"/>
          <c:order val="0"/>
          <c:tx>
            <c:strRef>
              <c:f>'расходы  с диаграммой'!$A$2</c:f>
              <c:strCache>
                <c:ptCount val="1"/>
                <c:pt idx="0">
                  <c:v>  Общегосударственные вопросы</c:v>
                </c:pt>
              </c:strCache>
            </c:strRef>
          </c:tx>
          <c:dLbls>
            <c:dLbl>
              <c:idx val="0"/>
              <c:layout>
                <c:manualLayout>
                  <c:x val="-5.6980056980056983E-3"/>
                  <c:y val="7.138744962579159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9.6718480138169263E-2"/>
                </c:manualLayout>
              </c:layout>
              <c:showVal val="1"/>
            </c:dLbl>
            <c:dLbl>
              <c:idx val="2"/>
              <c:layout>
                <c:manualLayout>
                  <c:x val="9.4966761633428296E-3"/>
                  <c:y val="0.10362694300518155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'расходы  с диаграммой'!$B$1:$F$1</c:f>
              <c:strCache>
                <c:ptCount val="3"/>
                <c:pt idx="0">
                  <c:v>2023 год, тыс.руб.     </c:v>
                </c:pt>
                <c:pt idx="1">
                  <c:v>2024 год, тыс.руб.     </c:v>
                </c:pt>
                <c:pt idx="2">
                  <c:v>2025 год, тыс.руб.     </c:v>
                </c:pt>
              </c:strCache>
            </c:strRef>
          </c:cat>
          <c:val>
            <c:numRef>
              <c:f>'расходы  с диаграммой'!$B$2:$F$2</c:f>
              <c:numCache>
                <c:formatCode>#,##0</c:formatCode>
                <c:ptCount val="3"/>
                <c:pt idx="0">
                  <c:v>77439</c:v>
                </c:pt>
                <c:pt idx="1">
                  <c:v>78272</c:v>
                </c:pt>
                <c:pt idx="2">
                  <c:v>81175</c:v>
                </c:pt>
              </c:numCache>
            </c:numRef>
          </c:val>
        </c:ser>
        <c:ser>
          <c:idx val="1"/>
          <c:order val="1"/>
          <c:tx>
            <c:strRef>
              <c:f>'расходы  с диаграммой'!$A$3</c:f>
              <c:strCache>
                <c:ptCount val="1"/>
                <c:pt idx="0">
                  <c:v>  Национальная оборона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2023 год, тыс.руб.     </c:v>
                </c:pt>
                <c:pt idx="1">
                  <c:v>2024 год, тыс.руб.     </c:v>
                </c:pt>
                <c:pt idx="2">
                  <c:v>2025 год, тыс.руб.     </c:v>
                </c:pt>
              </c:strCache>
            </c:strRef>
          </c:cat>
          <c:val>
            <c:numRef>
              <c:f>'расходы  с диаграммой'!$B$3:$F$3</c:f>
              <c:numCache>
                <c:formatCode>#,##0</c:formatCode>
                <c:ptCount val="3"/>
                <c:pt idx="0">
                  <c:v>673</c:v>
                </c:pt>
                <c:pt idx="1">
                  <c:v>703</c:v>
                </c:pt>
                <c:pt idx="2">
                  <c:v>727</c:v>
                </c:pt>
              </c:numCache>
            </c:numRef>
          </c:val>
        </c:ser>
        <c:ser>
          <c:idx val="2"/>
          <c:order val="2"/>
          <c:tx>
            <c:strRef>
              <c:f>'расходы  с диаграммой'!$A$4</c:f>
              <c:strCache>
                <c:ptCount val="1"/>
                <c:pt idx="0">
                  <c:v>  Национальная безопасность 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2023 год, тыс.руб.     </c:v>
                </c:pt>
                <c:pt idx="1">
                  <c:v>2024 год, тыс.руб.     </c:v>
                </c:pt>
                <c:pt idx="2">
                  <c:v>2025 год, тыс.руб.     </c:v>
                </c:pt>
              </c:strCache>
            </c:strRef>
          </c:cat>
          <c:val>
            <c:numRef>
              <c:f>'расходы  с диаграммой'!$B$4:$F$4</c:f>
              <c:numCache>
                <c:formatCode>#,##0</c:formatCode>
                <c:ptCount val="3"/>
                <c:pt idx="0">
                  <c:v>8185</c:v>
                </c:pt>
                <c:pt idx="1">
                  <c:v>9233</c:v>
                </c:pt>
                <c:pt idx="2">
                  <c:v>9538</c:v>
                </c:pt>
              </c:numCache>
            </c:numRef>
          </c:val>
        </c:ser>
        <c:ser>
          <c:idx val="3"/>
          <c:order val="3"/>
          <c:tx>
            <c:strRef>
              <c:f>'расходы  с диаграммой'!$A$5</c:f>
              <c:strCache>
                <c:ptCount val="1"/>
                <c:pt idx="0">
                  <c:v>  Национальная экономика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2023 год, тыс.руб.     </c:v>
                </c:pt>
                <c:pt idx="1">
                  <c:v>2024 год, тыс.руб.     </c:v>
                </c:pt>
                <c:pt idx="2">
                  <c:v>2025 год, тыс.руб.     </c:v>
                </c:pt>
              </c:strCache>
            </c:strRef>
          </c:cat>
          <c:val>
            <c:numRef>
              <c:f>'расходы  с диаграммой'!$B$5:$F$5</c:f>
              <c:numCache>
                <c:formatCode>#,##0</c:formatCode>
                <c:ptCount val="3"/>
                <c:pt idx="0">
                  <c:v>22448</c:v>
                </c:pt>
                <c:pt idx="1">
                  <c:v>56023</c:v>
                </c:pt>
                <c:pt idx="2">
                  <c:v>35070</c:v>
                </c:pt>
              </c:numCache>
            </c:numRef>
          </c:val>
        </c:ser>
        <c:ser>
          <c:idx val="4"/>
          <c:order val="4"/>
          <c:tx>
            <c:strRef>
              <c:f>'расходы  с диаграммой'!$A$6</c:f>
              <c:strCache>
                <c:ptCount val="1"/>
                <c:pt idx="0">
                  <c:v>  Жилищно-коммунальное хозяйство</c:v>
                </c:pt>
              </c:strCache>
            </c:strRef>
          </c:tx>
          <c:dLbls>
            <c:dLbl>
              <c:idx val="0"/>
              <c:layout>
                <c:manualLayout>
                  <c:x val="-2.3999118991244982E-2"/>
                  <c:y val="6.1764779402574681E-2"/>
                </c:manualLayout>
              </c:layout>
              <c:showVal val="1"/>
            </c:dLbl>
            <c:dLbl>
              <c:idx val="1"/>
              <c:layout>
                <c:manualLayout>
                  <c:x val="-9.7990742610165188E-3"/>
                  <c:y val="3.5386742460301282E-2"/>
                </c:manualLayout>
              </c:layout>
              <c:showVal val="1"/>
            </c:dLbl>
            <c:dLbl>
              <c:idx val="2"/>
              <c:layout>
                <c:manualLayout>
                  <c:x val="1.4431657581263878E-2"/>
                  <c:y val="4.6687735461638721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'расходы  с диаграммой'!$B$1:$F$1</c:f>
              <c:strCache>
                <c:ptCount val="3"/>
                <c:pt idx="0">
                  <c:v>2023 год, тыс.руб.     </c:v>
                </c:pt>
                <c:pt idx="1">
                  <c:v>2024 год, тыс.руб.     </c:v>
                </c:pt>
                <c:pt idx="2">
                  <c:v>2025 год, тыс.руб.     </c:v>
                </c:pt>
              </c:strCache>
            </c:strRef>
          </c:cat>
          <c:val>
            <c:numRef>
              <c:f>'расходы  с диаграммой'!$B$6:$F$6</c:f>
              <c:numCache>
                <c:formatCode>#,##0</c:formatCode>
                <c:ptCount val="3"/>
                <c:pt idx="0">
                  <c:v>70022</c:v>
                </c:pt>
                <c:pt idx="1">
                  <c:v>34679</c:v>
                </c:pt>
                <c:pt idx="2">
                  <c:v>21090</c:v>
                </c:pt>
              </c:numCache>
            </c:numRef>
          </c:val>
        </c:ser>
        <c:ser>
          <c:idx val="5"/>
          <c:order val="5"/>
          <c:tx>
            <c:strRef>
              <c:f>'расходы  с диаграммой'!$A$7</c:f>
              <c:strCache>
                <c:ptCount val="1"/>
                <c:pt idx="0">
                  <c:v>  Охрана окружающей среды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2023 год, тыс.руб.     </c:v>
                </c:pt>
                <c:pt idx="1">
                  <c:v>2024 год, тыс.руб.     </c:v>
                </c:pt>
                <c:pt idx="2">
                  <c:v>2025 год, тыс.руб.     </c:v>
                </c:pt>
              </c:strCache>
            </c:strRef>
          </c:cat>
          <c:val>
            <c:numRef>
              <c:f>'расходы  с диаграммой'!$B$7:$F$7</c:f>
              <c:numCache>
                <c:formatCode>#,##0</c:formatCode>
                <c:ptCount val="3"/>
                <c:pt idx="0">
                  <c:v>15080</c:v>
                </c:pt>
                <c:pt idx="1">
                  <c:v>150</c:v>
                </c:pt>
                <c:pt idx="2">
                  <c:v>150</c:v>
                </c:pt>
              </c:numCache>
            </c:numRef>
          </c:val>
        </c:ser>
        <c:ser>
          <c:idx val="6"/>
          <c:order val="6"/>
          <c:tx>
            <c:strRef>
              <c:f>'расходы  с диаграммой'!$A$8</c:f>
              <c:strCache>
                <c:ptCount val="1"/>
                <c:pt idx="0">
                  <c:v>  Образование</c:v>
                </c:pt>
              </c:strCache>
            </c:strRef>
          </c:tx>
          <c:dLbls>
            <c:dLbl>
              <c:idx val="0"/>
              <c:layout>
                <c:manualLayout>
                  <c:x val="-4.6948351022346553E-3"/>
                  <c:y val="0.12491516588143879"/>
                </c:manualLayout>
              </c:layout>
              <c:showVal val="1"/>
            </c:dLbl>
            <c:dLbl>
              <c:idx val="1"/>
              <c:layout>
                <c:manualLayout>
                  <c:x val="7.8542069033823991E-3"/>
                  <c:y val="0.10886003669604"/>
                </c:manualLayout>
              </c:layout>
              <c:showVal val="1"/>
            </c:dLbl>
            <c:dLbl>
              <c:idx val="2"/>
              <c:layout>
                <c:manualLayout>
                  <c:x val="3.14465408805032E-2"/>
                  <c:y val="0.12539184952978055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'расходы  с диаграммой'!$B$1:$F$1</c:f>
              <c:strCache>
                <c:ptCount val="3"/>
                <c:pt idx="0">
                  <c:v>2023 год, тыс.руб.     </c:v>
                </c:pt>
                <c:pt idx="1">
                  <c:v>2024 год, тыс.руб.     </c:v>
                </c:pt>
                <c:pt idx="2">
                  <c:v>2025 год, тыс.руб.     </c:v>
                </c:pt>
              </c:strCache>
            </c:strRef>
          </c:cat>
          <c:val>
            <c:numRef>
              <c:f>'расходы  с диаграммой'!$B$8:$F$8</c:f>
              <c:numCache>
                <c:formatCode>#,##0</c:formatCode>
                <c:ptCount val="3"/>
                <c:pt idx="0">
                  <c:v>330113</c:v>
                </c:pt>
                <c:pt idx="1">
                  <c:v>320577</c:v>
                </c:pt>
                <c:pt idx="2">
                  <c:v>330263</c:v>
                </c:pt>
              </c:numCache>
            </c:numRef>
          </c:val>
        </c:ser>
        <c:ser>
          <c:idx val="7"/>
          <c:order val="7"/>
          <c:tx>
            <c:strRef>
              <c:f>'расходы  с диаграммой'!$A$9</c:f>
              <c:strCache>
                <c:ptCount val="1"/>
                <c:pt idx="0">
                  <c:v>  Культура, кинематография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2023 год, тыс.руб.     </c:v>
                </c:pt>
                <c:pt idx="1">
                  <c:v>2024 год, тыс.руб.     </c:v>
                </c:pt>
                <c:pt idx="2">
                  <c:v>2025 год, тыс.руб.     </c:v>
                </c:pt>
              </c:strCache>
            </c:strRef>
          </c:cat>
          <c:val>
            <c:numRef>
              <c:f>'расходы  с диаграммой'!$B$9:$F$9</c:f>
              <c:numCache>
                <c:formatCode>#,##0</c:formatCode>
                <c:ptCount val="3"/>
                <c:pt idx="0">
                  <c:v>148911</c:v>
                </c:pt>
                <c:pt idx="1">
                  <c:v>40339</c:v>
                </c:pt>
                <c:pt idx="2">
                  <c:v>41402</c:v>
                </c:pt>
              </c:numCache>
            </c:numRef>
          </c:val>
        </c:ser>
        <c:ser>
          <c:idx val="8"/>
          <c:order val="8"/>
          <c:tx>
            <c:strRef>
              <c:f>'расходы  с диаграммой'!$A$10</c:f>
              <c:strCache>
                <c:ptCount val="1"/>
                <c:pt idx="0">
                  <c:v>  Социальная политика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2023 год, тыс.руб.     </c:v>
                </c:pt>
                <c:pt idx="1">
                  <c:v>2024 год, тыс.руб.     </c:v>
                </c:pt>
                <c:pt idx="2">
                  <c:v>2025 год, тыс.руб.     </c:v>
                </c:pt>
              </c:strCache>
            </c:strRef>
          </c:cat>
          <c:val>
            <c:numRef>
              <c:f>'расходы  с диаграммой'!$B$10:$F$10</c:f>
              <c:numCache>
                <c:formatCode>#,##0</c:formatCode>
                <c:ptCount val="3"/>
                <c:pt idx="0">
                  <c:v>37971</c:v>
                </c:pt>
                <c:pt idx="1">
                  <c:v>38354</c:v>
                </c:pt>
                <c:pt idx="2">
                  <c:v>39543</c:v>
                </c:pt>
              </c:numCache>
            </c:numRef>
          </c:val>
        </c:ser>
        <c:ser>
          <c:idx val="9"/>
          <c:order val="9"/>
          <c:tx>
            <c:strRef>
              <c:f>'расходы  с диаграммой'!$A$11</c:f>
              <c:strCache>
                <c:ptCount val="1"/>
                <c:pt idx="0">
                  <c:v>  Физическая культура и спорт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2023 год, тыс.руб.     </c:v>
                </c:pt>
                <c:pt idx="1">
                  <c:v>2024 год, тыс.руб.     </c:v>
                </c:pt>
                <c:pt idx="2">
                  <c:v>2025 год, тыс.руб.     </c:v>
                </c:pt>
              </c:strCache>
            </c:strRef>
          </c:cat>
          <c:val>
            <c:numRef>
              <c:f>'расходы  с диаграммой'!$B$11:$F$11</c:f>
              <c:numCache>
                <c:formatCode>#,##0</c:formatCode>
                <c:ptCount val="3"/>
                <c:pt idx="0">
                  <c:v>11655</c:v>
                </c:pt>
                <c:pt idx="1">
                  <c:v>14374</c:v>
                </c:pt>
                <c:pt idx="2">
                  <c:v>14592</c:v>
                </c:pt>
              </c:numCache>
            </c:numRef>
          </c:val>
        </c:ser>
        <c:ser>
          <c:idx val="10"/>
          <c:order val="10"/>
          <c:tx>
            <c:strRef>
              <c:f>'расходы  с диаграммой'!$A$12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2023 год, тыс.руб.     </c:v>
                </c:pt>
                <c:pt idx="1">
                  <c:v>2024 год, тыс.руб.     </c:v>
                </c:pt>
                <c:pt idx="2">
                  <c:v>2025 год, тыс.руб.     </c:v>
                </c:pt>
              </c:strCache>
            </c:strRef>
          </c:cat>
          <c:val>
            <c:numRef>
              <c:f>'расходы  с диаграммой'!$B$12:$F$12</c:f>
              <c:numCache>
                <c:formatCode>#,##0</c:formatCode>
                <c:ptCount val="3"/>
                <c:pt idx="0">
                  <c:v>365</c:v>
                </c:pt>
                <c:pt idx="1">
                  <c:v>365</c:v>
                </c:pt>
                <c:pt idx="2">
                  <c:v>365</c:v>
                </c:pt>
              </c:numCache>
            </c:numRef>
          </c:val>
        </c:ser>
        <c:ser>
          <c:idx val="11"/>
          <c:order val="11"/>
          <c:tx>
            <c:strRef>
              <c:f>'расходы  с диаграммой'!$A$13</c:f>
              <c:strCache>
                <c:ptCount val="1"/>
                <c:pt idx="0">
                  <c:v>Условно утверждаемые расходы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2023 год, тыс.руб.     </c:v>
                </c:pt>
                <c:pt idx="1">
                  <c:v>2024 год, тыс.руб.     </c:v>
                </c:pt>
                <c:pt idx="2">
                  <c:v>2025 год, тыс.руб.     </c:v>
                </c:pt>
              </c:strCache>
            </c:strRef>
          </c:cat>
          <c:val>
            <c:numRef>
              <c:f>'расходы  с диаграммой'!$B$13:$F$13</c:f>
              <c:numCache>
                <c:formatCode>#,##0.00</c:formatCode>
                <c:ptCount val="3"/>
                <c:pt idx="1">
                  <c:v>9732</c:v>
                </c:pt>
                <c:pt idx="2">
                  <c:v>18534</c:v>
                </c:pt>
              </c:numCache>
            </c:numRef>
          </c:val>
        </c:ser>
        <c:shape val="cone"/>
        <c:axId val="63657088"/>
        <c:axId val="63658624"/>
        <c:axId val="63649536"/>
      </c:bar3DChart>
      <c:catAx>
        <c:axId val="63657088"/>
        <c:scaling>
          <c:orientation val="minMax"/>
        </c:scaling>
        <c:axPos val="b"/>
        <c:numFmt formatCode="_-* #,##0.00_р_._-;\-* #,##0.00_р_._-;_-* &quot;-&quot;??_р_._-;_-@_-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3658624"/>
        <c:crosses val="autoZero"/>
        <c:auto val="1"/>
        <c:lblAlgn val="ctr"/>
        <c:lblOffset val="100"/>
      </c:catAx>
      <c:valAx>
        <c:axId val="63658624"/>
        <c:scaling>
          <c:orientation val="minMax"/>
        </c:scaling>
        <c:delete val="1"/>
        <c:axPos val="l"/>
        <c:numFmt formatCode="#,##0" sourceLinked="1"/>
        <c:tickLblPos val="none"/>
        <c:crossAx val="63657088"/>
        <c:crosses val="autoZero"/>
        <c:crossBetween val="between"/>
      </c:valAx>
      <c:serAx>
        <c:axId val="63649536"/>
        <c:scaling>
          <c:orientation val="minMax"/>
        </c:scaling>
        <c:delete val="1"/>
        <c:axPos val="b"/>
        <c:numFmt formatCode="General" sourceLinked="1"/>
        <c:tickLblPos val="none"/>
        <c:crossAx val="63658624"/>
        <c:crosses val="autoZero"/>
        <c:tickLblSkip val="1"/>
        <c:tickMarkSkip val="1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391062699382612"/>
          <c:y val="6.2475532527345987E-2"/>
          <c:w val="0.29435481871061947"/>
          <c:h val="0.49970054261352048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'дефицит '!$B$2:$F$2</c:f>
              <c:strCache>
                <c:ptCount val="5"/>
                <c:pt idx="0">
                  <c:v>2021 год отчет</c:v>
                </c:pt>
                <c:pt idx="1">
                  <c:v>2022 год отчет 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'дефицит '!$B$3:$F$3</c:f>
              <c:numCache>
                <c:formatCode>#,##0.00</c:formatCode>
                <c:ptCount val="5"/>
                <c:pt idx="0" formatCode="_-* #,##0.00_р_._-;\-* #,##0.00_р_._-;_-* &quot;-&quot;??_р_._-;_-@_-">
                  <c:v>6097</c:v>
                </c:pt>
                <c:pt idx="1">
                  <c:v>18217</c:v>
                </c:pt>
                <c:pt idx="2" formatCode="_-* #,##0.00_р_._-;\-* #,##0.00_р_._-;_-* &quot;-&quot;??_р_._-;_-@_-">
                  <c:v>-8254</c:v>
                </c:pt>
                <c:pt idx="3" formatCode="_-* #,##0.00_р_._-;\-* #,##0.00_р_._-;_-* &quot;-&quot;??_р_._-;_-@_-">
                  <c:v>-3280</c:v>
                </c:pt>
                <c:pt idx="4" formatCode="_-* #,##0.00_р_._-;\-* #,##0.00_р_._-;_-* &quot;-&quot;??_р_._-;_-@_-">
                  <c:v>-4586</c:v>
                </c:pt>
              </c:numCache>
            </c:numRef>
          </c:val>
        </c:ser>
        <c:shape val="cone"/>
        <c:axId val="63677184"/>
        <c:axId val="63678720"/>
        <c:axId val="0"/>
      </c:bar3DChart>
      <c:catAx>
        <c:axId val="63677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3678720"/>
        <c:crosses val="autoZero"/>
        <c:auto val="1"/>
        <c:lblAlgn val="ctr"/>
        <c:lblOffset val="100"/>
      </c:catAx>
      <c:valAx>
        <c:axId val="63678720"/>
        <c:scaling>
          <c:orientation val="minMax"/>
        </c:scaling>
        <c:delete val="1"/>
        <c:axPos val="l"/>
        <c:numFmt formatCode="_-* #,##0.00_р_._-;\-* #,##0.00_р_._-;_-* &quot;-&quot;??_р_._-;_-@_-" sourceLinked="1"/>
        <c:tickLblPos val="none"/>
        <c:crossAx val="63677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'мун долг '!$A$4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dLbls>
            <c:showVal val="1"/>
          </c:dLbls>
          <c:cat>
            <c:strRef>
              <c:f>'мун долг '!$B$3:$F$3</c:f>
              <c:strCache>
                <c:ptCount val="5"/>
                <c:pt idx="0">
                  <c:v>2021 год (отчет)</c:v>
                </c:pt>
                <c:pt idx="1">
                  <c:v>2022 год (оценка)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</c:strCache>
            </c:strRef>
          </c:cat>
          <c:val>
            <c:numRef>
              <c:f>'мун долг '!$B$4:$F$4</c:f>
              <c:numCache>
                <c:formatCode>#,##0.00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cone"/>
        <c:axId val="63716352"/>
        <c:axId val="63730432"/>
        <c:axId val="0"/>
      </c:bar3DChart>
      <c:catAx>
        <c:axId val="63716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3730432"/>
        <c:crosses val="autoZero"/>
        <c:auto val="1"/>
        <c:lblAlgn val="ctr"/>
        <c:lblOffset val="100"/>
      </c:catAx>
      <c:valAx>
        <c:axId val="63730432"/>
        <c:scaling>
          <c:orientation val="minMax"/>
        </c:scaling>
        <c:delete val="1"/>
        <c:axPos val="l"/>
        <c:numFmt formatCode="#,##0.00" sourceLinked="1"/>
        <c:tickLblPos val="none"/>
        <c:crossAx val="63716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8EC3B-0A51-4203-AC77-D0FB1219281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9CA9EC-6C6C-4BB5-B084-9B77741E95E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C0CEC10-46B6-4A08-8133-5953EA1ADBF4}" type="parTrans" cxnId="{7DF3311A-7180-4010-A443-12919F397541}">
      <dgm:prSet/>
      <dgm:spPr/>
      <dgm:t>
        <a:bodyPr/>
        <a:lstStyle/>
        <a:p>
          <a:endParaRPr lang="ru-RU"/>
        </a:p>
      </dgm:t>
    </dgm:pt>
    <dgm:pt modelId="{82D310F4-01BD-4822-B72A-1BE573575460}" type="sibTrans" cxnId="{7DF3311A-7180-4010-A443-12919F397541}">
      <dgm:prSet/>
      <dgm:spPr/>
      <dgm:t>
        <a:bodyPr/>
        <a:lstStyle/>
        <a:p>
          <a:endParaRPr lang="ru-RU"/>
        </a:p>
      </dgm:t>
    </dgm:pt>
    <dgm:pt modelId="{9BACC558-4D46-4FA6-A20C-EF10E4C642FA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положения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Федерации;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B620FA7-D16E-49D0-BB62-4D5D85610078}" type="parTrans" cxnId="{2D8B9B20-13F2-436D-813E-951D7BE74AAA}">
      <dgm:prSet/>
      <dgm:spPr/>
      <dgm:t>
        <a:bodyPr/>
        <a:lstStyle/>
        <a:p>
          <a:endParaRPr lang="ru-RU"/>
        </a:p>
      </dgm:t>
    </dgm:pt>
    <dgm:pt modelId="{ADC2B0B8-EA4F-43CE-A0E8-DCFE9C8E23CC}" type="sibTrans" cxnId="{2D8B9B20-13F2-436D-813E-951D7BE74AAA}">
      <dgm:prSet/>
      <dgm:spPr/>
      <dgm:t>
        <a:bodyPr/>
        <a:lstStyle/>
        <a:p>
          <a:endParaRPr lang="ru-RU"/>
        </a:p>
      </dgm:t>
    </dgm:pt>
    <dgm:pt modelId="{D961E50B-8A4B-4191-A146-B0E64682AD9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5B05231-D6E1-4E63-B8F5-A06F8F44167E}" type="parTrans" cxnId="{EB5ECC8C-C332-483A-B660-280EECC5DB50}">
      <dgm:prSet/>
      <dgm:spPr/>
      <dgm:t>
        <a:bodyPr/>
        <a:lstStyle/>
        <a:p>
          <a:endParaRPr lang="ru-RU"/>
        </a:p>
      </dgm:t>
    </dgm:pt>
    <dgm:pt modelId="{B1369889-3B44-4E86-85D7-F18223F55D66}" type="sibTrans" cxnId="{EB5ECC8C-C332-483A-B660-280EECC5DB50}">
      <dgm:prSet/>
      <dgm:spPr/>
      <dgm:t>
        <a:bodyPr/>
        <a:lstStyle/>
        <a:p>
          <a:endParaRPr lang="ru-RU"/>
        </a:p>
      </dgm:t>
    </dgm:pt>
    <dgm:pt modelId="{F76A1872-E194-4142-955A-FCCD7B7C44F0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прогноз социально-экономического развития муниципального образования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064FCC8-7649-4FFF-A1B6-F2E36795F2B2}" type="parTrans" cxnId="{4BE887F3-0382-4F39-9A38-4CD270F5DCAA}">
      <dgm:prSet/>
      <dgm:spPr/>
      <dgm:t>
        <a:bodyPr/>
        <a:lstStyle/>
        <a:p>
          <a:endParaRPr lang="ru-RU"/>
        </a:p>
      </dgm:t>
    </dgm:pt>
    <dgm:pt modelId="{2C3D0296-4B40-45A4-A3DF-815486E2D771}" type="sibTrans" cxnId="{4BE887F3-0382-4F39-9A38-4CD270F5DCAA}">
      <dgm:prSet/>
      <dgm:spPr/>
      <dgm:t>
        <a:bodyPr/>
        <a:lstStyle/>
        <a:p>
          <a:endParaRPr lang="ru-RU"/>
        </a:p>
      </dgm:t>
    </dgm:pt>
    <dgm:pt modelId="{CA751BFE-C012-4BDD-B6B4-987DEFB97FBB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36F95AB-F953-40AF-9587-F01517D0C58F}" type="parTrans" cxnId="{F6AC86F1-7CEA-4720-8865-02E3AFFE45C0}">
      <dgm:prSet/>
      <dgm:spPr/>
      <dgm:t>
        <a:bodyPr/>
        <a:lstStyle/>
        <a:p>
          <a:endParaRPr lang="ru-RU"/>
        </a:p>
      </dgm:t>
    </dgm:pt>
    <dgm:pt modelId="{C099168A-5C60-4CFA-9493-B3C9B28C0DE0}" type="sibTrans" cxnId="{F6AC86F1-7CEA-4720-8865-02E3AFFE45C0}">
      <dgm:prSet/>
      <dgm:spPr/>
      <dgm:t>
        <a:bodyPr/>
        <a:lstStyle/>
        <a:p>
          <a:endParaRPr lang="ru-RU"/>
        </a:p>
      </dgm:t>
    </dgm:pt>
    <dgm:pt modelId="{DD5B6ED6-EDCD-49C0-B6B6-1E5C239C23C8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муниципальные программы (проекты муниципальных программ, проекты изменений указанных программ) городского округа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FC6AA9B-8AF3-413A-8DEA-F1889A707E02}" type="parTrans" cxnId="{490D8541-D031-405E-BCB2-0ED9553AE02C}">
      <dgm:prSet/>
      <dgm:spPr/>
      <dgm:t>
        <a:bodyPr/>
        <a:lstStyle/>
        <a:p>
          <a:endParaRPr lang="ru-RU"/>
        </a:p>
      </dgm:t>
    </dgm:pt>
    <dgm:pt modelId="{CB185A3E-BE49-4D58-A7B9-A1C2D5FDD190}" type="sibTrans" cxnId="{490D8541-D031-405E-BCB2-0ED9553AE02C}">
      <dgm:prSet/>
      <dgm:spPr/>
      <dgm:t>
        <a:bodyPr/>
        <a:lstStyle/>
        <a:p>
          <a:endParaRPr lang="ru-RU"/>
        </a:p>
      </dgm:t>
    </dgm:pt>
    <dgm:pt modelId="{5CA83816-81F6-42C8-AE98-3C1CEBE5924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C0FA343-F47D-4342-8024-7D1C2E05456D}" type="parTrans" cxnId="{6A551BAE-F7CB-4988-A4BA-7C6DD70A5788}">
      <dgm:prSet/>
      <dgm:spPr/>
      <dgm:t>
        <a:bodyPr/>
        <a:lstStyle/>
        <a:p>
          <a:endParaRPr lang="ru-RU"/>
        </a:p>
      </dgm:t>
    </dgm:pt>
    <dgm:pt modelId="{7A9BD8A7-D5BD-4417-AA39-EBE1EE560AB3}" type="sibTrans" cxnId="{6A551BAE-F7CB-4988-A4BA-7C6DD70A5788}">
      <dgm:prSet/>
      <dgm:spPr/>
      <dgm:t>
        <a:bodyPr/>
        <a:lstStyle/>
        <a:p>
          <a:endParaRPr lang="ru-RU"/>
        </a:p>
      </dgm:t>
    </dgm:pt>
    <dgm:pt modelId="{841B87F8-2EE1-4FA1-AF50-62DDFACE7EC2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основные направления бюджетной и налоговой политики городского округа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9577029-49B7-4718-9887-9B29CE68A8EC}" type="parTrans" cxnId="{C2670E03-8B1D-41A6-AD6E-C5A66BDEE563}">
      <dgm:prSet/>
      <dgm:spPr/>
      <dgm:t>
        <a:bodyPr/>
        <a:lstStyle/>
        <a:p>
          <a:endParaRPr lang="ru-RU"/>
        </a:p>
      </dgm:t>
    </dgm:pt>
    <dgm:pt modelId="{4FA01C59-18B3-4FD1-9483-42DABB05654B}" type="sibTrans" cxnId="{C2670E03-8B1D-41A6-AD6E-C5A66BDEE563}">
      <dgm:prSet/>
      <dgm:spPr/>
      <dgm:t>
        <a:bodyPr/>
        <a:lstStyle/>
        <a:p>
          <a:endParaRPr lang="ru-RU"/>
        </a:p>
      </dgm:t>
    </dgm:pt>
    <dgm:pt modelId="{C587BEB0-5C77-4144-ADBF-FAC47BF9218E}">
      <dgm:prSet/>
      <dgm:spPr/>
      <dgm:t>
        <a:bodyPr/>
        <a:lstStyle/>
        <a:p>
          <a:endParaRPr lang="ru-RU" dirty="0"/>
        </a:p>
      </dgm:t>
    </dgm:pt>
    <dgm:pt modelId="{5D5AEEBE-D5DA-4C93-8F9B-0E243BD0CDE5}" type="parTrans" cxnId="{7CD7D0A8-13FB-41A6-96B0-9F3E0AD693C9}">
      <dgm:prSet/>
      <dgm:spPr/>
      <dgm:t>
        <a:bodyPr/>
        <a:lstStyle/>
        <a:p>
          <a:endParaRPr lang="ru-RU"/>
        </a:p>
      </dgm:t>
    </dgm:pt>
    <dgm:pt modelId="{3DE08680-EAE3-4AA1-A616-FF70F415D113}" type="sibTrans" cxnId="{7CD7D0A8-13FB-41A6-96B0-9F3E0AD693C9}">
      <dgm:prSet/>
      <dgm:spPr/>
      <dgm:t>
        <a:bodyPr/>
        <a:lstStyle/>
        <a:p>
          <a:endParaRPr lang="ru-RU"/>
        </a:p>
      </dgm:t>
    </dgm:pt>
    <dgm:pt modelId="{5A579125-ADB9-4230-B90F-9ADE601D9BD6}" type="pres">
      <dgm:prSet presAssocID="{97E8EC3B-0A51-4203-AC77-D0FB1219281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FFDD5-BB0B-4E5D-B872-CDE3F95EC889}" type="pres">
      <dgm:prSet presAssocID="{BC9CA9EC-6C6C-4BB5-B084-9B77741E95E6}" presName="composite" presStyleCnt="0"/>
      <dgm:spPr/>
    </dgm:pt>
    <dgm:pt modelId="{EE175D1E-F1B7-4BF5-87C3-82001E6CD130}" type="pres">
      <dgm:prSet presAssocID="{BC9CA9EC-6C6C-4BB5-B084-9B77741E95E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82B17-459B-4670-9F4E-91A5705C8326}" type="pres">
      <dgm:prSet presAssocID="{BC9CA9EC-6C6C-4BB5-B084-9B77741E95E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A2839-4BF1-43AD-A20C-92147DE36427}" type="pres">
      <dgm:prSet presAssocID="{82D310F4-01BD-4822-B72A-1BE573575460}" presName="sp" presStyleCnt="0"/>
      <dgm:spPr/>
    </dgm:pt>
    <dgm:pt modelId="{CDE03702-5CED-409F-9410-2959596D8FEC}" type="pres">
      <dgm:prSet presAssocID="{D961E50B-8A4B-4191-A146-B0E64682AD9F}" presName="composite" presStyleCnt="0"/>
      <dgm:spPr/>
    </dgm:pt>
    <dgm:pt modelId="{98762861-92AF-46B3-A87B-D48AE29392D4}" type="pres">
      <dgm:prSet presAssocID="{D961E50B-8A4B-4191-A146-B0E64682AD9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69FC9-B2B4-4460-95AA-1B019EEB4D23}" type="pres">
      <dgm:prSet presAssocID="{D961E50B-8A4B-4191-A146-B0E64682AD9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661CB-6F48-4BDD-B1A7-CCAB87AD571B}" type="pres">
      <dgm:prSet presAssocID="{B1369889-3B44-4E86-85D7-F18223F55D66}" presName="sp" presStyleCnt="0"/>
      <dgm:spPr/>
    </dgm:pt>
    <dgm:pt modelId="{225FDA79-3714-4112-9A0E-24BE74F3C63E}" type="pres">
      <dgm:prSet presAssocID="{5CA83816-81F6-42C8-AE98-3C1CEBE59242}" presName="composite" presStyleCnt="0"/>
      <dgm:spPr/>
    </dgm:pt>
    <dgm:pt modelId="{E783FE4C-D4EB-4FFA-BCAC-66C9D0D492D0}" type="pres">
      <dgm:prSet presAssocID="{5CA83816-81F6-42C8-AE98-3C1CEBE5924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0F6F1-2693-45E7-9117-495D9A1E4D21}" type="pres">
      <dgm:prSet presAssocID="{5CA83816-81F6-42C8-AE98-3C1CEBE5924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47C80-7005-48BF-8B72-66294C28B5A1}" type="pres">
      <dgm:prSet presAssocID="{7A9BD8A7-D5BD-4417-AA39-EBE1EE560AB3}" presName="sp" presStyleCnt="0"/>
      <dgm:spPr/>
    </dgm:pt>
    <dgm:pt modelId="{23FFADE5-EDE5-4C4A-8129-4AB137735B84}" type="pres">
      <dgm:prSet presAssocID="{CA751BFE-C012-4BDD-B6B4-987DEFB97FBB}" presName="composite" presStyleCnt="0"/>
      <dgm:spPr/>
    </dgm:pt>
    <dgm:pt modelId="{7A287825-A0FE-4E3A-8623-419194E93902}" type="pres">
      <dgm:prSet presAssocID="{CA751BFE-C012-4BDD-B6B4-987DEFB97FB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DB5CF-36EE-480F-AB4E-B535D65B89D3}" type="pres">
      <dgm:prSet presAssocID="{CA751BFE-C012-4BDD-B6B4-987DEFB97FB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3311A-7180-4010-A443-12919F397541}" srcId="{97E8EC3B-0A51-4203-AC77-D0FB1219281A}" destId="{BC9CA9EC-6C6C-4BB5-B084-9B77741E95E6}" srcOrd="0" destOrd="0" parTransId="{9C0CEC10-46B6-4A08-8133-5953EA1ADBF4}" sibTransId="{82D310F4-01BD-4822-B72A-1BE573575460}"/>
    <dgm:cxn modelId="{F6AC86F1-7CEA-4720-8865-02E3AFFE45C0}" srcId="{97E8EC3B-0A51-4203-AC77-D0FB1219281A}" destId="{CA751BFE-C012-4BDD-B6B4-987DEFB97FBB}" srcOrd="3" destOrd="0" parTransId="{F36F95AB-F953-40AF-9587-F01517D0C58F}" sibTransId="{C099168A-5C60-4CFA-9493-B3C9B28C0DE0}"/>
    <dgm:cxn modelId="{D9ED7003-8D48-4C73-88A7-6D96AE66E529}" type="presOf" srcId="{5CA83816-81F6-42C8-AE98-3C1CEBE59242}" destId="{E783FE4C-D4EB-4FFA-BCAC-66C9D0D492D0}" srcOrd="0" destOrd="0" presId="urn:microsoft.com/office/officeart/2005/8/layout/chevron2"/>
    <dgm:cxn modelId="{EB5ECC8C-C332-483A-B660-280EECC5DB50}" srcId="{97E8EC3B-0A51-4203-AC77-D0FB1219281A}" destId="{D961E50B-8A4B-4191-A146-B0E64682AD9F}" srcOrd="1" destOrd="0" parTransId="{65B05231-D6E1-4E63-B8F5-A06F8F44167E}" sibTransId="{B1369889-3B44-4E86-85D7-F18223F55D66}"/>
    <dgm:cxn modelId="{2D8B9B20-13F2-436D-813E-951D7BE74AAA}" srcId="{BC9CA9EC-6C6C-4BB5-B084-9B77741E95E6}" destId="{9BACC558-4D46-4FA6-A20C-EF10E4C642FA}" srcOrd="0" destOrd="0" parTransId="{4B620FA7-D16E-49D0-BB62-4D5D85610078}" sibTransId="{ADC2B0B8-EA4F-43CE-A0E8-DCFE9C8E23CC}"/>
    <dgm:cxn modelId="{9BF7A248-C9BB-451D-A268-1C499C83C361}" type="presOf" srcId="{9BACC558-4D46-4FA6-A20C-EF10E4C642FA}" destId="{36182B17-459B-4670-9F4E-91A5705C8326}" srcOrd="0" destOrd="0" presId="urn:microsoft.com/office/officeart/2005/8/layout/chevron2"/>
    <dgm:cxn modelId="{490D8541-D031-405E-BCB2-0ED9553AE02C}" srcId="{CA751BFE-C012-4BDD-B6B4-987DEFB97FBB}" destId="{DD5B6ED6-EDCD-49C0-B6B6-1E5C239C23C8}" srcOrd="0" destOrd="0" parTransId="{5FC6AA9B-8AF3-413A-8DEA-F1889A707E02}" sibTransId="{CB185A3E-BE49-4D58-A7B9-A1C2D5FDD190}"/>
    <dgm:cxn modelId="{B087C255-1097-45D4-B723-BB8FDA3F18DD}" type="presOf" srcId="{DD5B6ED6-EDCD-49C0-B6B6-1E5C239C23C8}" destId="{0C1DB5CF-36EE-480F-AB4E-B535D65B89D3}" srcOrd="0" destOrd="0" presId="urn:microsoft.com/office/officeart/2005/8/layout/chevron2"/>
    <dgm:cxn modelId="{C2670E03-8B1D-41A6-AD6E-C5A66BDEE563}" srcId="{D961E50B-8A4B-4191-A146-B0E64682AD9F}" destId="{841B87F8-2EE1-4FA1-AF50-62DDFACE7EC2}" srcOrd="0" destOrd="0" parTransId="{59577029-49B7-4718-9887-9B29CE68A8EC}" sibTransId="{4FA01C59-18B3-4FD1-9483-42DABB05654B}"/>
    <dgm:cxn modelId="{DD7A0C71-6AB9-430B-9591-E18E61A5513A}" type="presOf" srcId="{D961E50B-8A4B-4191-A146-B0E64682AD9F}" destId="{98762861-92AF-46B3-A87B-D48AE29392D4}" srcOrd="0" destOrd="0" presId="urn:microsoft.com/office/officeart/2005/8/layout/chevron2"/>
    <dgm:cxn modelId="{6A551BAE-F7CB-4988-A4BA-7C6DD70A5788}" srcId="{97E8EC3B-0A51-4203-AC77-D0FB1219281A}" destId="{5CA83816-81F6-42C8-AE98-3C1CEBE59242}" srcOrd="2" destOrd="0" parTransId="{2C0FA343-F47D-4342-8024-7D1C2E05456D}" sibTransId="{7A9BD8A7-D5BD-4417-AA39-EBE1EE560AB3}"/>
    <dgm:cxn modelId="{3D3CC90E-A847-4628-A310-698B4AF7741C}" type="presOf" srcId="{F76A1872-E194-4142-955A-FCCD7B7C44F0}" destId="{3BA0F6F1-2693-45E7-9117-495D9A1E4D21}" srcOrd="0" destOrd="0" presId="urn:microsoft.com/office/officeart/2005/8/layout/chevron2"/>
    <dgm:cxn modelId="{7CD7D0A8-13FB-41A6-96B0-9F3E0AD693C9}" srcId="{D961E50B-8A4B-4191-A146-B0E64682AD9F}" destId="{C587BEB0-5C77-4144-ADBF-FAC47BF9218E}" srcOrd="1" destOrd="0" parTransId="{5D5AEEBE-D5DA-4C93-8F9B-0E243BD0CDE5}" sibTransId="{3DE08680-EAE3-4AA1-A616-FF70F415D113}"/>
    <dgm:cxn modelId="{9FEB0934-A332-4A1D-BB58-F98135DE84E4}" type="presOf" srcId="{BC9CA9EC-6C6C-4BB5-B084-9B77741E95E6}" destId="{EE175D1E-F1B7-4BF5-87C3-82001E6CD130}" srcOrd="0" destOrd="0" presId="urn:microsoft.com/office/officeart/2005/8/layout/chevron2"/>
    <dgm:cxn modelId="{BBCAE650-4CF7-4E7C-BAB1-F68639C6E3BA}" type="presOf" srcId="{CA751BFE-C012-4BDD-B6B4-987DEFB97FBB}" destId="{7A287825-A0FE-4E3A-8623-419194E93902}" srcOrd="0" destOrd="0" presId="urn:microsoft.com/office/officeart/2005/8/layout/chevron2"/>
    <dgm:cxn modelId="{0D167FA7-C36C-4E80-8368-65FC1C03662A}" type="presOf" srcId="{97E8EC3B-0A51-4203-AC77-D0FB1219281A}" destId="{5A579125-ADB9-4230-B90F-9ADE601D9BD6}" srcOrd="0" destOrd="0" presId="urn:microsoft.com/office/officeart/2005/8/layout/chevron2"/>
    <dgm:cxn modelId="{D749E316-2560-4DCF-846F-B75E255E7675}" type="presOf" srcId="{C587BEB0-5C77-4144-ADBF-FAC47BF9218E}" destId="{82369FC9-B2B4-4460-95AA-1B019EEB4D23}" srcOrd="0" destOrd="1" presId="urn:microsoft.com/office/officeart/2005/8/layout/chevron2"/>
    <dgm:cxn modelId="{DF617CA5-37B7-4E9B-A3B0-AD512DCFF6DA}" type="presOf" srcId="{841B87F8-2EE1-4FA1-AF50-62DDFACE7EC2}" destId="{82369FC9-B2B4-4460-95AA-1B019EEB4D23}" srcOrd="0" destOrd="0" presId="urn:microsoft.com/office/officeart/2005/8/layout/chevron2"/>
    <dgm:cxn modelId="{4BE887F3-0382-4F39-9A38-4CD270F5DCAA}" srcId="{5CA83816-81F6-42C8-AE98-3C1CEBE59242}" destId="{F76A1872-E194-4142-955A-FCCD7B7C44F0}" srcOrd="0" destOrd="0" parTransId="{7064FCC8-7649-4FFF-A1B6-F2E36795F2B2}" sibTransId="{2C3D0296-4B40-45A4-A3DF-815486E2D771}"/>
    <dgm:cxn modelId="{D3D5AF97-288B-4093-BB30-F13976AB2FF8}" type="presParOf" srcId="{5A579125-ADB9-4230-B90F-9ADE601D9BD6}" destId="{F39FFDD5-BB0B-4E5D-B872-CDE3F95EC889}" srcOrd="0" destOrd="0" presId="urn:microsoft.com/office/officeart/2005/8/layout/chevron2"/>
    <dgm:cxn modelId="{B885B980-6B36-4B54-8364-8B2373949438}" type="presParOf" srcId="{F39FFDD5-BB0B-4E5D-B872-CDE3F95EC889}" destId="{EE175D1E-F1B7-4BF5-87C3-82001E6CD130}" srcOrd="0" destOrd="0" presId="urn:microsoft.com/office/officeart/2005/8/layout/chevron2"/>
    <dgm:cxn modelId="{CE8D7C40-9FD6-40FB-85B9-A93AE8D3DB68}" type="presParOf" srcId="{F39FFDD5-BB0B-4E5D-B872-CDE3F95EC889}" destId="{36182B17-459B-4670-9F4E-91A5705C8326}" srcOrd="1" destOrd="0" presId="urn:microsoft.com/office/officeart/2005/8/layout/chevron2"/>
    <dgm:cxn modelId="{8638282A-5A01-4789-86FA-98C2658A4A76}" type="presParOf" srcId="{5A579125-ADB9-4230-B90F-9ADE601D9BD6}" destId="{C22A2839-4BF1-43AD-A20C-92147DE36427}" srcOrd="1" destOrd="0" presId="urn:microsoft.com/office/officeart/2005/8/layout/chevron2"/>
    <dgm:cxn modelId="{3C04E5A0-680D-4E50-9892-83648EFE6B32}" type="presParOf" srcId="{5A579125-ADB9-4230-B90F-9ADE601D9BD6}" destId="{CDE03702-5CED-409F-9410-2959596D8FEC}" srcOrd="2" destOrd="0" presId="urn:microsoft.com/office/officeart/2005/8/layout/chevron2"/>
    <dgm:cxn modelId="{1AAB6C03-D3C5-4DF3-BA8A-EF98974087DA}" type="presParOf" srcId="{CDE03702-5CED-409F-9410-2959596D8FEC}" destId="{98762861-92AF-46B3-A87B-D48AE29392D4}" srcOrd="0" destOrd="0" presId="urn:microsoft.com/office/officeart/2005/8/layout/chevron2"/>
    <dgm:cxn modelId="{E2FBFF98-FFAA-4007-A9D2-02D66FAC622A}" type="presParOf" srcId="{CDE03702-5CED-409F-9410-2959596D8FEC}" destId="{82369FC9-B2B4-4460-95AA-1B019EEB4D23}" srcOrd="1" destOrd="0" presId="urn:microsoft.com/office/officeart/2005/8/layout/chevron2"/>
    <dgm:cxn modelId="{5CE048CE-D007-4872-BFE0-7C9408FE9505}" type="presParOf" srcId="{5A579125-ADB9-4230-B90F-9ADE601D9BD6}" destId="{B60661CB-6F48-4BDD-B1A7-CCAB87AD571B}" srcOrd="3" destOrd="0" presId="urn:microsoft.com/office/officeart/2005/8/layout/chevron2"/>
    <dgm:cxn modelId="{AC36D387-8D6B-4B85-A58E-467449068FEB}" type="presParOf" srcId="{5A579125-ADB9-4230-B90F-9ADE601D9BD6}" destId="{225FDA79-3714-4112-9A0E-24BE74F3C63E}" srcOrd="4" destOrd="0" presId="urn:microsoft.com/office/officeart/2005/8/layout/chevron2"/>
    <dgm:cxn modelId="{3A784A1F-B7BF-4A14-A2F3-2425280070B4}" type="presParOf" srcId="{225FDA79-3714-4112-9A0E-24BE74F3C63E}" destId="{E783FE4C-D4EB-4FFA-BCAC-66C9D0D492D0}" srcOrd="0" destOrd="0" presId="urn:microsoft.com/office/officeart/2005/8/layout/chevron2"/>
    <dgm:cxn modelId="{1377E6DC-A380-4C67-B2ED-86444BC265D3}" type="presParOf" srcId="{225FDA79-3714-4112-9A0E-24BE74F3C63E}" destId="{3BA0F6F1-2693-45E7-9117-495D9A1E4D21}" srcOrd="1" destOrd="0" presId="urn:microsoft.com/office/officeart/2005/8/layout/chevron2"/>
    <dgm:cxn modelId="{03E7B53D-934E-4EC2-A83A-ACBA4FF3A4D3}" type="presParOf" srcId="{5A579125-ADB9-4230-B90F-9ADE601D9BD6}" destId="{B3247C80-7005-48BF-8B72-66294C28B5A1}" srcOrd="5" destOrd="0" presId="urn:microsoft.com/office/officeart/2005/8/layout/chevron2"/>
    <dgm:cxn modelId="{A7BB3180-E3F8-4960-9EB3-D77C5A14E4D4}" type="presParOf" srcId="{5A579125-ADB9-4230-B90F-9ADE601D9BD6}" destId="{23FFADE5-EDE5-4C4A-8129-4AB137735B84}" srcOrd="6" destOrd="0" presId="urn:microsoft.com/office/officeart/2005/8/layout/chevron2"/>
    <dgm:cxn modelId="{68B79FA5-983D-4664-A756-9323BD826C28}" type="presParOf" srcId="{23FFADE5-EDE5-4C4A-8129-4AB137735B84}" destId="{7A287825-A0FE-4E3A-8623-419194E93902}" srcOrd="0" destOrd="0" presId="urn:microsoft.com/office/officeart/2005/8/layout/chevron2"/>
    <dgm:cxn modelId="{5B394FA0-AA9C-43C3-9371-76B42DB4BD90}" type="presParOf" srcId="{23FFADE5-EDE5-4C4A-8129-4AB137735B84}" destId="{0C1DB5CF-36EE-480F-AB4E-B535D65B89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313BA-8837-41B8-83E7-9E17726B3DA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2E5991-1AB0-415F-8A90-8C0E7291E6F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2AA908E-65FD-493A-9694-9D7C8A22EC9E}" type="parTrans" cxnId="{78AB0279-F314-4551-9721-C406CC5530F4}">
      <dgm:prSet/>
      <dgm:spPr/>
      <dgm:t>
        <a:bodyPr/>
        <a:lstStyle/>
        <a:p>
          <a:endParaRPr lang="ru-RU"/>
        </a:p>
      </dgm:t>
    </dgm:pt>
    <dgm:pt modelId="{8DC77CE7-2065-4480-85A5-EAF8F05422CC}" type="sibTrans" cxnId="{78AB0279-F314-4551-9721-C406CC5530F4}">
      <dgm:prSet/>
      <dgm:spPr/>
      <dgm:t>
        <a:bodyPr/>
        <a:lstStyle/>
        <a:p>
          <a:endParaRPr lang="ru-RU"/>
        </a:p>
      </dgm:t>
    </dgm:pt>
    <dgm:pt modelId="{348161C8-AE96-40E9-95B9-5349E2523B1E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Представленная таблица ярко характеризует структуру доходов бюджета Городского округа Верхняя Тура.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78698EE-50BF-416E-B347-2D9D4B2A0DF6}" type="parTrans" cxnId="{E55331E5-BD21-4CBF-9919-3CBDB70E1CA8}">
      <dgm:prSet/>
      <dgm:spPr/>
      <dgm:t>
        <a:bodyPr/>
        <a:lstStyle/>
        <a:p>
          <a:endParaRPr lang="ru-RU"/>
        </a:p>
      </dgm:t>
    </dgm:pt>
    <dgm:pt modelId="{00904FF4-6CE4-4217-8813-69278F75E520}" type="sibTrans" cxnId="{E55331E5-BD21-4CBF-9919-3CBDB70E1CA8}">
      <dgm:prSet/>
      <dgm:spPr/>
      <dgm:t>
        <a:bodyPr/>
        <a:lstStyle/>
        <a:p>
          <a:endParaRPr lang="ru-RU"/>
        </a:p>
      </dgm:t>
    </dgm:pt>
    <dgm:pt modelId="{EF54B940-7210-452D-B7D7-6B118F904E9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7C7FAF4-90A0-4963-9095-1EC1973F5558}" type="parTrans" cxnId="{26A66E45-17B3-46A2-B90C-15D12FE86716}">
      <dgm:prSet/>
      <dgm:spPr/>
      <dgm:t>
        <a:bodyPr/>
        <a:lstStyle/>
        <a:p>
          <a:endParaRPr lang="ru-RU"/>
        </a:p>
      </dgm:t>
    </dgm:pt>
    <dgm:pt modelId="{0F0859C5-29EF-4F6B-BFBC-355CC8B9CE4C}" type="sibTrans" cxnId="{26A66E45-17B3-46A2-B90C-15D12FE86716}">
      <dgm:prSet/>
      <dgm:spPr/>
      <dgm:t>
        <a:bodyPr/>
        <a:lstStyle/>
        <a:p>
          <a:endParaRPr lang="ru-RU"/>
        </a:p>
      </dgm:t>
    </dgm:pt>
    <dgm:pt modelId="{EAC96DA1-CD16-451D-9B00-8B83016942D9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Самый большой объем налоговых и неналоговых  доходов бюджета занимает налог на доходы физических лиц – основной доходный источник, благодаря которому живет и развивается наш город. На долю этого налога  в 2023 году приходится  25,4% всех поступлений в бюджет. 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BCACB93-146F-4B4E-949A-FB3B1738A6CF}" type="parTrans" cxnId="{A71A50CE-DEE1-4DB6-A9A9-1830AC7CE098}">
      <dgm:prSet/>
      <dgm:spPr/>
      <dgm:t>
        <a:bodyPr/>
        <a:lstStyle/>
        <a:p>
          <a:endParaRPr lang="ru-RU"/>
        </a:p>
      </dgm:t>
    </dgm:pt>
    <dgm:pt modelId="{5B6E13B7-383C-4332-AD2E-754AB4BA283B}" type="sibTrans" cxnId="{A71A50CE-DEE1-4DB6-A9A9-1830AC7CE098}">
      <dgm:prSet/>
      <dgm:spPr/>
      <dgm:t>
        <a:bodyPr/>
        <a:lstStyle/>
        <a:p>
          <a:endParaRPr lang="ru-RU"/>
        </a:p>
      </dgm:t>
    </dgm:pt>
    <dgm:pt modelId="{C4C22FEF-4443-4CC2-B69D-7F3E936DCB96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23E0BA1-3D59-43C7-B987-D00456D4E744}" type="parTrans" cxnId="{ED8D3880-FE52-4AD4-9B45-529F22AF0217}">
      <dgm:prSet/>
      <dgm:spPr/>
      <dgm:t>
        <a:bodyPr/>
        <a:lstStyle/>
        <a:p>
          <a:endParaRPr lang="ru-RU"/>
        </a:p>
      </dgm:t>
    </dgm:pt>
    <dgm:pt modelId="{EFF95B42-E411-4533-8978-9F64B857D912}" type="sibTrans" cxnId="{ED8D3880-FE52-4AD4-9B45-529F22AF0217}">
      <dgm:prSet/>
      <dgm:spPr/>
      <dgm:t>
        <a:bodyPr/>
        <a:lstStyle/>
        <a:p>
          <a:endParaRPr lang="ru-RU"/>
        </a:p>
      </dgm:t>
    </dgm:pt>
    <dgm:pt modelId="{CB809497-79DC-448F-A4D9-0D107DE33851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Но основным доходным источником для города являются безвозмездные поступления. В 2023 году объем безвозмездных поступлений  составляет 68,5% от общего объема доходов, так как в расходной части бюджета предусмотрен значительный объем бюджетных ассигнований за счет безвозмездных поступлений в части инвестиционных проектов, реализующихся в Городском округе Верхняя Тура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ABD1B0C-675B-4A10-A8FA-D041BE6A2A9B}" type="parTrans" cxnId="{E7B0EE64-F0E5-4C6B-9474-5994AE8D3789}">
      <dgm:prSet/>
      <dgm:spPr/>
      <dgm:t>
        <a:bodyPr/>
        <a:lstStyle/>
        <a:p>
          <a:endParaRPr lang="ru-RU"/>
        </a:p>
      </dgm:t>
    </dgm:pt>
    <dgm:pt modelId="{67A5BEFA-9198-40A2-BF66-67B9993E7E81}" type="sibTrans" cxnId="{E7B0EE64-F0E5-4C6B-9474-5994AE8D3789}">
      <dgm:prSet/>
      <dgm:spPr/>
      <dgm:t>
        <a:bodyPr/>
        <a:lstStyle/>
        <a:p>
          <a:endParaRPr lang="ru-RU"/>
        </a:p>
      </dgm:t>
    </dgm:pt>
    <dgm:pt modelId="{ABDB20F9-38DA-4A6F-BEAD-8A2CDAD39B2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60E0B89-7583-4564-9564-A9EFC3D6F933}" type="parTrans" cxnId="{E5B9FC6D-1D89-45C5-9998-79DDFD5963BF}">
      <dgm:prSet/>
      <dgm:spPr/>
      <dgm:t>
        <a:bodyPr/>
        <a:lstStyle/>
        <a:p>
          <a:endParaRPr lang="ru-RU"/>
        </a:p>
      </dgm:t>
    </dgm:pt>
    <dgm:pt modelId="{9B24C89B-B902-4869-8F24-955CB424C163}" type="sibTrans" cxnId="{E5B9FC6D-1D89-45C5-9998-79DDFD5963BF}">
      <dgm:prSet/>
      <dgm:spPr/>
      <dgm:t>
        <a:bodyPr/>
        <a:lstStyle/>
        <a:p>
          <a:endParaRPr lang="ru-RU"/>
        </a:p>
      </dgm:t>
    </dgm:pt>
    <dgm:pt modelId="{369F7BE3-511C-4633-BEE3-2B485AD7B860}" type="pres">
      <dgm:prSet presAssocID="{A6D313BA-8837-41B8-83E7-9E17726B3D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F8062F-0D52-4F4E-9815-D8AB6D54E594}" type="pres">
      <dgm:prSet presAssocID="{6B2E5991-1AB0-415F-8A90-8C0E7291E6FB}" presName="composite" presStyleCnt="0"/>
      <dgm:spPr/>
    </dgm:pt>
    <dgm:pt modelId="{020A8FC4-167A-467F-B9F8-7EEE29F45E01}" type="pres">
      <dgm:prSet presAssocID="{6B2E5991-1AB0-415F-8A90-8C0E7291E6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A2D1A-4A84-4D66-97FB-587FD91F42AC}" type="pres">
      <dgm:prSet presAssocID="{6B2E5991-1AB0-415F-8A90-8C0E7291E6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35B8D-E8E1-4D9C-BD1C-8B82B4803DBA}" type="pres">
      <dgm:prSet presAssocID="{8DC77CE7-2065-4480-85A5-EAF8F05422CC}" presName="sp" presStyleCnt="0"/>
      <dgm:spPr/>
    </dgm:pt>
    <dgm:pt modelId="{1977CABA-0D96-473C-ADD9-FE83C7845D66}" type="pres">
      <dgm:prSet presAssocID="{EF54B940-7210-452D-B7D7-6B118F904E9C}" presName="composite" presStyleCnt="0"/>
      <dgm:spPr/>
    </dgm:pt>
    <dgm:pt modelId="{2EF42273-5BD9-49BB-8D4F-A98AE069B60B}" type="pres">
      <dgm:prSet presAssocID="{EF54B940-7210-452D-B7D7-6B118F904E9C}" presName="parentText" presStyleLbl="alignNode1" presStyleIdx="1" presStyleCnt="3" custScaleY="976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7A28C-DA55-4EDB-988D-2D4A46028154}" type="pres">
      <dgm:prSet presAssocID="{EF54B940-7210-452D-B7D7-6B118F904E9C}" presName="descendantText" presStyleLbl="alignAcc1" presStyleIdx="1" presStyleCnt="3" custScaleY="151393" custLinFactNeighborX="488" custLinFactNeighborY="-16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C71E5-821C-45BE-95C1-46E1545CE907}" type="pres">
      <dgm:prSet presAssocID="{0F0859C5-29EF-4F6B-BFBC-355CC8B9CE4C}" presName="sp" presStyleCnt="0"/>
      <dgm:spPr/>
    </dgm:pt>
    <dgm:pt modelId="{878DA7A5-E64C-4B10-A08E-4008FEB7C16D}" type="pres">
      <dgm:prSet presAssocID="{C4C22FEF-4443-4CC2-B69D-7F3E936DCB96}" presName="composite" presStyleCnt="0"/>
      <dgm:spPr/>
    </dgm:pt>
    <dgm:pt modelId="{990CCF7B-C1AC-4317-89BE-DDDCC014F380}" type="pres">
      <dgm:prSet presAssocID="{C4C22FEF-4443-4CC2-B69D-7F3E936DCB9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A80EA-0535-4BA6-87B6-9ABB7564617E}" type="pres">
      <dgm:prSet presAssocID="{C4C22FEF-4443-4CC2-B69D-7F3E936DCB9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AE60D8-48E8-415D-A00F-2B1488E44E28}" type="presOf" srcId="{348161C8-AE96-40E9-95B9-5349E2523B1E}" destId="{124A2D1A-4A84-4D66-97FB-587FD91F42AC}" srcOrd="0" destOrd="0" presId="urn:microsoft.com/office/officeart/2005/8/layout/chevron2"/>
    <dgm:cxn modelId="{ED8D3880-FE52-4AD4-9B45-529F22AF0217}" srcId="{A6D313BA-8837-41B8-83E7-9E17726B3DAA}" destId="{C4C22FEF-4443-4CC2-B69D-7F3E936DCB96}" srcOrd="2" destOrd="0" parTransId="{823E0BA1-3D59-43C7-B987-D00456D4E744}" sibTransId="{EFF95B42-E411-4533-8978-9F64B857D912}"/>
    <dgm:cxn modelId="{78AB0279-F314-4551-9721-C406CC5530F4}" srcId="{A6D313BA-8837-41B8-83E7-9E17726B3DAA}" destId="{6B2E5991-1AB0-415F-8A90-8C0E7291E6FB}" srcOrd="0" destOrd="0" parTransId="{F2AA908E-65FD-493A-9694-9D7C8A22EC9E}" sibTransId="{8DC77CE7-2065-4480-85A5-EAF8F05422CC}"/>
    <dgm:cxn modelId="{E7B0EE64-F0E5-4C6B-9474-5994AE8D3789}" srcId="{C4C22FEF-4443-4CC2-B69D-7F3E936DCB96}" destId="{CB809497-79DC-448F-A4D9-0D107DE33851}" srcOrd="0" destOrd="0" parTransId="{6ABD1B0C-675B-4A10-A8FA-D041BE6A2A9B}" sibTransId="{67A5BEFA-9198-40A2-BF66-67B9993E7E81}"/>
    <dgm:cxn modelId="{A3874E76-87AE-4D26-AD4D-F99266315A6A}" type="presOf" srcId="{A6D313BA-8837-41B8-83E7-9E17726B3DAA}" destId="{369F7BE3-511C-4633-BEE3-2B485AD7B860}" srcOrd="0" destOrd="0" presId="urn:microsoft.com/office/officeart/2005/8/layout/chevron2"/>
    <dgm:cxn modelId="{8394749A-E1AB-4D91-8455-7F97E1B43E63}" type="presOf" srcId="{EF54B940-7210-452D-B7D7-6B118F904E9C}" destId="{2EF42273-5BD9-49BB-8D4F-A98AE069B60B}" srcOrd="0" destOrd="0" presId="urn:microsoft.com/office/officeart/2005/8/layout/chevron2"/>
    <dgm:cxn modelId="{1334BC20-C6A2-4398-92B7-A298D83678B3}" type="presOf" srcId="{CB809497-79DC-448F-A4D9-0D107DE33851}" destId="{0ECA80EA-0535-4BA6-87B6-9ABB7564617E}" srcOrd="0" destOrd="0" presId="urn:microsoft.com/office/officeart/2005/8/layout/chevron2"/>
    <dgm:cxn modelId="{FF1AFFF8-542E-4789-9818-B61659FDF377}" type="presOf" srcId="{EAC96DA1-CD16-451D-9B00-8B83016942D9}" destId="{7CF7A28C-DA55-4EDB-988D-2D4A46028154}" srcOrd="0" destOrd="0" presId="urn:microsoft.com/office/officeart/2005/8/layout/chevron2"/>
    <dgm:cxn modelId="{A71A50CE-DEE1-4DB6-A9A9-1830AC7CE098}" srcId="{EF54B940-7210-452D-B7D7-6B118F904E9C}" destId="{EAC96DA1-CD16-451D-9B00-8B83016942D9}" srcOrd="0" destOrd="0" parTransId="{8BCACB93-146F-4B4E-949A-FB3B1738A6CF}" sibTransId="{5B6E13B7-383C-4332-AD2E-754AB4BA283B}"/>
    <dgm:cxn modelId="{E55331E5-BD21-4CBF-9919-3CBDB70E1CA8}" srcId="{6B2E5991-1AB0-415F-8A90-8C0E7291E6FB}" destId="{348161C8-AE96-40E9-95B9-5349E2523B1E}" srcOrd="0" destOrd="0" parTransId="{578698EE-50BF-416E-B347-2D9D4B2A0DF6}" sibTransId="{00904FF4-6CE4-4217-8813-69278F75E520}"/>
    <dgm:cxn modelId="{5A1A1FB5-72AC-4323-9489-290A7BEE9550}" type="presOf" srcId="{C4C22FEF-4443-4CC2-B69D-7F3E936DCB96}" destId="{990CCF7B-C1AC-4317-89BE-DDDCC014F380}" srcOrd="0" destOrd="0" presId="urn:microsoft.com/office/officeart/2005/8/layout/chevron2"/>
    <dgm:cxn modelId="{99C53338-6F47-495C-BEA9-E9DF513BA0A6}" type="presOf" srcId="{ABDB20F9-38DA-4A6F-BEAD-8A2CDAD39B25}" destId="{0ECA80EA-0535-4BA6-87B6-9ABB7564617E}" srcOrd="0" destOrd="1" presId="urn:microsoft.com/office/officeart/2005/8/layout/chevron2"/>
    <dgm:cxn modelId="{E5B9FC6D-1D89-45C5-9998-79DDFD5963BF}" srcId="{CB809497-79DC-448F-A4D9-0D107DE33851}" destId="{ABDB20F9-38DA-4A6F-BEAD-8A2CDAD39B25}" srcOrd="0" destOrd="0" parTransId="{960E0B89-7583-4564-9564-A9EFC3D6F933}" sibTransId="{9B24C89B-B902-4869-8F24-955CB424C163}"/>
    <dgm:cxn modelId="{61D35CC2-4294-4A03-A487-B04E6DA614ED}" type="presOf" srcId="{6B2E5991-1AB0-415F-8A90-8C0E7291E6FB}" destId="{020A8FC4-167A-467F-B9F8-7EEE29F45E01}" srcOrd="0" destOrd="0" presId="urn:microsoft.com/office/officeart/2005/8/layout/chevron2"/>
    <dgm:cxn modelId="{26A66E45-17B3-46A2-B90C-15D12FE86716}" srcId="{A6D313BA-8837-41B8-83E7-9E17726B3DAA}" destId="{EF54B940-7210-452D-B7D7-6B118F904E9C}" srcOrd="1" destOrd="0" parTransId="{F7C7FAF4-90A0-4963-9095-1EC1973F5558}" sibTransId="{0F0859C5-29EF-4F6B-BFBC-355CC8B9CE4C}"/>
    <dgm:cxn modelId="{B8ABAF7F-EFBF-4187-9EAC-F07194180847}" type="presParOf" srcId="{369F7BE3-511C-4633-BEE3-2B485AD7B860}" destId="{EFF8062F-0D52-4F4E-9815-D8AB6D54E594}" srcOrd="0" destOrd="0" presId="urn:microsoft.com/office/officeart/2005/8/layout/chevron2"/>
    <dgm:cxn modelId="{D5F73F17-6784-429D-B054-7D929195D4A4}" type="presParOf" srcId="{EFF8062F-0D52-4F4E-9815-D8AB6D54E594}" destId="{020A8FC4-167A-467F-B9F8-7EEE29F45E01}" srcOrd="0" destOrd="0" presId="urn:microsoft.com/office/officeart/2005/8/layout/chevron2"/>
    <dgm:cxn modelId="{3BDA8070-2C0F-4BCB-BC5D-0FE244C1AF1E}" type="presParOf" srcId="{EFF8062F-0D52-4F4E-9815-D8AB6D54E594}" destId="{124A2D1A-4A84-4D66-97FB-587FD91F42AC}" srcOrd="1" destOrd="0" presId="urn:microsoft.com/office/officeart/2005/8/layout/chevron2"/>
    <dgm:cxn modelId="{47A6F773-33AD-47F3-BB1A-A8E29D82EFDB}" type="presParOf" srcId="{369F7BE3-511C-4633-BEE3-2B485AD7B860}" destId="{B1135B8D-E8E1-4D9C-BD1C-8B82B4803DBA}" srcOrd="1" destOrd="0" presId="urn:microsoft.com/office/officeart/2005/8/layout/chevron2"/>
    <dgm:cxn modelId="{28E7F322-1850-4CD8-BB71-B1FEF378A3DD}" type="presParOf" srcId="{369F7BE3-511C-4633-BEE3-2B485AD7B860}" destId="{1977CABA-0D96-473C-ADD9-FE83C7845D66}" srcOrd="2" destOrd="0" presId="urn:microsoft.com/office/officeart/2005/8/layout/chevron2"/>
    <dgm:cxn modelId="{B2CCCB71-ADC2-4E45-A23F-8066EDAA7E2A}" type="presParOf" srcId="{1977CABA-0D96-473C-ADD9-FE83C7845D66}" destId="{2EF42273-5BD9-49BB-8D4F-A98AE069B60B}" srcOrd="0" destOrd="0" presId="urn:microsoft.com/office/officeart/2005/8/layout/chevron2"/>
    <dgm:cxn modelId="{22956949-CBF7-4C10-9EF6-3F893B9ABE1D}" type="presParOf" srcId="{1977CABA-0D96-473C-ADD9-FE83C7845D66}" destId="{7CF7A28C-DA55-4EDB-988D-2D4A46028154}" srcOrd="1" destOrd="0" presId="urn:microsoft.com/office/officeart/2005/8/layout/chevron2"/>
    <dgm:cxn modelId="{8DA6841F-EA51-43DA-875A-F420640CC46D}" type="presParOf" srcId="{369F7BE3-511C-4633-BEE3-2B485AD7B860}" destId="{2D8C71E5-821C-45BE-95C1-46E1545CE907}" srcOrd="3" destOrd="0" presId="urn:microsoft.com/office/officeart/2005/8/layout/chevron2"/>
    <dgm:cxn modelId="{636A470E-F305-4696-9635-E479BC54F471}" type="presParOf" srcId="{369F7BE3-511C-4633-BEE3-2B485AD7B860}" destId="{878DA7A5-E64C-4B10-A08E-4008FEB7C16D}" srcOrd="4" destOrd="0" presId="urn:microsoft.com/office/officeart/2005/8/layout/chevron2"/>
    <dgm:cxn modelId="{22D6B13C-04E2-45B3-8FB4-C790064962B0}" type="presParOf" srcId="{878DA7A5-E64C-4B10-A08E-4008FEB7C16D}" destId="{990CCF7B-C1AC-4317-89BE-DDDCC014F380}" srcOrd="0" destOrd="0" presId="urn:microsoft.com/office/officeart/2005/8/layout/chevron2"/>
    <dgm:cxn modelId="{D8DDA564-AD8A-41ED-8D19-D14986B0FA18}" type="presParOf" srcId="{878DA7A5-E64C-4B10-A08E-4008FEB7C16D}" destId="{0ECA80EA-0535-4BA6-87B6-9ABB756461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9B74EC-DCFD-4BFD-83D0-EB166DB7082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C70C98-45B1-4DEF-8650-E310EDF3ED9D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Бюджет Городского округа Верхняя Тура носит ярко выраженную    социальную направленность 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3E4396C-E944-49C1-812F-C3B85C3B0EAF}" type="parTrans" cxnId="{B47AD3F3-4F31-4EB6-BF9A-A75364F61ECA}">
      <dgm:prSet/>
      <dgm:spPr/>
      <dgm:t>
        <a:bodyPr/>
        <a:lstStyle/>
        <a:p>
          <a:endParaRPr lang="ru-RU"/>
        </a:p>
      </dgm:t>
    </dgm:pt>
    <dgm:pt modelId="{85A00248-E178-4151-B0B9-628D9727B247}" type="sibTrans" cxnId="{B47AD3F3-4F31-4EB6-BF9A-A75364F61ECA}">
      <dgm:prSet/>
      <dgm:spPr/>
      <dgm:t>
        <a:bodyPr/>
        <a:lstStyle/>
        <a:p>
          <a:endParaRPr lang="ru-RU"/>
        </a:p>
      </dgm:t>
    </dgm:pt>
    <dgm:pt modelId="{1A40FAB5-F72F-493B-A5C8-0A2ED29CF525}">
      <dgm:prSet phldrT="[Текст]" phldr="1"/>
      <dgm:spPr/>
      <dgm:t>
        <a:bodyPr/>
        <a:lstStyle/>
        <a:p>
          <a:endParaRPr lang="ru-RU" dirty="0"/>
        </a:p>
      </dgm:t>
    </dgm:pt>
    <dgm:pt modelId="{8A0D8EB4-6E5D-4004-9210-BBD22B0E1CCE}" type="parTrans" cxnId="{7C44D81B-3024-4173-A83A-8989862B6179}">
      <dgm:prSet/>
      <dgm:spPr/>
      <dgm:t>
        <a:bodyPr/>
        <a:lstStyle/>
        <a:p>
          <a:endParaRPr lang="ru-RU"/>
        </a:p>
      </dgm:t>
    </dgm:pt>
    <dgm:pt modelId="{2FA32660-265D-4654-85BA-5C76D3269085}" type="sibTrans" cxnId="{7C44D81B-3024-4173-A83A-8989862B6179}">
      <dgm:prSet/>
      <dgm:spPr/>
      <dgm:t>
        <a:bodyPr/>
        <a:lstStyle/>
        <a:p>
          <a:endParaRPr lang="ru-RU"/>
        </a:p>
      </dgm:t>
    </dgm:pt>
    <dgm:pt modelId="{EB5FE0AD-28D1-41A6-ACE3-F8D70782A602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Расходы в области социальной сферы (образование, культура, социальная политика) в 2023 году составят 71,5% от общей суммы расходов</a:t>
          </a:r>
          <a:endParaRPr lang="ru-RU" sz="800" dirty="0">
            <a:latin typeface="Arial" pitchFamily="34" charset="0"/>
            <a:cs typeface="Arial" pitchFamily="34" charset="0"/>
          </a:endParaRPr>
        </a:p>
      </dgm:t>
    </dgm:pt>
    <dgm:pt modelId="{D70BFA22-D8C4-4BC6-96B2-AAF5760B155D}" type="parTrans" cxnId="{6C39A652-126D-4DAA-9F57-291F085C3468}">
      <dgm:prSet/>
      <dgm:spPr/>
      <dgm:t>
        <a:bodyPr/>
        <a:lstStyle/>
        <a:p>
          <a:endParaRPr lang="ru-RU"/>
        </a:p>
      </dgm:t>
    </dgm:pt>
    <dgm:pt modelId="{C03222F2-C25F-45CB-AB93-C546212D84B4}" type="sibTrans" cxnId="{6C39A652-126D-4DAA-9F57-291F085C3468}">
      <dgm:prSet/>
      <dgm:spPr/>
      <dgm:t>
        <a:bodyPr/>
        <a:lstStyle/>
        <a:p>
          <a:endParaRPr lang="ru-RU"/>
        </a:p>
      </dgm:t>
    </dgm:pt>
    <dgm:pt modelId="{4C88DCA0-74E5-4709-9BDA-DBD5BD035BF4}">
      <dgm:prSet phldrT="[Текст]" phldr="1"/>
      <dgm:spPr/>
      <dgm:t>
        <a:bodyPr/>
        <a:lstStyle/>
        <a:p>
          <a:endParaRPr lang="ru-RU" dirty="0"/>
        </a:p>
      </dgm:t>
    </dgm:pt>
    <dgm:pt modelId="{3488C9E6-DE67-4625-81B4-B5F6B9042CDE}" type="parTrans" cxnId="{7F4C7EE4-B812-4868-8707-93E231495F21}">
      <dgm:prSet/>
      <dgm:spPr/>
      <dgm:t>
        <a:bodyPr/>
        <a:lstStyle/>
        <a:p>
          <a:endParaRPr lang="ru-RU"/>
        </a:p>
      </dgm:t>
    </dgm:pt>
    <dgm:pt modelId="{3AAFAAC9-79CB-4F05-8246-5214EF723AE2}" type="sibTrans" cxnId="{7F4C7EE4-B812-4868-8707-93E231495F21}">
      <dgm:prSet/>
      <dgm:spPr/>
      <dgm:t>
        <a:bodyPr/>
        <a:lstStyle/>
        <a:p>
          <a:endParaRPr lang="ru-RU"/>
        </a:p>
      </dgm:t>
    </dgm:pt>
    <dgm:pt modelId="{FCA82E09-021C-4D99-9326-8A37C24A8891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Расходы, направленные на развитие национальной экономики и жилищно-коммунального хозяйства в 2023 году планируются на уровне 12,8%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853AE2F0-61EA-4CAB-94CE-2B174387E500}" type="parTrans" cxnId="{7273767B-EB93-476A-8147-AE43C1B43F4B}">
      <dgm:prSet/>
      <dgm:spPr/>
      <dgm:t>
        <a:bodyPr/>
        <a:lstStyle/>
        <a:p>
          <a:endParaRPr lang="ru-RU"/>
        </a:p>
      </dgm:t>
    </dgm:pt>
    <dgm:pt modelId="{EFC834BD-1697-405B-B82B-DE6C1F2E0B41}" type="sibTrans" cxnId="{7273767B-EB93-476A-8147-AE43C1B43F4B}">
      <dgm:prSet/>
      <dgm:spPr/>
      <dgm:t>
        <a:bodyPr/>
        <a:lstStyle/>
        <a:p>
          <a:endParaRPr lang="ru-RU"/>
        </a:p>
      </dgm:t>
    </dgm:pt>
    <dgm:pt modelId="{2CA775A8-6107-4D67-8886-562B8224C243}">
      <dgm:prSet phldrT="[Текст]" phldr="1"/>
      <dgm:spPr/>
      <dgm:t>
        <a:bodyPr/>
        <a:lstStyle/>
        <a:p>
          <a:endParaRPr lang="ru-RU" dirty="0"/>
        </a:p>
      </dgm:t>
    </dgm:pt>
    <dgm:pt modelId="{DB77576A-FC65-4BFA-AC1D-21CC9B151B44}" type="sibTrans" cxnId="{D18250F2-2A66-40A0-BF5F-813DE3AEEFAD}">
      <dgm:prSet/>
      <dgm:spPr/>
      <dgm:t>
        <a:bodyPr/>
        <a:lstStyle/>
        <a:p>
          <a:endParaRPr lang="ru-RU"/>
        </a:p>
      </dgm:t>
    </dgm:pt>
    <dgm:pt modelId="{DBDE5342-B659-48F0-BE08-8774B40B3E95}" type="parTrans" cxnId="{D18250F2-2A66-40A0-BF5F-813DE3AEEFAD}">
      <dgm:prSet/>
      <dgm:spPr/>
      <dgm:t>
        <a:bodyPr/>
        <a:lstStyle/>
        <a:p>
          <a:endParaRPr lang="ru-RU"/>
        </a:p>
      </dgm:t>
    </dgm:pt>
    <dgm:pt modelId="{25ABDC34-769A-43C1-B1C9-FF29C6C86047}" type="pres">
      <dgm:prSet presAssocID="{729B74EC-DCFD-4BFD-83D0-EB166DB7082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865F8E-5926-4255-8842-31BF76E7C874}" type="pres">
      <dgm:prSet presAssocID="{2CA775A8-6107-4D67-8886-562B8224C243}" presName="compositeNode" presStyleCnt="0">
        <dgm:presLayoutVars>
          <dgm:bulletEnabled val="1"/>
        </dgm:presLayoutVars>
      </dgm:prSet>
      <dgm:spPr/>
    </dgm:pt>
    <dgm:pt modelId="{81A69794-0E97-4366-ABE5-BE34FC0035F6}" type="pres">
      <dgm:prSet presAssocID="{2CA775A8-6107-4D67-8886-562B8224C243}" presName="image" presStyleLbl="fgImgPlace1" presStyleIdx="0" presStyleCnt="3" custScaleX="207767" custScaleY="173477" custLinFactNeighborX="27432" custLinFactNeighborY="134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FBD2E1-3E1C-45CF-9DF4-4417A6AD3B08}" type="pres">
      <dgm:prSet presAssocID="{2CA775A8-6107-4D67-8886-562B8224C243}" presName="childNode" presStyleLbl="node1" presStyleIdx="0" presStyleCnt="3" custScaleX="159508" custScaleY="74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208E3-60E2-41B6-BF1D-B06425CA0CC8}" type="pres">
      <dgm:prSet presAssocID="{2CA775A8-6107-4D67-8886-562B8224C243}" presName="parentNode" presStyleLbl="revTx" presStyleIdx="0" presStyleCnt="3" custScaleY="199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29B0C-2BEE-4625-8E72-FFF4BAE07E58}" type="pres">
      <dgm:prSet presAssocID="{DB77576A-FC65-4BFA-AC1D-21CC9B151B44}" presName="sibTrans" presStyleCnt="0"/>
      <dgm:spPr/>
    </dgm:pt>
    <dgm:pt modelId="{85BF865F-7A90-4576-8F7B-685F977218EB}" type="pres">
      <dgm:prSet presAssocID="{1A40FAB5-F72F-493B-A5C8-0A2ED29CF525}" presName="compositeNode" presStyleCnt="0">
        <dgm:presLayoutVars>
          <dgm:bulletEnabled val="1"/>
        </dgm:presLayoutVars>
      </dgm:prSet>
      <dgm:spPr/>
    </dgm:pt>
    <dgm:pt modelId="{9C827B6A-AB68-478E-9848-28F131A05489}" type="pres">
      <dgm:prSet presAssocID="{1A40FAB5-F72F-493B-A5C8-0A2ED29CF525}" presName="image" presStyleLbl="fgImgPlace1" presStyleIdx="1" presStyleCnt="3" custScaleX="227453" custScaleY="177013" custLinFactNeighborX="-11877" custLinFactNeighborY="171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5922F3-5A64-4882-B88D-796EF3360262}" type="pres">
      <dgm:prSet presAssocID="{1A40FAB5-F72F-493B-A5C8-0A2ED29CF525}" presName="childNode" presStyleLbl="node1" presStyleIdx="1" presStyleCnt="3" custScaleX="181500" custScaleY="76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2A77C-A0E6-40E9-BADE-3071AE1F3F52}" type="pres">
      <dgm:prSet presAssocID="{1A40FAB5-F72F-493B-A5C8-0A2ED29CF525}" presName="parentNode" presStyleLbl="revTx" presStyleIdx="1" presStyleCnt="3" custScaleY="98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51F46-F4C8-4FDD-8873-F9FC7DF1B99E}" type="pres">
      <dgm:prSet presAssocID="{2FA32660-265D-4654-85BA-5C76D3269085}" presName="sibTrans" presStyleCnt="0"/>
      <dgm:spPr/>
    </dgm:pt>
    <dgm:pt modelId="{30DA9D99-E0BA-43E6-8B9F-189979725DEB}" type="pres">
      <dgm:prSet presAssocID="{4C88DCA0-74E5-4709-9BDA-DBD5BD035BF4}" presName="compositeNode" presStyleCnt="0">
        <dgm:presLayoutVars>
          <dgm:bulletEnabled val="1"/>
        </dgm:presLayoutVars>
      </dgm:prSet>
      <dgm:spPr/>
    </dgm:pt>
    <dgm:pt modelId="{D86D7E30-313C-4C7A-A55C-E71A4590F5E3}" type="pres">
      <dgm:prSet presAssocID="{4C88DCA0-74E5-4709-9BDA-DBD5BD035BF4}" presName="image" presStyleLbl="fgImgPlace1" presStyleIdx="2" presStyleCnt="3" custScaleX="190827" custScaleY="170062" custLinFactNeighborX="-4229" custLinFactNeighborY="-1019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89B544D-C47C-4EC1-8787-5FB12CC4B829}" type="pres">
      <dgm:prSet presAssocID="{4C88DCA0-74E5-4709-9BDA-DBD5BD035BF4}" presName="childNode" presStyleLbl="node1" presStyleIdx="2" presStyleCnt="3" custScaleX="168095" custScaleY="89878" custLinFactNeighborX="-10427" custLinFactNeighborY="1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E4F3-85A1-48CC-AE26-33C5ADA12441}" type="pres">
      <dgm:prSet presAssocID="{4C88DCA0-74E5-4709-9BDA-DBD5BD035BF4}" presName="parentNode" presStyleLbl="revTx" presStyleIdx="2" presStyleCnt="3" custScaleY="184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8250F2-2A66-40A0-BF5F-813DE3AEEFAD}" srcId="{729B74EC-DCFD-4BFD-83D0-EB166DB7082E}" destId="{2CA775A8-6107-4D67-8886-562B8224C243}" srcOrd="0" destOrd="0" parTransId="{DBDE5342-B659-48F0-BE08-8774B40B3E95}" sibTransId="{DB77576A-FC65-4BFA-AC1D-21CC9B151B44}"/>
    <dgm:cxn modelId="{B47AD3F3-4F31-4EB6-BF9A-A75364F61ECA}" srcId="{2CA775A8-6107-4D67-8886-562B8224C243}" destId="{CBC70C98-45B1-4DEF-8650-E310EDF3ED9D}" srcOrd="0" destOrd="0" parTransId="{E3E4396C-E944-49C1-812F-C3B85C3B0EAF}" sibTransId="{85A00248-E178-4151-B0B9-628D9727B247}"/>
    <dgm:cxn modelId="{7F4C7EE4-B812-4868-8707-93E231495F21}" srcId="{729B74EC-DCFD-4BFD-83D0-EB166DB7082E}" destId="{4C88DCA0-74E5-4709-9BDA-DBD5BD035BF4}" srcOrd="2" destOrd="0" parTransId="{3488C9E6-DE67-4625-81B4-B5F6B9042CDE}" sibTransId="{3AAFAAC9-79CB-4F05-8246-5214EF723AE2}"/>
    <dgm:cxn modelId="{382DE4A9-7601-492C-AF7B-42C5EC9758EB}" type="presOf" srcId="{729B74EC-DCFD-4BFD-83D0-EB166DB7082E}" destId="{25ABDC34-769A-43C1-B1C9-FF29C6C86047}" srcOrd="0" destOrd="0" presId="urn:microsoft.com/office/officeart/2005/8/layout/hList2"/>
    <dgm:cxn modelId="{C82F4BBD-0DFD-4F19-97EF-C8519512D0C7}" type="presOf" srcId="{2CA775A8-6107-4D67-8886-562B8224C243}" destId="{A84208E3-60E2-41B6-BF1D-B06425CA0CC8}" srcOrd="0" destOrd="0" presId="urn:microsoft.com/office/officeart/2005/8/layout/hList2"/>
    <dgm:cxn modelId="{B821BB1C-3715-4D38-A351-822E8135BEDB}" type="presOf" srcId="{EB5FE0AD-28D1-41A6-ACE3-F8D70782A602}" destId="{7E5922F3-5A64-4882-B88D-796EF3360262}" srcOrd="0" destOrd="0" presId="urn:microsoft.com/office/officeart/2005/8/layout/hList2"/>
    <dgm:cxn modelId="{7C44D81B-3024-4173-A83A-8989862B6179}" srcId="{729B74EC-DCFD-4BFD-83D0-EB166DB7082E}" destId="{1A40FAB5-F72F-493B-A5C8-0A2ED29CF525}" srcOrd="1" destOrd="0" parTransId="{8A0D8EB4-6E5D-4004-9210-BBD22B0E1CCE}" sibTransId="{2FA32660-265D-4654-85BA-5C76D3269085}"/>
    <dgm:cxn modelId="{8F004C0C-369E-43D7-975C-CDF2E9058242}" type="presOf" srcId="{CBC70C98-45B1-4DEF-8650-E310EDF3ED9D}" destId="{F6FBD2E1-3E1C-45CF-9DF4-4417A6AD3B08}" srcOrd="0" destOrd="0" presId="urn:microsoft.com/office/officeart/2005/8/layout/hList2"/>
    <dgm:cxn modelId="{26C3565C-A9F4-4766-A725-C7F171C69C01}" type="presOf" srcId="{4C88DCA0-74E5-4709-9BDA-DBD5BD035BF4}" destId="{49D1E4F3-85A1-48CC-AE26-33C5ADA12441}" srcOrd="0" destOrd="0" presId="urn:microsoft.com/office/officeart/2005/8/layout/hList2"/>
    <dgm:cxn modelId="{6C39A652-126D-4DAA-9F57-291F085C3468}" srcId="{1A40FAB5-F72F-493B-A5C8-0A2ED29CF525}" destId="{EB5FE0AD-28D1-41A6-ACE3-F8D70782A602}" srcOrd="0" destOrd="0" parTransId="{D70BFA22-D8C4-4BC6-96B2-AAF5760B155D}" sibTransId="{C03222F2-C25F-45CB-AB93-C546212D84B4}"/>
    <dgm:cxn modelId="{7273767B-EB93-476A-8147-AE43C1B43F4B}" srcId="{4C88DCA0-74E5-4709-9BDA-DBD5BD035BF4}" destId="{FCA82E09-021C-4D99-9326-8A37C24A8891}" srcOrd="0" destOrd="0" parTransId="{853AE2F0-61EA-4CAB-94CE-2B174387E500}" sibTransId="{EFC834BD-1697-405B-B82B-DE6C1F2E0B41}"/>
    <dgm:cxn modelId="{4ECC8B76-0133-4EE1-9B1C-3B8CFD4BB4D0}" type="presOf" srcId="{1A40FAB5-F72F-493B-A5C8-0A2ED29CF525}" destId="{1F42A77C-A0E6-40E9-BADE-3071AE1F3F52}" srcOrd="0" destOrd="0" presId="urn:microsoft.com/office/officeart/2005/8/layout/hList2"/>
    <dgm:cxn modelId="{D58A8CF5-2075-4C66-917E-65F6DB902A5B}" type="presOf" srcId="{FCA82E09-021C-4D99-9326-8A37C24A8891}" destId="{D89B544D-C47C-4EC1-8787-5FB12CC4B829}" srcOrd="0" destOrd="0" presId="urn:microsoft.com/office/officeart/2005/8/layout/hList2"/>
    <dgm:cxn modelId="{C14729BB-62BE-4DA1-B4F5-EC5699F50D72}" type="presParOf" srcId="{25ABDC34-769A-43C1-B1C9-FF29C6C86047}" destId="{31865F8E-5926-4255-8842-31BF76E7C874}" srcOrd="0" destOrd="0" presId="urn:microsoft.com/office/officeart/2005/8/layout/hList2"/>
    <dgm:cxn modelId="{8C2D2C82-7C81-4A16-A4E7-66C8C4282098}" type="presParOf" srcId="{31865F8E-5926-4255-8842-31BF76E7C874}" destId="{81A69794-0E97-4366-ABE5-BE34FC0035F6}" srcOrd="0" destOrd="0" presId="urn:microsoft.com/office/officeart/2005/8/layout/hList2"/>
    <dgm:cxn modelId="{E18BD589-FDA9-42D2-BE04-EBACD5E9BEF0}" type="presParOf" srcId="{31865F8E-5926-4255-8842-31BF76E7C874}" destId="{F6FBD2E1-3E1C-45CF-9DF4-4417A6AD3B08}" srcOrd="1" destOrd="0" presId="urn:microsoft.com/office/officeart/2005/8/layout/hList2"/>
    <dgm:cxn modelId="{29067030-07BF-448B-B7BC-BDA81A4091C2}" type="presParOf" srcId="{31865F8E-5926-4255-8842-31BF76E7C874}" destId="{A84208E3-60E2-41B6-BF1D-B06425CA0CC8}" srcOrd="2" destOrd="0" presId="urn:microsoft.com/office/officeart/2005/8/layout/hList2"/>
    <dgm:cxn modelId="{D037A9D2-31BF-4037-A3CD-04BEFB4F39E7}" type="presParOf" srcId="{25ABDC34-769A-43C1-B1C9-FF29C6C86047}" destId="{97F29B0C-2BEE-4625-8E72-FFF4BAE07E58}" srcOrd="1" destOrd="0" presId="urn:microsoft.com/office/officeart/2005/8/layout/hList2"/>
    <dgm:cxn modelId="{B0082FF2-04B7-4536-9312-F4EA09DFE464}" type="presParOf" srcId="{25ABDC34-769A-43C1-B1C9-FF29C6C86047}" destId="{85BF865F-7A90-4576-8F7B-685F977218EB}" srcOrd="2" destOrd="0" presId="urn:microsoft.com/office/officeart/2005/8/layout/hList2"/>
    <dgm:cxn modelId="{1D6A6729-164A-461E-859F-1FF94B1EFEF0}" type="presParOf" srcId="{85BF865F-7A90-4576-8F7B-685F977218EB}" destId="{9C827B6A-AB68-478E-9848-28F131A05489}" srcOrd="0" destOrd="0" presId="urn:microsoft.com/office/officeart/2005/8/layout/hList2"/>
    <dgm:cxn modelId="{ABC6973A-9F78-4732-9AAE-1E1FF6D572D8}" type="presParOf" srcId="{85BF865F-7A90-4576-8F7B-685F977218EB}" destId="{7E5922F3-5A64-4882-B88D-796EF3360262}" srcOrd="1" destOrd="0" presId="urn:microsoft.com/office/officeart/2005/8/layout/hList2"/>
    <dgm:cxn modelId="{23EDB86B-7249-4E8D-8BAF-C1CBE28C96EE}" type="presParOf" srcId="{85BF865F-7A90-4576-8F7B-685F977218EB}" destId="{1F42A77C-A0E6-40E9-BADE-3071AE1F3F52}" srcOrd="2" destOrd="0" presId="urn:microsoft.com/office/officeart/2005/8/layout/hList2"/>
    <dgm:cxn modelId="{1F74BA36-A0B8-437E-85E6-678FA58DFDAA}" type="presParOf" srcId="{25ABDC34-769A-43C1-B1C9-FF29C6C86047}" destId="{54551F46-F4C8-4FDD-8873-F9FC7DF1B99E}" srcOrd="3" destOrd="0" presId="urn:microsoft.com/office/officeart/2005/8/layout/hList2"/>
    <dgm:cxn modelId="{B096328A-B4B2-4974-B5FE-F37DBECA4276}" type="presParOf" srcId="{25ABDC34-769A-43C1-B1C9-FF29C6C86047}" destId="{30DA9D99-E0BA-43E6-8B9F-189979725DEB}" srcOrd="4" destOrd="0" presId="urn:microsoft.com/office/officeart/2005/8/layout/hList2"/>
    <dgm:cxn modelId="{EBE592F1-5224-4403-A3AE-AF103313B568}" type="presParOf" srcId="{30DA9D99-E0BA-43E6-8B9F-189979725DEB}" destId="{D86D7E30-313C-4C7A-A55C-E71A4590F5E3}" srcOrd="0" destOrd="0" presId="urn:microsoft.com/office/officeart/2005/8/layout/hList2"/>
    <dgm:cxn modelId="{9CCE0CB1-C822-4C28-B88D-D9AFF297C6CE}" type="presParOf" srcId="{30DA9D99-E0BA-43E6-8B9F-189979725DEB}" destId="{D89B544D-C47C-4EC1-8787-5FB12CC4B829}" srcOrd="1" destOrd="0" presId="urn:microsoft.com/office/officeart/2005/8/layout/hList2"/>
    <dgm:cxn modelId="{69FBA951-5C71-4D19-9848-2E8CA7877F4F}" type="presParOf" srcId="{30DA9D99-E0BA-43E6-8B9F-189979725DEB}" destId="{49D1E4F3-85A1-48CC-AE26-33C5ADA1244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175D1E-F1B7-4BF5-87C3-82001E6CD130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</a:t>
          </a:r>
          <a:endParaRPr lang="ru-RU" sz="2200" kern="1200" dirty="0"/>
        </a:p>
      </dsp:txBody>
      <dsp:txXfrm rot="5400000">
        <a:off x="-169068" y="169670"/>
        <a:ext cx="1127124" cy="788987"/>
      </dsp:txXfrm>
    </dsp:sp>
    <dsp:sp modelId="{36182B17-459B-4670-9F4E-91A5705C8326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положения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Федерации;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3076178" y="-2286589"/>
        <a:ext cx="732631" cy="5307012"/>
      </dsp:txXfrm>
    </dsp:sp>
    <dsp:sp modelId="{98762861-92AF-46B3-A87B-D48AE29392D4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</a:t>
          </a:r>
          <a:endParaRPr lang="ru-RU" sz="2200" kern="1200" dirty="0"/>
        </a:p>
      </dsp:txBody>
      <dsp:txXfrm rot="5400000">
        <a:off x="-169068" y="1148227"/>
        <a:ext cx="1127124" cy="788987"/>
      </dsp:txXfrm>
    </dsp:sp>
    <dsp:sp modelId="{82369FC9-B2B4-4460-95AA-1B019EEB4D23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основные направления бюджетной и налоговой политики городского округа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5400000">
        <a:off x="3076178" y="-1308031"/>
        <a:ext cx="732631" cy="5307012"/>
      </dsp:txXfrm>
    </dsp:sp>
    <dsp:sp modelId="{E783FE4C-D4EB-4FFA-BCAC-66C9D0D492D0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endParaRPr lang="ru-RU" sz="2200" kern="1200" dirty="0"/>
        </a:p>
      </dsp:txBody>
      <dsp:txXfrm rot="5400000">
        <a:off x="-169068" y="2126784"/>
        <a:ext cx="1127124" cy="788987"/>
      </dsp:txXfrm>
    </dsp:sp>
    <dsp:sp modelId="{3BA0F6F1-2693-45E7-9117-495D9A1E4D21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прогноз социально-экономического развития муниципального образования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3076178" y="-329474"/>
        <a:ext cx="732631" cy="5307012"/>
      </dsp:txXfrm>
    </dsp:sp>
    <dsp:sp modelId="{7A287825-A0FE-4E3A-8623-419194E93902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</a:t>
          </a:r>
          <a:endParaRPr lang="ru-RU" sz="2200" kern="1200" dirty="0"/>
        </a:p>
      </dsp:txBody>
      <dsp:txXfrm rot="5400000">
        <a:off x="-169068" y="3105342"/>
        <a:ext cx="1127124" cy="788987"/>
      </dsp:txXfrm>
    </dsp:sp>
    <dsp:sp modelId="{0C1DB5CF-36EE-480F-AB4E-B535D65B89D3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муниципальные программы (проекты муниципальных программ, проекты изменений указанных программ) городского округа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3076178" y="649083"/>
        <a:ext cx="732631" cy="53070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0A8FC4-167A-467F-B9F8-7EEE29F45E01}">
      <dsp:nvSpPr>
        <dsp:cNvPr id="0" name=""/>
        <dsp:cNvSpPr/>
      </dsp:nvSpPr>
      <dsp:spPr>
        <a:xfrm rot="5400000">
          <a:off x="-289324" y="400373"/>
          <a:ext cx="1928830" cy="13501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3200" kern="1200" dirty="0"/>
        </a:p>
      </dsp:txBody>
      <dsp:txXfrm rot="5400000">
        <a:off x="-289324" y="400373"/>
        <a:ext cx="1928830" cy="1350181"/>
      </dsp:txXfrm>
    </dsp:sp>
    <dsp:sp modelId="{124A2D1A-4A84-4D66-97FB-587FD91F42AC}">
      <dsp:nvSpPr>
        <dsp:cNvPr id="0" name=""/>
        <dsp:cNvSpPr/>
      </dsp:nvSpPr>
      <dsp:spPr>
        <a:xfrm rot="5400000">
          <a:off x="3739162" y="-2277931"/>
          <a:ext cx="1253740" cy="6031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Представленная таблица ярко характеризует структуру доходов бюджета Городского округа Верхняя Тура. 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 rot="5400000">
        <a:off x="3739162" y="-2277931"/>
        <a:ext cx="1253740" cy="6031702"/>
      </dsp:txXfrm>
    </dsp:sp>
    <dsp:sp modelId="{2EF42273-5BD9-49BB-8D4F-A98AE069B60B}">
      <dsp:nvSpPr>
        <dsp:cNvPr id="0" name=""/>
        <dsp:cNvSpPr/>
      </dsp:nvSpPr>
      <dsp:spPr>
        <a:xfrm rot="5400000">
          <a:off x="-267008" y="2450669"/>
          <a:ext cx="1884197" cy="13501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5400000">
        <a:off x="-267008" y="2450669"/>
        <a:ext cx="1884197" cy="1350181"/>
      </dsp:txXfrm>
    </dsp:sp>
    <dsp:sp modelId="{7CF7A28C-DA55-4EDB-988D-2D4A46028154}">
      <dsp:nvSpPr>
        <dsp:cNvPr id="0" name=""/>
        <dsp:cNvSpPr/>
      </dsp:nvSpPr>
      <dsp:spPr>
        <a:xfrm rot="5400000">
          <a:off x="3416995" y="-409653"/>
          <a:ext cx="1898074" cy="6031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Самый большой объем налоговых и неналоговых  доходов бюджета занимает налог на доходы физических лиц – основной доходный источник, благодаря которому живет и развивается наш город. На долю этого налога  в 2023 году приходится  25,4% всех поступлений в бюджет.  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 rot="5400000">
        <a:off x="3416995" y="-409653"/>
        <a:ext cx="1898074" cy="6031702"/>
      </dsp:txXfrm>
    </dsp:sp>
    <dsp:sp modelId="{990CCF7B-C1AC-4317-89BE-DDDCC014F380}">
      <dsp:nvSpPr>
        <dsp:cNvPr id="0" name=""/>
        <dsp:cNvSpPr/>
      </dsp:nvSpPr>
      <dsp:spPr>
        <a:xfrm rot="5400000">
          <a:off x="-289324" y="4178798"/>
          <a:ext cx="1928830" cy="13501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</a:t>
          </a:r>
          <a:endParaRPr lang="ru-RU" sz="3200" kern="1200" dirty="0"/>
        </a:p>
      </dsp:txBody>
      <dsp:txXfrm rot="5400000">
        <a:off x="-289324" y="4178798"/>
        <a:ext cx="1928830" cy="1350181"/>
      </dsp:txXfrm>
    </dsp:sp>
    <dsp:sp modelId="{0ECA80EA-0535-4BA6-87B6-9ABB7564617E}">
      <dsp:nvSpPr>
        <dsp:cNvPr id="0" name=""/>
        <dsp:cNvSpPr/>
      </dsp:nvSpPr>
      <dsp:spPr>
        <a:xfrm rot="5400000">
          <a:off x="3739162" y="1500492"/>
          <a:ext cx="1253740" cy="6031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Но основным доходным источником для города являются безвозмездные поступления. В 2023 году объем безвозмездных поступлений  составляет 68,5% от общего объема доходов, так как в расходной части бюджета предусмотрен значительный объем бюджетных ассигнований за счет безвозмездных поступлений в части инвестиционных проектов, реализующихся в Городском округе Верхняя Тура</a:t>
          </a: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39162" y="1500492"/>
        <a:ext cx="1253740" cy="60317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4208E3-60E2-41B6-BF1D-B06425CA0CC8}">
      <dsp:nvSpPr>
        <dsp:cNvPr id="0" name=""/>
        <dsp:cNvSpPr/>
      </dsp:nvSpPr>
      <dsp:spPr>
        <a:xfrm rot="16200000">
          <a:off x="303482" y="2567493"/>
          <a:ext cx="723512" cy="28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9629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200000">
        <a:off x="303482" y="2567493"/>
        <a:ext cx="723512" cy="283043"/>
      </dsp:txXfrm>
    </dsp:sp>
    <dsp:sp modelId="{F6FBD2E1-3E1C-45CF-9DF4-4417A6AD3B08}">
      <dsp:nvSpPr>
        <dsp:cNvPr id="0" name=""/>
        <dsp:cNvSpPr/>
      </dsp:nvSpPr>
      <dsp:spPr>
        <a:xfrm>
          <a:off x="387271" y="1362155"/>
          <a:ext cx="2248838" cy="2693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4962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Бюджет Городского округа Верхняя Тура носит ярко выраженную    социальную направленность 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87271" y="1362155"/>
        <a:ext cx="2248838" cy="2693720"/>
      </dsp:txXfrm>
    </dsp:sp>
    <dsp:sp modelId="{81A69794-0E97-4366-ABE5-BE34FC0035F6}">
      <dsp:nvSpPr>
        <dsp:cNvPr id="0" name=""/>
        <dsp:cNvSpPr/>
      </dsp:nvSpPr>
      <dsp:spPr>
        <a:xfrm>
          <a:off x="373977" y="392548"/>
          <a:ext cx="1176143" cy="98203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2A77C-A0E6-40E9-BADE-3071AE1F3F52}">
      <dsp:nvSpPr>
        <dsp:cNvPr id="0" name=""/>
        <dsp:cNvSpPr/>
      </dsp:nvSpPr>
      <dsp:spPr>
        <a:xfrm rot="16200000">
          <a:off x="3324734" y="2577501"/>
          <a:ext cx="358315" cy="28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9629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200000">
        <a:off x="3324734" y="2577501"/>
        <a:ext cx="358315" cy="283043"/>
      </dsp:txXfrm>
    </dsp:sp>
    <dsp:sp modelId="{7E5922F3-5A64-4882-B88D-796EF3360262}">
      <dsp:nvSpPr>
        <dsp:cNvPr id="0" name=""/>
        <dsp:cNvSpPr/>
      </dsp:nvSpPr>
      <dsp:spPr>
        <a:xfrm>
          <a:off x="3070896" y="1333409"/>
          <a:ext cx="2558894" cy="2771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4962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Расходы в области социальной сферы (образование, культура, социальная политика) в 2023 году составят 71,5% от общей суммы расходов</a:t>
          </a:r>
          <a:endParaRPr lang="ru-RU" sz="800" kern="1200" dirty="0">
            <a:latin typeface="Arial" pitchFamily="34" charset="0"/>
            <a:cs typeface="Arial" pitchFamily="34" charset="0"/>
          </a:endParaRPr>
        </a:p>
      </dsp:txBody>
      <dsp:txXfrm>
        <a:off x="3070896" y="1333409"/>
        <a:ext cx="2558894" cy="2771229"/>
      </dsp:txXfrm>
    </dsp:sp>
    <dsp:sp modelId="{9C827B6A-AB68-478E-9848-28F131A05489}">
      <dsp:nvSpPr>
        <dsp:cNvPr id="0" name=""/>
        <dsp:cNvSpPr/>
      </dsp:nvSpPr>
      <dsp:spPr>
        <a:xfrm>
          <a:off x="2934387" y="413482"/>
          <a:ext cx="1287584" cy="100204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1E4F3-85A1-48CC-AE26-33C5ADA12441}">
      <dsp:nvSpPr>
        <dsp:cNvPr id="0" name=""/>
        <dsp:cNvSpPr/>
      </dsp:nvSpPr>
      <dsp:spPr>
        <a:xfrm rot="16200000">
          <a:off x="6060455" y="2557827"/>
          <a:ext cx="666901" cy="28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9629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200000">
        <a:off x="6060455" y="2557827"/>
        <a:ext cx="666901" cy="283043"/>
      </dsp:txXfrm>
    </dsp:sp>
    <dsp:sp modelId="{D89B544D-C47C-4EC1-8787-5FB12CC4B829}">
      <dsp:nvSpPr>
        <dsp:cNvPr id="0" name=""/>
        <dsp:cNvSpPr/>
      </dsp:nvSpPr>
      <dsp:spPr>
        <a:xfrm>
          <a:off x="5908400" y="1112447"/>
          <a:ext cx="2369902" cy="3255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49629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Расходы, направленные на развитие национальной экономики и жилищно-коммунального хозяйства в 2023 году планируются на уровне 12,8%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5908400" y="1112447"/>
        <a:ext cx="2369902" cy="3255297"/>
      </dsp:txXfrm>
    </dsp:sp>
    <dsp:sp modelId="{D86D7E30-313C-4C7A-A55C-E71A4590F5E3}">
      <dsp:nvSpPr>
        <dsp:cNvPr id="0" name=""/>
        <dsp:cNvSpPr/>
      </dsp:nvSpPr>
      <dsp:spPr>
        <a:xfrm>
          <a:off x="5971364" y="258759"/>
          <a:ext cx="1080248" cy="96270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9B575B-3265-4646-B8F9-08554D48CA7E}" type="datetimeFigureOut">
              <a:rPr lang="ru-RU"/>
              <a:pPr>
                <a:defRPr/>
              </a:pPr>
              <a:t>20.01.2023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5155B9-0021-4770-9C52-5CE99BE83E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6EE451-05E4-4D7A-B0BD-93D2D46DC4D3}" type="slidenum">
              <a:rPr lang="ru-RU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F6C815-42B2-4B4D-A8CA-B36CF60999AA}" type="datetimeFigureOut">
              <a:rPr lang="ru-RU" smtClean="0"/>
              <a:pPr>
                <a:defRPr/>
              </a:pPr>
              <a:t>20.01.2023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2DC44-6194-4E41-9C84-419EDC81D9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A1463-1B41-4816-A0C8-A3F830EC8B18}" type="datetimeFigureOut">
              <a:rPr lang="ru-RU" smtClean="0"/>
              <a:pPr>
                <a:defRPr/>
              </a:pPr>
              <a:t>20.01.2023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492E8-AB13-4DB3-AB3A-546AAFADF7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AD889-5813-454A-B39C-A0BA56A5BBBC}" type="datetimeFigureOut">
              <a:rPr lang="ru-RU" smtClean="0"/>
              <a:pPr>
                <a:defRPr/>
              </a:pPr>
              <a:t>20.01.2023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58B46-835B-4903-B740-2C26198837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9B2B43-12D9-4255-BBDB-1CB21BA3AB69}" type="datetimeFigureOut">
              <a:rPr lang="ru-RU" smtClean="0"/>
              <a:pPr>
                <a:defRPr/>
              </a:pPr>
              <a:t>20.01.2023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5FA28-176A-463A-8736-F58B83B6F7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575A2-A875-488A-B727-25E27799CADB}" type="datetimeFigureOut">
              <a:rPr lang="ru-RU" smtClean="0"/>
              <a:pPr>
                <a:defRPr/>
              </a:pPr>
              <a:t>20.01.2023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E62F4-6AD3-4BD5-83C1-28AEC49B1C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E2E4-C197-442E-B4D7-8A6584EA7485}" type="datetimeFigureOut">
              <a:rPr lang="ru-RU" smtClean="0"/>
              <a:pPr>
                <a:defRPr/>
              </a:pPr>
              <a:t>20.01.2023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78ECE-471B-4D62-B1FE-ED72C433338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1CE7C9-EA94-4E00-8807-7FF3EA9B442D}" type="datetimeFigureOut">
              <a:rPr lang="ru-RU" smtClean="0"/>
              <a:pPr>
                <a:defRPr/>
              </a:pPr>
              <a:t>20.01.2023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B770C-D1B9-4D29-9BE0-6578E5B348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10FC1D-B1DB-4091-9E66-9D24955CB4D8}" type="datetimeFigureOut">
              <a:rPr lang="ru-RU" smtClean="0"/>
              <a:pPr>
                <a:defRPr/>
              </a:pPr>
              <a:t>20.01.2023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8CF2B-4462-44CC-8A08-7D33A593F0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8DA50-E402-497C-81DA-B62A70A00C7A}" type="datetimeFigureOut">
              <a:rPr lang="ru-RU" smtClean="0"/>
              <a:pPr>
                <a:defRPr/>
              </a:pPr>
              <a:t>20.01.2023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749C9-2452-4A72-8162-61C78D195E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ADE82-B8B0-4297-8D72-212B479074E1}" type="datetimeFigureOut">
              <a:rPr lang="ru-RU" smtClean="0"/>
              <a:pPr>
                <a:defRPr/>
              </a:pPr>
              <a:t>20.01.2023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BB9F4-C336-4E46-BDC5-B9129BE07F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9CAB49-6C63-4598-BE32-2C7524EF90BF}" type="datetimeFigureOut">
              <a:rPr lang="ru-RU" smtClean="0"/>
              <a:pPr>
                <a:defRPr/>
              </a:pPr>
              <a:t>20.01.2023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FFEEAE7-C67F-4A03-8B3C-99BE72C9E1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7611F20-270E-4A5D-AE5A-F71155397ABC}" type="datetimeFigureOut">
              <a:rPr lang="ru-RU" smtClean="0"/>
              <a:pPr>
                <a:defRPr/>
              </a:pPr>
              <a:t>20.01.2023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4115420-1A9A-46D3-A453-760B4C8279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000114"/>
            <a:ext cx="8229600" cy="857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Бюджет Городского округа Верхняя Тура          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2023-2025 годы для граждан</a:t>
            </a: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28596" y="2071678"/>
            <a:ext cx="4572032" cy="4214842"/>
          </a:xfrm>
          <a:prstGeom prst="actionButtonBlank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Городской округ Верхняя Тура включен</a:t>
            </a:r>
            <a:r>
              <a:rPr lang="en-US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государственный реестр муниципальных образований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 ноября 2005 года, </a:t>
            </a: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регистрационный </a:t>
            </a:r>
            <a:r>
              <a:rPr lang="ru-RU" sz="1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номер RU </a:t>
            </a: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66319000, Главным </a:t>
            </a:r>
            <a:r>
              <a:rPr lang="ru-RU" sz="1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управлением  Министерства юстиции Российской Федерации по Уральскому федеральному округу. </a:t>
            </a:r>
            <a:endParaRPr lang="ru-RU" sz="17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Местное </a:t>
            </a:r>
            <a:r>
              <a:rPr lang="ru-RU" sz="1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самоуправление на территории Городского округа Верхняя Тура осуществляется в соответствии с Уставом Городского округа Верхняя Тура, утвержденным решением Верхнетуринской  Думы от 18.05.2005г. № 27 с внесенными в него в установленном порядке изменениями</a:t>
            </a:r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Рисунок 13" descr="ger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005060" cy="1267248"/>
          </a:xfrm>
          <a:prstGeom prst="rect">
            <a:avLst/>
          </a:prstGeom>
        </p:spPr>
      </p:pic>
      <p:pic>
        <p:nvPicPr>
          <p:cNvPr id="34818" name="Picture 2" descr="http://i.mycdn.me/i?r=AzEPZsRbOZEKgBhR0XGMT1RkbnImBSQ_Zen-WfW5tMBplKaKTM5SRkZCeTgDn6uOyi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71678"/>
            <a:ext cx="2941694" cy="392908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857364"/>
            <a:ext cx="878687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/>
              <a:t>При составлении проекта бюджета на 2023 год и плановый период 2024-2025 годов в первоочередном порядке необходимо обеспечить выполнение следующих приоритетных задач социально-экономического развития городского округа: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реконструкция автомобильной дороги по улице Карла Маркса с участком автомобильной дороги от улицы Железнодорожников до Верхнетуринского кладбища с мостом через реку Тура;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комплексное благоустройство общественной территории в микрорайоне Рига;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строительство центра культуры и искусств;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модернизация системы теплоснабжения от газовой котельной по улице Совхозная до жилых домов по ул. Совхозная, ул. Мира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	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реконструкция автомобильной дороги по улице Карла Маркса с участком автомобильной дороги от улицы Железнодорожников до Верхнетуринского кладбища с мостом через реку Тура – предусмотрено в части расходов местного бюджета в рамках и за рамками </a:t>
            </a:r>
            <a:r>
              <a:rPr lang="ru-RU" dirty="0" err="1" smtClean="0"/>
              <a:t>софинансирования</a:t>
            </a:r>
            <a:r>
              <a:rPr lang="ru-RU" dirty="0" smtClean="0"/>
              <a:t>  24 797 тыс.руб. , в том числе на 2023 год 7132 тыс.руб., на 2024 год 10 786 тыс.руб., на 2025 год 6879 тыс.руб.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071942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комплексное благоустройство общественной территории в микрорайоне Рига -  предусмотрено 16 841 тыс.руб. </a:t>
            </a:r>
          </a:p>
          <a:p>
            <a:pPr lvl="0"/>
            <a:r>
              <a:rPr lang="ru-RU" dirty="0" smtClean="0"/>
              <a:t>на  2023 год</a:t>
            </a:r>
          </a:p>
        </p:txBody>
      </p:sp>
      <p:pic>
        <p:nvPicPr>
          <p:cNvPr id="1026" name="Picture 2" descr="D:\Users\Office\Contacts\Documents\бюджет для граждан\бюджет 2023-2025\комп. благ-во Р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6223">
            <a:off x="5600982" y="3759233"/>
            <a:ext cx="2969381" cy="211779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Office\Contacts\Documents\бюджет для граждан\бюджет 2023-2025\центр культу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43105">
            <a:off x="6957820" y="1449336"/>
            <a:ext cx="2280367" cy="3000372"/>
          </a:xfrm>
          <a:prstGeom prst="rect">
            <a:avLst/>
          </a:prstGeom>
          <a:noFill/>
        </p:spPr>
      </p:pic>
      <p:pic>
        <p:nvPicPr>
          <p:cNvPr id="1026" name="Picture 2" descr="D:\Users\Office\Contacts\Documents\бюджет для граждан\бюджет 2023-2025\теплотрасса совхоз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8795">
            <a:off x="-17290" y="3341182"/>
            <a:ext cx="3714744" cy="2476496"/>
          </a:xfrm>
          <a:prstGeom prst="rect">
            <a:avLst/>
          </a:prstGeom>
          <a:noFill/>
        </p:spPr>
      </p:pic>
      <p:pic>
        <p:nvPicPr>
          <p:cNvPr id="3074" name="Picture 2" descr="https://sun9-22.userapi.com/impg/KjYV4S2slsaqID2oQmeVfV0JMBM6e88y5rw93w/nazpyaYZK2A.jpg?size=750x450&amp;quality=96&amp;sign=af01bf92fd92c232822c719d8670b18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8867">
            <a:off x="4390416" y="428000"/>
            <a:ext cx="3475980" cy="18585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071546"/>
            <a:ext cx="3643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строительство центра культуры и искусств – предусмотрено </a:t>
            </a:r>
          </a:p>
          <a:p>
            <a:r>
              <a:rPr lang="ru-RU" dirty="0" smtClean="0"/>
              <a:t>109 129 тыс.руб.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47148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модернизация системы теплоснабжения от газовой котельной по улице Совхозная до жилых домов по ул. Совхозная, ул. Мира – предусмотрено 27 849 тыс.руб.</a:t>
            </a:r>
          </a:p>
        </p:txBody>
      </p:sp>
    </p:spTree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Отдельные показатели социально-экономического развития Городского округа Верхняя Тура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500174"/>
          <a:ext cx="7619999" cy="4924913"/>
        </p:xfrm>
        <a:graphic>
          <a:graphicData uri="http://schemas.openxmlformats.org/drawingml/2006/table">
            <a:tbl>
              <a:tblPr/>
              <a:tblGrid>
                <a:gridCol w="2526374"/>
                <a:gridCol w="637725"/>
                <a:gridCol w="891180"/>
                <a:gridCol w="891180"/>
                <a:gridCol w="891180"/>
                <a:gridCol w="891180"/>
                <a:gridCol w="891180"/>
              </a:tblGrid>
              <a:tr h="2109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Отчет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09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малых предприятий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159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163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28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работающих в сфере малого предпринимательства на постоянной основе (в том числе индивидуальных предпринимателей) в общей численности работающих в экономике муниципального образования 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постоянного населения муниципального образования (среднегодовая)</a:t>
                      </a:r>
                    </a:p>
                  </a:txBody>
                  <a:tcPr marL="4906" marR="4906" marT="4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8 717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8 554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8 776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8 690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8 604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 в трудоспособном возрасте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4 500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4 543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4 534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4 534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4 534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официально зарегистрированной безработицы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 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4,5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0,93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0,93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Коэффициент рождаемости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чел. на 1000 насел.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9,52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8,06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10,59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10,7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10,8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Ввод в эксплуатацию жилых домов за счет всех источников финансирования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 кв.м.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1,704</a:t>
                      </a:r>
                    </a:p>
                  </a:txBody>
                  <a:tcPr marL="4906" marR="4906" marT="4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1,835</a:t>
                      </a:r>
                    </a:p>
                  </a:txBody>
                  <a:tcPr marL="4906" marR="4906" marT="4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2,836</a:t>
                      </a:r>
                    </a:p>
                  </a:txBody>
                  <a:tcPr marL="4906" marR="4906" marT="4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2,756</a:t>
                      </a:r>
                    </a:p>
                  </a:txBody>
                  <a:tcPr marL="4906" marR="4906" marT="4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2,450</a:t>
                      </a:r>
                    </a:p>
                  </a:txBody>
                  <a:tcPr marL="4906" marR="4906" marT="4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9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 крупных и средних предприятий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руб.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36 088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40 100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42 100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45 000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47 000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Общие характеристики бюджета на 2023 год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14282" y="1285860"/>
            <a:ext cx="8643998" cy="5429264"/>
            <a:chOff x="-26321" y="785813"/>
            <a:chExt cx="8884571" cy="5929312"/>
          </a:xfrm>
        </p:grpSpPr>
        <p:sp>
          <p:nvSpPr>
            <p:cNvPr id="6" name="Выноска со стрелками влево/вправо 5"/>
            <p:cNvSpPr/>
            <p:nvPr/>
          </p:nvSpPr>
          <p:spPr>
            <a:xfrm>
              <a:off x="3071813" y="857232"/>
              <a:ext cx="1500187" cy="2857520"/>
            </a:xfrm>
            <a:prstGeom prst="leftRightArrowCallout">
              <a:avLst>
                <a:gd name="adj1" fmla="val 23334"/>
                <a:gd name="adj2" fmla="val 21667"/>
                <a:gd name="adj3" fmla="val 25000"/>
                <a:gd name="adj4" fmla="val 481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Бюджет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57422" y="928670"/>
              <a:ext cx="642942" cy="55007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Доходы бюджета 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714 608 </a:t>
              </a:r>
              <a:r>
                <a:rPr lang="ru-RU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43438" y="928670"/>
              <a:ext cx="642942" cy="5572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Расходы бюджета 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722 862 </a:t>
              </a:r>
              <a:r>
                <a:rPr lang="ru-RU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1" name="Пятиугольник 10"/>
            <p:cNvSpPr/>
            <p:nvPr/>
          </p:nvSpPr>
          <p:spPr>
            <a:xfrm>
              <a:off x="-26321" y="1800042"/>
              <a:ext cx="2325480" cy="195044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Налоговые и неналоговые  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доходы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225 398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2" name="Пятиугольник 11"/>
            <p:cNvSpPr/>
            <p:nvPr/>
          </p:nvSpPr>
          <p:spPr>
            <a:xfrm>
              <a:off x="-26321" y="4218588"/>
              <a:ext cx="2318901" cy="179440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Безвозмездные поступления      </a:t>
              </a:r>
              <a:r>
                <a:rPr lang="ru-RU" sz="1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489 210 </a:t>
              </a:r>
              <a:r>
                <a:rPr lang="ru-RU" sz="15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5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2" name="Стрелка влево 21"/>
            <p:cNvSpPr/>
            <p:nvPr/>
          </p:nvSpPr>
          <p:spPr>
            <a:xfrm>
              <a:off x="5286375" y="785813"/>
              <a:ext cx="3571875" cy="100012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Национальная 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экономика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22 448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3" name="Стрелка влево 22"/>
            <p:cNvSpPr/>
            <p:nvPr/>
          </p:nvSpPr>
          <p:spPr>
            <a:xfrm>
              <a:off x="5286375" y="1857375"/>
              <a:ext cx="3571875" cy="107156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Жилищно-коммунальное хозяйство </a:t>
              </a: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70 022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4" name="Стрелка влево 23"/>
            <p:cNvSpPr/>
            <p:nvPr/>
          </p:nvSpPr>
          <p:spPr>
            <a:xfrm>
              <a:off x="5357813" y="3000375"/>
              <a:ext cx="3500437" cy="92868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Образование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330 113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6" name="Стрелка влево 25"/>
            <p:cNvSpPr/>
            <p:nvPr/>
          </p:nvSpPr>
          <p:spPr>
            <a:xfrm>
              <a:off x="5333792" y="3906517"/>
              <a:ext cx="3500438" cy="92868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Культура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148 911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7" name="Стрелка влево 26"/>
            <p:cNvSpPr/>
            <p:nvPr/>
          </p:nvSpPr>
          <p:spPr>
            <a:xfrm>
              <a:off x="5357813" y="4857750"/>
              <a:ext cx="3500437" cy="92868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Социальная политика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37 971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8" name="Стрелка влево 27"/>
            <p:cNvSpPr/>
            <p:nvPr/>
          </p:nvSpPr>
          <p:spPr>
            <a:xfrm>
              <a:off x="5357813" y="5786438"/>
              <a:ext cx="3500437" cy="92868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Прочие расходы</a:t>
              </a:r>
            </a:p>
            <a:p>
              <a:pPr algn="ctr">
                <a:defRPr/>
              </a:pPr>
              <a:r>
                <a:rPr lang="ru-RU" sz="16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113 397 </a:t>
              </a:r>
              <a:r>
                <a:rPr lang="ru-RU" sz="16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143250" y="4500563"/>
              <a:ext cx="1357313" cy="1857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Дефицит   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8254 </a:t>
              </a:r>
              <a:r>
                <a:rPr lang="ru-RU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05800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Основные характеристики бюджета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Городского округа Верхняя Тура на 2023-2025 годы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887874"/>
          <a:ext cx="8143932" cy="4194593"/>
        </p:xfrm>
        <a:graphic>
          <a:graphicData uri="http://schemas.openxmlformats.org/drawingml/2006/table">
            <a:tbl>
              <a:tblPr/>
              <a:tblGrid>
                <a:gridCol w="2379530"/>
                <a:gridCol w="1948669"/>
                <a:gridCol w="1906234"/>
                <a:gridCol w="1909499"/>
              </a:tblGrid>
              <a:tr h="2128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Наименование показателя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2023 год, тыс.руб.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2024 год, тыс.руб.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2025 год, тыс.руб.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714 608,00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598 981,00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587 863,00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Налоговые и неналоговые доходы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225 398,00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260 877,00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278 309,00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489 210,00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338 104,00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309 554,00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Расходы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722 862,00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602 801,00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592 449,00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Нацинальная экономика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  22 448,00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 56 023,00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 35 070,00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Жилищно-коммунальное хозяйство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  70 022,00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 34 679,00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 21 090,00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Образование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330 113,00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320 577,00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330 263,00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148 911,00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 40 339,00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 41 402,00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Социальная политика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  37 971,00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 38 354,00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 39 543,00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Прочие расходы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113 397,00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103 097,00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106 547,00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Условно утверждаемые расходы*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   9 732,00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                              18 534,00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Дефицит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-                                8 254,00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-                              3 820,00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-                               4 586,00  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61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Liberation Serif" pitchFamily="18" charset="0"/>
                        <a:cs typeface="Arial" pitchFamily="34" charset="0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ea typeface="Liberation Serif" pitchFamily="18" charset="0"/>
                        <a:cs typeface="Arial" pitchFamily="34" charset="0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Liberation Serif" pitchFamily="18" charset="0"/>
                        <a:cs typeface="Arial" pitchFamily="34" charset="0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Liberation Serif" pitchFamily="18" charset="0"/>
                        <a:cs typeface="Arial" pitchFamily="34" charset="0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875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  <a:t>В соответствии с пунктом 5 статьи 184.1 Бюджетного кодекса Российской Федерации под условно утверждаемыми (утвержденными) расходами понимаются не распределенные в плановом периоде в соответствии с классификацией расходов бюджетов бюджетные ассигнования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Liberation Serif" pitchFamily="18" charset="0"/>
                          <a:cs typeface="Arial" pitchFamily="34" charset="0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Liberation Serif" pitchFamily="18" charset="0"/>
                        <a:cs typeface="Arial" pitchFamily="34" charset="0"/>
                      </a:endParaRP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37" cy="428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Сравнение показателей доходной части бюджета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625" y="2357438"/>
            <a:ext cx="8258175" cy="3768725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785794"/>
          <a:ext cx="8715437" cy="5963697"/>
        </p:xfrm>
        <a:graphic>
          <a:graphicData uri="http://schemas.openxmlformats.org/drawingml/2006/table">
            <a:tbl>
              <a:tblPr/>
              <a:tblGrid>
                <a:gridCol w="4417263"/>
                <a:gridCol w="1115144"/>
                <a:gridCol w="1115144"/>
                <a:gridCol w="1115144"/>
                <a:gridCol w="952742"/>
              </a:tblGrid>
              <a:tr h="441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доходных источников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2021 год отчет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2022 год оценка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2023 год план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Структура доходов в 2023 году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 на доходы физических лиц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94 029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182 770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181 605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25,4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9 134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10 695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10 234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8 096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10 999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9 621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1,3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446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160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804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750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804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 на имущество физических лиц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1 610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1 802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1 887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0,3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Земельный налог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4 790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5 577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5 470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Государственная пошлина, сборы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               9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18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9 087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16 246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15 054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2,1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Платежи при пользовании природными ресурсами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22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1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1 072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1 904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123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3 885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4 120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600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Штрафы,санкции,возмещение ущерба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8 524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2 669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Невыясненные поступления, зачисляемые в бюджеты городских округов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299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          299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Безвозмездные поступления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566 534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740 369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489 210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68,5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 том числе: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Дотации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129 407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197 811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133 738   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Субсидии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264 835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287 220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162 235   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Субвенции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167 112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174 507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191 174   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Иные межбюджетные трансферты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9 763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95 810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2 063   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Прочие безвозмездные поступления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5 270   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Возврат остатков субсидий, субвенций и иных межбюджетных трансфертов прошллых лет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      4 583   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   20 249   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ИТОГО 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708 322   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977 780   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714 608   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57158" y="1785926"/>
            <a:ext cx="8572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500042"/>
          <a:ext cx="738188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5800" cy="6429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Планируемые доходы бюджета на 2023-2025 годы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793555"/>
          <a:ext cx="7715304" cy="4207213"/>
        </p:xfrm>
        <a:graphic>
          <a:graphicData uri="http://schemas.openxmlformats.org/drawingml/2006/table">
            <a:tbl>
              <a:tblPr/>
              <a:tblGrid>
                <a:gridCol w="3392776"/>
                <a:gridCol w="1516962"/>
                <a:gridCol w="1402783"/>
                <a:gridCol w="1402783"/>
              </a:tblGrid>
              <a:tr h="249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доходных источников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2023 год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2024 год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2025 год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Налог на доходы физических лиц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181 605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215 463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231 009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Акцизы по подакцизным товарам (на дизельное топливо, моторные масла, автомобильный бензин)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10 234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10 882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11 461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Налоги на совокупный доход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10 425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11 103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11 691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Налог на имущество физических лиц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1 887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1 925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2 060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налог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5 470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5 470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5 470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15 054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15 609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16 190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Прочие доходы от оказания платных услуг (работ)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123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125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128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Доходы от реализации муниципального имущества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600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300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300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489 210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338 104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309 554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ИТОГО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714 608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598 981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587 863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35719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Планируемые доходы бюджета на 2023-2025 годы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61912" y="919162"/>
          <a:ext cx="9020175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714360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Приветственное слово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107157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Уважаемые жители города Верхняя Тура!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Представляем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Вам информацию, составленную на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основе  решения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Думы Городского округа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Верхняя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Тура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от 22.12.2022 № 106 «О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бюджете Городского округа Верхняя Тура на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2023 год и плановый период 2024 и 2025 годов».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287519"/>
            <a:ext cx="4214842" cy="43858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dirty="0" smtClean="0"/>
              <a:t>	Бюджетная и налоговая политика в 2023-2025 годах основывается на преемственности бюджетной и налоговой политики, проводимой  в 2022 году и в предыдущие периоды</a:t>
            </a:r>
            <a:r>
              <a:rPr lang="ru-RU" sz="1400" dirty="0" smtClean="0"/>
              <a:t>.</a:t>
            </a:r>
            <a:r>
              <a:rPr lang="ru-RU" sz="1300" dirty="0" smtClean="0"/>
              <a:t>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300" dirty="0"/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dirty="0" smtClean="0"/>
              <a:t>	Настоящая </a:t>
            </a:r>
            <a:r>
              <a:rPr lang="ru-RU" sz="1300" dirty="0"/>
              <a:t>информация в доступной форме знакомит граждан </a:t>
            </a:r>
            <a:r>
              <a:rPr lang="ru-RU" sz="1300" dirty="0" smtClean="0"/>
              <a:t>с </a:t>
            </a:r>
            <a:r>
              <a:rPr lang="ru-RU" sz="1300" dirty="0"/>
              <a:t>основными целями, задачами и приоритетными направлениями </a:t>
            </a:r>
            <a:r>
              <a:rPr lang="ru-RU" sz="1300" dirty="0" smtClean="0"/>
              <a:t>бюджетной </a:t>
            </a:r>
            <a:r>
              <a:rPr lang="ru-RU" sz="1300" dirty="0"/>
              <a:t>политики города, с основными характеристиками  </a:t>
            </a:r>
            <a:r>
              <a:rPr lang="ru-RU" sz="1300" dirty="0" smtClean="0"/>
              <a:t>бюджета </a:t>
            </a:r>
            <a:r>
              <a:rPr lang="ru-RU" sz="1300" dirty="0"/>
              <a:t>Городского округа Верхняя Тура и </a:t>
            </a:r>
            <a:r>
              <a:rPr lang="ru-RU" sz="1300" dirty="0" smtClean="0"/>
              <a:t>планируемыми  </a:t>
            </a:r>
            <a:r>
              <a:rPr lang="ru-RU" sz="1300" dirty="0"/>
              <a:t>результатами его исполнения. </a:t>
            </a:r>
            <a:endParaRPr lang="ru-RU" sz="1300" dirty="0" smtClean="0"/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300" dirty="0"/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dirty="0" smtClean="0"/>
              <a:t>	Администрация </a:t>
            </a:r>
            <a:r>
              <a:rPr lang="ru-RU" sz="1300" dirty="0"/>
              <a:t>Городского округа Верхняя Тура сохраняет </a:t>
            </a:r>
            <a:r>
              <a:rPr lang="ru-RU" sz="1300" dirty="0" smtClean="0"/>
              <a:t>заинтересованность </a:t>
            </a:r>
            <a:r>
              <a:rPr lang="ru-RU" sz="1300" dirty="0"/>
              <a:t>в участии горожан в бюджетном процессе. </a:t>
            </a:r>
            <a:r>
              <a:rPr lang="ru-RU" sz="1300" dirty="0" smtClean="0"/>
              <a:t>Для </a:t>
            </a:r>
            <a:r>
              <a:rPr lang="ru-RU" sz="1300" dirty="0"/>
              <a:t>нас важно и ценно мнение каждого как по совершенствованию </a:t>
            </a:r>
            <a:r>
              <a:rPr lang="ru-RU" sz="1300" dirty="0" smtClean="0"/>
              <a:t>бюджетного </a:t>
            </a:r>
            <a:r>
              <a:rPr lang="ru-RU" sz="1300" dirty="0"/>
              <a:t>процесса, так и по формированию доходной </a:t>
            </a:r>
            <a:r>
              <a:rPr lang="ru-RU" sz="1300" dirty="0" smtClean="0"/>
              <a:t>и  </a:t>
            </a:r>
            <a:r>
              <a:rPr lang="ru-RU" sz="1300" dirty="0"/>
              <a:t>расходной частей бюджета.</a:t>
            </a:r>
          </a:p>
          <a:p>
            <a:endParaRPr lang="ru-RU" dirty="0"/>
          </a:p>
        </p:txBody>
      </p:sp>
      <p:pic>
        <p:nvPicPr>
          <p:cNvPr id="33794" name="Picture 2" descr="https://static.1tv.ru/uploads/video/material/splash/2019/09/28/549537/big/549537_big_dbdac24e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786059"/>
            <a:ext cx="4000528" cy="300039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571480"/>
            <a:ext cx="521497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Структура доходов бюджета Городского округа Верхняя Тура стабильна на протяжении всего планового периода, значительного роста или снижения каких-либо доходных источников не происходит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3143248"/>
            <a:ext cx="6072230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При расчете прогнозных показателей по налоговым и неналоговым доходным источникам использовались данные статистической налоговой отчетности, информация о фактических поступлениях доходов в местный бюджет в текущем году,  сведения, предоставленные главными администраторами доходов бюджета и основными налогоплательщиками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Сравнение показателей расходной части бюджета 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071546"/>
          <a:ext cx="8048660" cy="4861210"/>
        </p:xfrm>
        <a:graphic>
          <a:graphicData uri="http://schemas.openxmlformats.org/drawingml/2006/table">
            <a:tbl>
              <a:tblPr/>
              <a:tblGrid>
                <a:gridCol w="2992659"/>
                <a:gridCol w="1416720"/>
                <a:gridCol w="1416720"/>
                <a:gridCol w="1246263"/>
                <a:gridCol w="976298"/>
              </a:tblGrid>
              <a:tr h="1165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2021 год (отчет), тыс.руб.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2022 год (оценка), тыс.руб. 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2023 год (план), тыс.руб.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Структура расходов в 2023 году, %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Общегосударственные вопросы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42 898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55 313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77 439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10,7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Национальная оборона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611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626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673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0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Национальная безопасность и правоохранительная деятельность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6 220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7 095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8 185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1,1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Национальная экономика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118 103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143 055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22 448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3,1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Жилищно-коммунальное хозяйство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192 005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295 163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70 022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9,7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Охрана окружающей среды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145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317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15 080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2,1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Образование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262 260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298 202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330 113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45,7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Культура, кинематография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47 985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137 998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148 911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20,6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Социальная политика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38 700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38 737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37 971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5,3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Физическая культура и спорт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7 079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8 908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11 655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Средства массовой информации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364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365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365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ИТОГО</a:t>
                      </a:r>
                    </a:p>
                  </a:txBody>
                  <a:tcPr marL="7386" marR="7386" marT="7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716 370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985 779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722 862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7386" marR="7386" marT="7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1428736"/>
          <a:ext cx="864399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Планируемые расходы бюджета на 2023-2025 годы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5" y="1214422"/>
          <a:ext cx="6495549" cy="3540498"/>
        </p:xfrm>
        <a:graphic>
          <a:graphicData uri="http://schemas.openxmlformats.org/drawingml/2006/table">
            <a:tbl>
              <a:tblPr/>
              <a:tblGrid>
                <a:gridCol w="3004869"/>
                <a:gridCol w="1163560"/>
                <a:gridCol w="1163560"/>
                <a:gridCol w="1163560"/>
              </a:tblGrid>
              <a:tr h="479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2023 год, тыс.руб.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2024 год, тыс.руб.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2025 год, тыс.руб.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18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Общегосударственные вопросы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77 439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78 272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81 175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1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Национальная оборона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1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Национальная безопасность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8 185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9 233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9 538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1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Национальная экономика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22 448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56 023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35 070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Жилищно-коммунальное хозяйство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70 022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34 679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21 090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1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Охрана окружающей среды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15 080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1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Образование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330 113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320 577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330 263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Культура, кинематография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148 911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40 339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41 402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1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Социальная политика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37 971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38 354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39 543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1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Физическая культура и спорт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11 655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14 374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14 592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Средства массовой информации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Условно утверждаемые расходы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9 732,00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18 534,00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ИТОГО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722 862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602 801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592 449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000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Планируемые расходы бюджета на 2023-2025 годы</a:t>
            </a:r>
            <a:endParaRPr lang="ru-RU" sz="24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611560" y="928670"/>
          <a:ext cx="8064896" cy="55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572000" y="2214554"/>
            <a:ext cx="40719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/>
              <a:t>Расходная часть бюджета сформирована с применением принципов программно-целевого метода планирования. Доля расходов местного бюджета, формируемых в рамках муниципальных программ, в 2023 году составляет 84,2% от общей суммы расходов.	</a:t>
            </a:r>
          </a:p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7411" name="Picture 81" descr="http://www.cenaputevki.ru/pixs/21524-tury-na-kipr-iz-min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7"/>
            <a:ext cx="400788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4429132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территории Городского округа Верхняя Тура действуют 5 муниципальных программ.</a:t>
            </a: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6929486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Структура расходов бюджета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Городского округа Верхняя Тура на 2023 год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071546"/>
            <a:ext cx="4143375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Бюджет городского округа</a:t>
            </a:r>
          </a:p>
          <a:p>
            <a:pPr algn="ctr"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722 862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(100%)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143116"/>
            <a:ext cx="5500726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Программные расходы </a:t>
            </a: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608 922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(84,2%)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571480"/>
            <a:ext cx="214310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Непрограммные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113 940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тыс.руб.(15,8%)  расходы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осуществля-емые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вне рамок муниципальных программ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500562" y="1643050"/>
            <a:ext cx="207170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071670" y="1643050"/>
            <a:ext cx="71437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14313" y="3429000"/>
            <a:ext cx="1428750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Муниципальная программа «Повышение эффективности деятельности органов местного самоуправления  Городского округа Верхняя Тура до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2025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года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48 120 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813" y="3429000"/>
            <a:ext cx="1571617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Муниципальная программа «Строительство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развитие и содержание объектов городского и дорожного хозяйства Городского округа Верхняя Тура до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2027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года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181 401 тыс.руб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13" y="3429000"/>
            <a:ext cx="1500191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Муниципальная программа «Развитие системы образования в Городском округе Верхняя Тура до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2025 года»</a:t>
            </a:r>
          </a:p>
          <a:p>
            <a:pPr algn="ctr"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315 403 тыс.руб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3429000"/>
            <a:ext cx="1500203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Муниципальная программа «Развитие культуры,            физической культуры, спорта и молодежной политики в Городском округе Верхняя Тура до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2025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года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 </a:t>
            </a:r>
          </a:p>
          <a:p>
            <a:pPr algn="ctr"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47 106 тыс.руб.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642938" y="2928933"/>
            <a:ext cx="785790" cy="42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428074" y="3142462"/>
            <a:ext cx="428627" cy="1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4" idx="0"/>
          </p:cNvCxnSpPr>
          <p:nvPr/>
        </p:nvCxnSpPr>
        <p:spPr>
          <a:xfrm rot="16200000" flipH="1">
            <a:off x="4018359" y="3053950"/>
            <a:ext cx="500064" cy="250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929190" y="2928934"/>
            <a:ext cx="1214435" cy="42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072330" y="3429000"/>
            <a:ext cx="1571636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Муниципальная программа «Формирование современной городской среды на территории Городского округа Верхняя Тура на 2018-2027 годы»  </a:t>
            </a:r>
          </a:p>
          <a:p>
            <a:pPr algn="ctr"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16 891 тыс.руб.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857884" y="2714620"/>
            <a:ext cx="171451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164307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«Повышение эффективности деятельности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органов местного самоуправления  Городского округа Верхняя Тура до 2025 года»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85750" y="2000250"/>
            <a:ext cx="85725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1600" dirty="0"/>
              <a:t>Заказчиком и исполнителем программы является Администрация Городского округа Верхняя Тура.  Данная программа охватывает различные направления расходов муниципалитета, которые производятся как за счет средств местного бюджета, так и за счет средств вышестоящих бюджетов. </a:t>
            </a:r>
          </a:p>
          <a:p>
            <a:pPr algn="just"/>
            <a:r>
              <a:rPr lang="ru-RU" sz="1600" dirty="0"/>
              <a:t>	Основными направлениями расходов данной программы являются: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Мероприятия </a:t>
            </a:r>
            <a:r>
              <a:rPr lang="ru-RU" sz="1600" dirty="0"/>
              <a:t>в области пожарной безопасности на территории Городского округа Верхняя </a:t>
            </a:r>
            <a:r>
              <a:rPr lang="ru-RU" sz="1600" dirty="0" smtClean="0"/>
              <a:t>Тура</a:t>
            </a:r>
            <a:endParaRPr lang="ru-RU" sz="1600" dirty="0"/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Организация </a:t>
            </a:r>
            <a:r>
              <a:rPr lang="ru-RU" sz="1600" dirty="0"/>
              <a:t>предупреждения и ликвидации последствий чрезвычайных ситуаций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Мероприятия </a:t>
            </a:r>
            <a:r>
              <a:rPr lang="ru-RU" sz="1600" dirty="0"/>
              <a:t>в области </a:t>
            </a:r>
            <a:r>
              <a:rPr lang="ru-RU" sz="1600" dirty="0" smtClean="0"/>
              <a:t>жилищно-коммунального  </a:t>
            </a:r>
            <a:r>
              <a:rPr lang="ru-RU" sz="1600" dirty="0"/>
              <a:t>хозяйства </a:t>
            </a:r>
            <a:r>
              <a:rPr lang="ru-RU" sz="1600" dirty="0" smtClean="0"/>
              <a:t>(модернизация системы теплоснабжения от газовой котельной по ул. Совхозная  до жилых домов  по ул. Совхозная, ул. Мира)</a:t>
            </a:r>
            <a:endParaRPr lang="ru-RU" sz="1600" dirty="0"/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Поддержка </a:t>
            </a:r>
            <a:r>
              <a:rPr lang="ru-RU" sz="1600" dirty="0"/>
              <a:t>субъектов малого и среднего предпринимательства, мероприятия в области межевания и планировки городской территории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Обеспечение безопасности гидротехнических сооружений </a:t>
            </a:r>
            <a:r>
              <a:rPr lang="ru-RU" sz="1600" dirty="0" err="1" smtClean="0"/>
              <a:t>Верхне-Туринского</a:t>
            </a:r>
            <a:r>
              <a:rPr lang="ru-RU" sz="1600" dirty="0" smtClean="0"/>
              <a:t> гидроузла</a:t>
            </a:r>
            <a:endParaRPr lang="ru-RU" sz="1600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0" y="5643563"/>
            <a:ext cx="9144000" cy="1000125"/>
          </a:xfrm>
          <a:prstGeom prst="wedgeEllipseCallout">
            <a:avLst>
              <a:gd name="adj1" fmla="val -42996"/>
              <a:gd name="adj2" fmla="val 63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в рамках данной программы предусмотрены в сумме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48 120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15 936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2024  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16 376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тыс.руб. в 2025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929190" y="428604"/>
            <a:ext cx="4071966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создание автоматизированной системы управления наружным освещением: предусмотрено 3209 тыс.руб. в 2023 году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D:\Users\Office\Documents\NetSpeakerphone\Received Files\Ужакина Э_Ф_\DSC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643314"/>
            <a:ext cx="4036215" cy="269081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44" y="571480"/>
            <a:ext cx="471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Важнейшие мероприятия муниципальной программы «Повышение эффективности деятельности </a:t>
            </a:r>
            <a:br>
              <a:rPr lang="ru-RU" dirty="0" smtClean="0"/>
            </a:br>
            <a:r>
              <a:rPr lang="ru-RU" dirty="0" smtClean="0"/>
              <a:t>органов местного самоуправления  Городского округа Верхняя Тура до 2025 года»: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00034" y="3000372"/>
            <a:ext cx="3643306" cy="3429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модернизация системы теплоснабжения от газовой котельной по улице Совхозная до жилых домов по ул. Совхозная, ул. Мира: предусмотрено </a:t>
            </a:r>
          </a:p>
          <a:p>
            <a:pPr lvl="0"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27 849 тыс.руб. в 2023 году</a:t>
            </a:r>
          </a:p>
        </p:txBody>
      </p:sp>
    </p:spTree>
  </p:cSld>
  <p:clrMapOvr>
    <a:masterClrMapping/>
  </p:clrMapOvr>
  <p:transition>
    <p:whee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77280" cy="1571636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«Строительство, развитие и содержание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объектов городского и дорожного хозяйства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Городского округа Верхняя Тура до 2027 года»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28625" y="1944753"/>
            <a:ext cx="8286750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endParaRPr lang="ru-RU" sz="1300" dirty="0"/>
          </a:p>
          <a:p>
            <a:pPr algn="just"/>
            <a:r>
              <a:rPr lang="ru-RU" sz="1300" dirty="0"/>
              <a:t>	В рамках данной программы осуществляются расходы в области содержания городских дорог (очистка от снега в зимнее время, осуществление </a:t>
            </a:r>
            <a:r>
              <a:rPr lang="ru-RU" sz="1300" dirty="0" smtClean="0"/>
              <a:t>реконструкции, ремонта </a:t>
            </a:r>
            <a:r>
              <a:rPr lang="ru-RU" sz="1300" dirty="0"/>
              <a:t>и грейдирования в летнее время), расходы по благоустройству города (ликвидация несанкционированных свалок, вывоз мусора после проведения субботников, озеленение города).</a:t>
            </a:r>
          </a:p>
          <a:p>
            <a:pPr algn="just"/>
            <a:r>
              <a:rPr lang="ru-RU" sz="1300" dirty="0"/>
              <a:t>	Также в рамках программы осуществляется подготовка к строительству и строительство ряда объектов городской инфраструктуры </a:t>
            </a:r>
            <a:r>
              <a:rPr lang="ru-RU" sz="1300" dirty="0" smtClean="0"/>
              <a:t>(строительство центра культуры и искусств, реконструкция улицы Карла Маркса).</a:t>
            </a:r>
            <a:endParaRPr lang="ru-RU" sz="1300" dirty="0"/>
          </a:p>
          <a:p>
            <a:pPr algn="just"/>
            <a:r>
              <a:rPr lang="ru-RU" sz="1300" dirty="0"/>
              <a:t>	</a:t>
            </a:r>
            <a:r>
              <a:rPr lang="ru-RU" sz="1300" dirty="0" smtClean="0"/>
              <a:t>Мероприятиями </a:t>
            </a:r>
            <a:r>
              <a:rPr lang="ru-RU" sz="1300" dirty="0"/>
              <a:t>этой программы являются расходы по предоставлению льгот и компенсаций расходов по оплате коммунальных услуг за счет средств федерального, областного и местного бюджетов</a:t>
            </a:r>
            <a:r>
              <a:rPr lang="ru-RU" sz="1300" dirty="0" smtClean="0"/>
              <a:t>.</a:t>
            </a:r>
          </a:p>
          <a:p>
            <a:pPr algn="just"/>
            <a:r>
              <a:rPr lang="ru-RU" sz="1300" dirty="0" smtClean="0"/>
              <a:t>	</a:t>
            </a:r>
            <a:endParaRPr lang="ru-RU" sz="1300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0" y="5000636"/>
            <a:ext cx="9144000" cy="1643052"/>
          </a:xfrm>
          <a:prstGeom prst="wedgeEllipseCallout">
            <a:avLst>
              <a:gd name="adj1" fmla="val -42996"/>
              <a:gd name="adj2" fmla="val 63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в рамках данной программы предусмотрены в сумме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181 401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106 309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2024 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72 991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тыс.руб. в 2025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i.mycdn.me/i?r=AzEPZsRbOZEKgBhR0XGMT1RkuZr-Du1a0vXQ4WtWsHx0U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5414">
            <a:off x="7286644" y="4357694"/>
            <a:ext cx="1571636" cy="117872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 rot="1350779">
            <a:off x="3723040" y="4534690"/>
            <a:ext cx="2214578" cy="85725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Результат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исполнения бюджета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2976" y="214290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Определения основных понятий и иных необходимых терминов, используемых в бюджетном процессе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2071678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форма образования и расходования денежных средств определенного субъекта на определенный период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14282" y="928670"/>
            <a:ext cx="600079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поступающие в бюджет денежные средства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57158" y="3357562"/>
            <a:ext cx="5643602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расходы бюджета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выплачиваемые из бюджета денежные средства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2232" y="3857628"/>
            <a:ext cx="257176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дефицит бюджета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превышение расходов бюджета над его доходами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00760" y="5715016"/>
            <a:ext cx="257176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профицит бюджета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357818" y="4429132"/>
            <a:ext cx="121444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643570" y="5429264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3662">
            <a:off x="565863" y="5129840"/>
            <a:ext cx="1647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ti71.ru/upload/iblock/f59/f59c4005d43d519459a0df761d1b1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9157">
            <a:off x="6341570" y="1108598"/>
            <a:ext cx="2430437" cy="163044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2142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Важнейшие мероприятия муниципальной программы «Строительство, развитие и содержание объектов городского и дорожного хозяйства Городского округа Верхняя Тура до 2027 года»: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14282" y="1000108"/>
            <a:ext cx="3000396" cy="2857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центра культуры и искусств в Городском округе Верхняя Тура Свердловской области: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предусмотрено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109 129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тыс.руб. на 2023 год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214942" y="1928802"/>
            <a:ext cx="3643338" cy="407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Реконструкция улицы Карла Маркса с участком автомобильной дороги от улицы Железнодорожников до Верхнетуринского кладбища с мостом через реку Тура: предусмотрено  7 132 тыс.руб. на 2023 год (обязательства местного бюджета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 descr="D:\Users\Office\Contacts\Documents\бюджет для граждан\бюджет 2023-2025\центр культур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4143369"/>
            <a:ext cx="4211092" cy="250034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2858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«Развитие системы образования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Городском округе Верхняя Тура до 2025 года»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86005" y="1649259"/>
            <a:ext cx="8715375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1500" dirty="0"/>
              <a:t>Разработчиком и исполнителем программы является </a:t>
            </a:r>
            <a:r>
              <a:rPr lang="ru-RU" sz="1500" dirty="0" smtClean="0"/>
              <a:t>Администрация Городского округа Верхняя Тура. </a:t>
            </a:r>
            <a:endParaRPr lang="ru-RU" sz="1500" dirty="0"/>
          </a:p>
          <a:p>
            <a:pPr algn="just"/>
            <a:r>
              <a:rPr lang="ru-RU" sz="1500" dirty="0"/>
              <a:t>	В рамках данной программы осуществляется финансирование деятельности 6 дошкольных </a:t>
            </a:r>
            <a:r>
              <a:rPr lang="ru-RU" sz="1500" dirty="0" smtClean="0"/>
              <a:t>образовательных </a:t>
            </a:r>
            <a:r>
              <a:rPr lang="ru-RU" sz="1500" dirty="0"/>
              <a:t>учреждений нашего города (путем предоставления субсидий на выполнение муниципального задания и субсидий на иные цели).</a:t>
            </a:r>
          </a:p>
          <a:p>
            <a:pPr algn="just"/>
            <a:r>
              <a:rPr lang="ru-RU" sz="1500" dirty="0"/>
              <a:t>	Кроме того, в городе функционирует две общеобразовательные школы, обеспечение деятельности которых также нашло отражение в данной программе.  </a:t>
            </a:r>
          </a:p>
          <a:p>
            <a:pPr algn="just"/>
            <a:r>
              <a:rPr lang="ru-RU" sz="1500" dirty="0"/>
              <a:t>	</a:t>
            </a:r>
          </a:p>
        </p:txBody>
      </p:sp>
      <p:pic>
        <p:nvPicPr>
          <p:cNvPr id="7170" name="Picture 2" descr="D:\Users\Office\Contacts\Documents\бюджет для граждан\исполнение 2020\здравствуй, 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9359">
            <a:off x="5715008" y="4214818"/>
            <a:ext cx="3121152" cy="2081784"/>
          </a:xfrm>
          <a:prstGeom prst="rect">
            <a:avLst/>
          </a:prstGeom>
          <a:noFill/>
        </p:spPr>
      </p:pic>
      <p:pic>
        <p:nvPicPr>
          <p:cNvPr id="7171" name="Picture 3" descr="D:\Users\Office\Contacts\Documents\бюджет для граждан\исполнение 2020\детс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2092">
            <a:off x="571472" y="3643314"/>
            <a:ext cx="3710948" cy="242808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55721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Также в рамках указанной программы работают учреждения дополнительного образования детей: Муниципальное бюджетное образовательное учреждение дополнительного образования детей «Детская школа искусств имени А. А. Пантыкина» Городского округа Верхняя Тура, Верхнетуринское муниципальное бюджетное образовательное учреждение дополнительного образования детей «Детско-юношеская спортивная школа», Муниципальное бюджетное образовательное учреждение дополнительного образования детей "Центр внешкольной работы по военно-патриотическому воспитанию "Мужество»</a:t>
            </a:r>
            <a:endParaRPr lang="ru-RU" dirty="0"/>
          </a:p>
        </p:txBody>
      </p:sp>
      <p:pic>
        <p:nvPicPr>
          <p:cNvPr id="3" name="Picture 1" descr="D:\Users\Office\Contacts\Documents\бюджет для граждан\исполнение 2020\ДШ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714356"/>
            <a:ext cx="1571636" cy="2794020"/>
          </a:xfrm>
          <a:prstGeom prst="rect">
            <a:avLst/>
          </a:prstGeom>
          <a:noFill/>
        </p:spPr>
      </p:pic>
      <p:pic>
        <p:nvPicPr>
          <p:cNvPr id="54274" name="Picture 2" descr="D:\Users\Office\Contacts\Documents\бюджет для граждан\исполнение 2020\ДЮСШ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72008"/>
            <a:ext cx="2762237" cy="2071678"/>
          </a:xfrm>
          <a:prstGeom prst="rect">
            <a:avLst/>
          </a:prstGeom>
          <a:noFill/>
        </p:spPr>
      </p:pic>
      <p:pic>
        <p:nvPicPr>
          <p:cNvPr id="5" name="Picture 2" descr="https://sun9-20.userapi.com/c638131/v638131259/7b/ULu37GgP9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6254">
            <a:off x="4943820" y="3899908"/>
            <a:ext cx="3866622" cy="252463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642918"/>
            <a:ext cx="621510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914400" algn="just"/>
            <a:r>
              <a:rPr lang="ru-RU" sz="1500" dirty="0" smtClean="0"/>
              <a:t>Расходы на приобретение путевок детям в загородные лагеря в летний период и работа городского лагеря с дневным пребыванием также производятся в рамках указанной программы</a:t>
            </a:r>
            <a:r>
              <a:rPr lang="ru-RU" sz="1400" dirty="0" smtClean="0"/>
              <a:t>. </a:t>
            </a:r>
          </a:p>
          <a:p>
            <a:pPr marL="0" lvl="2" indent="914400" algn="just"/>
            <a:r>
              <a:rPr lang="ru-RU" sz="1400" dirty="0" smtClean="0"/>
              <a:t>Кроме того в рамках указанной программы осуществляет свою деятельность муниципальное казенное учреждение Подростково-молодежный центр «Колосок», созданное с целью осуществления мероприятий в области работы с детьми, подростками и молодежью в нашем городе.</a:t>
            </a:r>
            <a:endParaRPr lang="ru-RU" sz="1400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14282" y="5500702"/>
            <a:ext cx="8929718" cy="1000125"/>
          </a:xfrm>
          <a:prstGeom prst="wedgeEllipseCallout">
            <a:avLst>
              <a:gd name="adj1" fmla="val -42996"/>
              <a:gd name="adj2" fmla="val 63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в рамках данной программы предусмотрены в сумме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315 403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304 607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2024 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313 757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тыс.руб. в 2025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sun9-86.userapi.com/impg/-YYkHCS0Y7u_R5L6Wqg64SEgATbsGOBlq4zzag/joroFnG0Esg.jpg?size=1280x960&amp;quality=96&amp;sign=ad38eecc51090e1454196951d1d0772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428868"/>
            <a:ext cx="3829173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Office\Documents\бюджет для граждан\проект бюджета 2020-2022\кинотеатр 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7155">
            <a:off x="173386" y="3953109"/>
            <a:ext cx="2333407" cy="15579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150019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sz="2300" b="1" dirty="0" smtClean="0">
                <a:latin typeface="Arial" pitchFamily="34" charset="0"/>
                <a:cs typeface="Arial" pitchFamily="34" charset="0"/>
              </a:rPr>
            </a:b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«Развитие культуры, физической культуры, спорта и молодежной политики в Городском округе Верхняя Тура до 2025 года»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57188" y="1857375"/>
            <a:ext cx="59293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dirty="0" smtClean="0"/>
              <a:t>В </a:t>
            </a:r>
            <a:r>
              <a:rPr lang="ru-RU" sz="1400" dirty="0"/>
              <a:t>рамках данной программы предусмотрено осуществление деятельности трех учреждений культуры: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Муниципальное </a:t>
            </a:r>
            <a:r>
              <a:rPr lang="ru-RU" sz="1400" dirty="0"/>
              <a:t>бюджетное учреждение культуры «Библиотека им. Ф.Ф.Павленкова» Городского округа Верхняя Тура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Муниципальное </a:t>
            </a:r>
            <a:r>
              <a:rPr lang="ru-RU" sz="1400" dirty="0"/>
              <a:t>бюджетное учреждение культуры "Киновидеодосуговый Центр" Городского округа Верхняя Тура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Муниципальное </a:t>
            </a:r>
            <a:r>
              <a:rPr lang="ru-RU" sz="1400" dirty="0"/>
              <a:t>бюджетное учреждение культуры "Городской Центр Культуры и Досуга ГО Верхняя Тура»</a:t>
            </a:r>
          </a:p>
        </p:txBody>
      </p:sp>
      <p:pic>
        <p:nvPicPr>
          <p:cNvPr id="24580" name="Рисунок 3" descr="http://semantic.uraic.ru/(A(ohh6IEAkzAEkAAAANjIyYzU5ZTMtODllMS00ZGNmLWFjZWMtODk1N2Y4ZGI1NjhhIax9MbirGRirq6A_6IXwKRwPL_81))/icons/getimage.ashx?id=13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3143">
            <a:off x="6899771" y="4059306"/>
            <a:ext cx="2139950" cy="176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Рисунок 4" descr="http://i.ekmap.ru/4/0/0/5/thumbs/800_534_fix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6941">
            <a:off x="6296986" y="1899154"/>
            <a:ext cx="2428875" cy="181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1285852" y="4786322"/>
            <a:ext cx="6143668" cy="1928812"/>
          </a:xfrm>
          <a:prstGeom prst="wedgeEllipseCallout">
            <a:avLst>
              <a:gd name="adj1" fmla="val -55326"/>
              <a:gd name="adj2" fmla="val 44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в рамках данной программы предусмотрены в сумме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47 106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году,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49 718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2024 году, </a:t>
            </a: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50 752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тыс.руб. в 2025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85720" y="285728"/>
            <a:ext cx="335758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/>
              <a:t>	Т</a:t>
            </a:r>
            <a:r>
              <a:rPr lang="ru-RU" sz="1600" dirty="0"/>
              <a:t>акже в рамках муниципальной  программы «Развитие культуры, физической культуры, спорта и молодежной политики в Городском округе Верхняя Тура до </a:t>
            </a:r>
            <a:r>
              <a:rPr lang="ru-RU" sz="1600" dirty="0" smtClean="0"/>
              <a:t>2025 </a:t>
            </a:r>
            <a:r>
              <a:rPr lang="ru-RU" sz="1600" dirty="0"/>
              <a:t>года» осуществляются расходы </a:t>
            </a:r>
            <a:r>
              <a:rPr lang="ru-RU" sz="1600" dirty="0" smtClean="0"/>
              <a:t>по проведению городских спортивных мероприятий </a:t>
            </a:r>
            <a:endParaRPr lang="ru-RU" sz="1600" dirty="0"/>
          </a:p>
          <a:p>
            <a:pPr algn="just"/>
            <a:r>
              <a:rPr lang="ru-RU" dirty="0"/>
              <a:t>	</a:t>
            </a:r>
          </a:p>
        </p:txBody>
      </p:sp>
      <p:pic>
        <p:nvPicPr>
          <p:cNvPr id="26627" name="Picture 2" descr="http://www.mk.ru/upload/iblock_mk/475/2e/cb/cb/DETAIL_PICTURE_533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2970">
            <a:off x="0" y="4429132"/>
            <a:ext cx="3357585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357554" y="3929066"/>
            <a:ext cx="5643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Молодые семьи Городского округа Верхняя Тура в соответствии с установленной очередностью и при условии предоставления всех необходимых документов могут приобрести в собственность жилье на условиях софинансирования путем получения  из федерального, областного и местного бюджетов социальных выплат. Суммарный объем выплат составляет 40% стоимости приобретенного жилья, что становится существенной помощью для молодых семей, желающих улучшить свои  жилищные условия</a:t>
            </a:r>
            <a:endParaRPr lang="ru-RU" sz="1600" dirty="0"/>
          </a:p>
        </p:txBody>
      </p:sp>
      <p:pic>
        <p:nvPicPr>
          <p:cNvPr id="4097" name="Picture 1" descr="D:\Users\Office\Contacts\Documents\бюджет для граждан\исполнение 2020\лыжня рос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857364"/>
            <a:ext cx="2643174" cy="1982381"/>
          </a:xfrm>
          <a:prstGeom prst="rect">
            <a:avLst/>
          </a:prstGeom>
          <a:noFill/>
        </p:spPr>
      </p:pic>
      <p:pic>
        <p:nvPicPr>
          <p:cNvPr id="2" name="Picture 2" descr="D:\Users\Office\Contacts\Documents\бюджет для граждан\исполнение 2020\спо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28604"/>
            <a:ext cx="2857520" cy="190650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s://sun9-49.userapi.com/impg/JAIrrT18f5c-m5X4ZRO4WK32_GuumaVKERmEsA/7jyhg_yP9cM.jpg?size=842x600&amp;quality=95&amp;sign=9287135f57961735c0c4d322f708f52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00438"/>
            <a:ext cx="4010053" cy="28575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500042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  <a:br>
              <a:rPr lang="ru-RU" b="1" dirty="0" smtClean="0"/>
            </a:br>
            <a:r>
              <a:rPr lang="ru-RU" b="1" dirty="0" smtClean="0"/>
              <a:t>«Формирование современной городской среды на территории </a:t>
            </a:r>
          </a:p>
          <a:p>
            <a:pPr algn="ctr"/>
            <a:r>
              <a:rPr lang="ru-RU" b="1" dirty="0" smtClean="0"/>
              <a:t>Городского округа Верхняя Тура на 2018-2027 годы»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1612"/>
            <a:ext cx="792961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/>
              <a:t>Ответственный за разработку и выполнение мероприятий данной программы, главный распорядитель бюджетных средств  Администрация Городского округа Верхняя Тура. </a:t>
            </a:r>
          </a:p>
          <a:p>
            <a:pPr algn="just"/>
            <a:r>
              <a:rPr lang="ru-RU" sz="1400" dirty="0" smtClean="0"/>
              <a:t>	В рамках данной программы предусмотрено создание условий для повышения уровня комфортности проживания населения, благоустройство территорий общественного назначения. Основным мероприятием на 2023 год станет комплексное благоустройство общественной территории в микрорайоне Рига.</a:t>
            </a:r>
            <a:endParaRPr lang="ru-RU" sz="1400" dirty="0"/>
          </a:p>
        </p:txBody>
      </p:sp>
      <p:sp>
        <p:nvSpPr>
          <p:cNvPr id="7" name="Овальная выноска 6"/>
          <p:cNvSpPr/>
          <p:nvPr/>
        </p:nvSpPr>
        <p:spPr>
          <a:xfrm rot="21176636">
            <a:off x="-199064" y="3504396"/>
            <a:ext cx="5989753" cy="1781200"/>
          </a:xfrm>
          <a:prstGeom prst="wedgeEllipseCallout">
            <a:avLst>
              <a:gd name="adj1" fmla="val -44251"/>
              <a:gd name="adj2" fmla="val 84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в рамках данной программы предусмотрены в сумме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16 891 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с.руб. в 2023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году,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тыс.руб. в 2024 году, </a:t>
            </a: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тыс.руб. в 2025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86742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Дефицит бюджета города Верхняя Тура на 2023-2025 годы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357298"/>
            <a:ext cx="18383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20902552">
            <a:off x="94312" y="1588280"/>
            <a:ext cx="3421316" cy="41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Профицит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бюджета по итогам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2021 и 2022 годов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объясняется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наличием остатков средств на счете местного бюджета </a:t>
            </a:r>
          </a:p>
          <a:p>
            <a:pPr algn="ctr">
              <a:defRPr/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как за счет безвозмездных поступлений, так и за счет налоговых и неналоговых поступлений 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3428992" y="1428736"/>
          <a:ext cx="4572000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Муниципальный долг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Городского округа Верхняя Тура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Box 10"/>
          <p:cNvSpPr txBox="1">
            <a:spLocks noChangeArrowheads="1"/>
          </p:cNvSpPr>
          <p:nvPr/>
        </p:nvSpPr>
        <p:spPr bwMode="auto">
          <a:xfrm>
            <a:off x="285720" y="3996128"/>
            <a:ext cx="85725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 smtClean="0"/>
              <a:t>	Муниципальный долг Городского округа Верхняя Тура отсутствует. В 2021-2022 годах источники внутреннего финансирования дефицита бюджета в виде привлечения заемных средств не использовались.</a:t>
            </a:r>
          </a:p>
          <a:p>
            <a:pPr algn="just"/>
            <a:r>
              <a:rPr lang="ru-RU" dirty="0" smtClean="0"/>
              <a:t>	Осуществление муниципальных внутренних заимствований, предоставление муниципальных гарантий  в течение 2023-2025 годов также не планируется.</a:t>
            </a:r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00958" y="128586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785918" y="1357298"/>
          <a:ext cx="4857784" cy="174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4286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Информационный лист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/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Информация  «Бюджет Городского округа Верхняя Тура на 2023-2025 годы для граждан» сформирован с целью повышения прозрачности и открытости для граждан бюджетного процесса и бюджета городского округа.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Ответственный за предоставление информации о формировании местного бюджета в доступной для граждан форме: финансовый отдел администрации городского округа Верхняя Тура.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адрес: г. Верхняя Тура, ул.Иканина, 77, каб. № 207, телефон 2-82-90 (145), время работы: понедельник-четверг с 8-00 до 17-15, пятница с 8-00 до 16-00, перерыв с 12-30 до 13-30, электронный адрес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fovt@bk.ru.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https://avatars.mds.yandex.net/get-altay/1363707/2a000001658e852baacfd3abc17d74486f47/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1428">
            <a:off x="4286248" y="4143380"/>
            <a:ext cx="3929090" cy="260302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857232"/>
            <a:ext cx="335758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Дефицит бюджета должен обеспечиваться источниками его погашения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7686" y="1357298"/>
            <a:ext cx="4643470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Источники погашения дефицита бюджета – средства, привлекаемые в бюджет для покрытия дефицита (кредиты банков, кредиты от других уровней бюджетов, ценные бумаги (акции, облигации), муниципальные гарантии)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071810"/>
            <a:ext cx="350046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Заимствования, привлекаемые для обеспечения дефицита бюджета, образуют муниципальный долг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066" y="4143380"/>
            <a:ext cx="3571900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Муниципальный долг – совокупность долговых обязательств, возникающих  из муниципальных заимствований, принимаемых на себя муниципальным образованием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pbs.twimg.com/media/DYaqLF2WAAApKJ4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929198"/>
            <a:ext cx="2286015" cy="171499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2500313" y="714375"/>
            <a:ext cx="4286250" cy="285750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Доходы бюджета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00063" y="1571625"/>
            <a:ext cx="2500312" cy="642938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571875" y="1571625"/>
            <a:ext cx="2428875" cy="642938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Неналоговые доходы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6286512" y="1571612"/>
            <a:ext cx="2571750" cy="642938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2643188"/>
            <a:ext cx="2786062" cy="2428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налог на доходы физических лиц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доходы от уплаты акцизов на дизельное топливо, моторные масла, автомобильный и прямогонный бензин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единый налог на вмененный доход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налог на имущество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физических лиц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земельный налог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государственная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пошлина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62" y="2714625"/>
            <a:ext cx="3214701" cy="23574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доходы от использования земли и имущества, находящегося в государственной или муниципальной собственности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плата при пользовании природными ресурсами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доходы от оказания платных услуг и компенсации затрат государства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доходы от продажи материальных и нематериальных активов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штрафы, санкции, возмещение ущерба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86577" y="2714625"/>
            <a:ext cx="2214547" cy="23574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дотации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субсидии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000232" y="1142984"/>
            <a:ext cx="178595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679157" y="1107265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00760" y="1071546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544">
            <a:off x="3131724" y="5365241"/>
            <a:ext cx="2522127" cy="149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2643188" y="500063"/>
            <a:ext cx="4286250" cy="571500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</a:p>
        </p:txBody>
      </p:sp>
      <p:sp>
        <p:nvSpPr>
          <p:cNvPr id="3" name="Параллелограмм 2"/>
          <p:cNvSpPr/>
          <p:nvPr/>
        </p:nvSpPr>
        <p:spPr>
          <a:xfrm>
            <a:off x="-142875" y="2714625"/>
            <a:ext cx="2428875" cy="2857500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Дотации -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трансферты,          предоставляемые на безвозмездной и безвозвратной основе без установления направлений и (или) условий их использования (безвозмездная финансовая помощь государства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200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2071688" y="2714625"/>
            <a:ext cx="2500312" cy="2857500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42900" algn="ctr" eaLnBrk="0" hangingPunct="0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Субсидии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предоставляются на условиях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долевого софинансирования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расходов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4211960" y="2852936"/>
            <a:ext cx="2592288" cy="2714055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42900" eaLnBrk="0" hangingPunct="0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Субвенции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6516216" y="2714625"/>
            <a:ext cx="3096344" cy="2786077"/>
          </a:xfrm>
          <a:prstGeom prst="parallelogram">
            <a:avLst>
              <a:gd name="adj" fmla="val 2035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42900" algn="ctr" eaLnBrk="0" hangingPunct="0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направляются на стимулирование экономического роста; компенсацию местным бюджетам затрат на финансирование мероприятий общенационального значения, стоимость которых превышает доходные возможности данных бюджетов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357290" y="1142984"/>
            <a:ext cx="1857388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286116" y="1643050"/>
            <a:ext cx="114300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929190" y="1714488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6536545" y="1250141"/>
            <a:ext cx="135732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87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Основы составления проекта бюджета Городского округа Верхняя Тура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714348" y="10001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img.rg.ru/img/content/152/22/45/3_d_8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24753">
            <a:off x="6551037" y="4844915"/>
            <a:ext cx="2071702" cy="1381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Бюджетный процесс </a:t>
            </a:r>
            <a:r>
              <a:rPr lang="ru-RU" dirty="0" smtClean="0"/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0" y="2500306"/>
            <a:ext cx="2214563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1. Разработка проекта бюджета</a:t>
            </a:r>
          </a:p>
        </p:txBody>
      </p:sp>
      <p:sp>
        <p:nvSpPr>
          <p:cNvPr id="4" name="Овал 3"/>
          <p:cNvSpPr/>
          <p:nvPr/>
        </p:nvSpPr>
        <p:spPr>
          <a:xfrm>
            <a:off x="2000232" y="2928934"/>
            <a:ext cx="2071688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2. Рассмотрение проекта бюджет</a:t>
            </a:r>
          </a:p>
        </p:txBody>
      </p:sp>
      <p:sp>
        <p:nvSpPr>
          <p:cNvPr id="5" name="Овал 4"/>
          <p:cNvSpPr/>
          <p:nvPr/>
        </p:nvSpPr>
        <p:spPr>
          <a:xfrm>
            <a:off x="3786182" y="3500438"/>
            <a:ext cx="2286000" cy="1071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3. Утверждение проекта бюджета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5500694" y="4357694"/>
            <a:ext cx="2143125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4. Исполнение бюджета</a:t>
            </a:r>
          </a:p>
        </p:txBody>
      </p:sp>
      <p:sp>
        <p:nvSpPr>
          <p:cNvPr id="7" name="Овал 6"/>
          <p:cNvSpPr/>
          <p:nvPr/>
        </p:nvSpPr>
        <p:spPr>
          <a:xfrm>
            <a:off x="6643688" y="5214950"/>
            <a:ext cx="2500312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5.Рассмотрение и утверждение отчета об исполнении бюджета</a:t>
            </a:r>
          </a:p>
        </p:txBody>
      </p:sp>
      <p:sp>
        <p:nvSpPr>
          <p:cNvPr id="8" name="Выгнутая влево стрелка 7"/>
          <p:cNvSpPr/>
          <p:nvPr/>
        </p:nvSpPr>
        <p:spPr>
          <a:xfrm rot="19112079">
            <a:off x="1025238" y="3304591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18985239">
            <a:off x="2675721" y="4013759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19254149">
            <a:off x="4230558" y="4595185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19189018">
            <a:off x="5663765" y="5307554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626" name="AutoShape 2" descr="http://900igr.net/up/datai/137030/0007-015-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305800" cy="14287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Основные задачи и приоритетные направления бюджетной политики Городского округа Верхняя Тура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2023-2025 годы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57188" y="2592408"/>
            <a:ext cx="84296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/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/>
              <a:t>Основной задачей бюджетной политики Городского округа Верхняя Тура является повышение эффективности бюджетных расходов в целях обеспечения их соответствия целям социально-экономического развития городского округа, в том числе за счет: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/>
              <a:t> повышения объективности и качества бюджетного планирования; 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/>
              <a:t> формирования бюджетных параметров исходя из четкой приоритизации и необходимости безусловного исполнения действующих расходных обязательств, в том числе с учетом их оптимизации и повышения эффективности их исполнения;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/>
              <a:t>повышения эффективности распределения бюджетных средств, ответственного подхода к принятию новых расходных обязательств с учетом их социально-экономической значимости.</a:t>
            </a:r>
          </a:p>
          <a:p>
            <a:r>
              <a:rPr lang="ru-RU" sz="1600" dirty="0" smtClean="0"/>
              <a:t> </a:t>
            </a:r>
            <a:endParaRPr lang="ru-RU" sz="1600" dirty="0"/>
          </a:p>
        </p:txBody>
      </p:sp>
      <p:pic>
        <p:nvPicPr>
          <p:cNvPr id="28676" name="Picture 4" descr="https://ua.news/wp-content/uploads/2019/05/1_3J8Bd1aZmtScx6g2uJZIE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3843">
            <a:off x="6818900" y="1780720"/>
            <a:ext cx="1624072" cy="108192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6087</TotalTime>
  <Words>2950</Words>
  <Application>Microsoft Office PowerPoint</Application>
  <PresentationFormat>Экран (4:3)</PresentationFormat>
  <Paragraphs>637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Бюджет Городского округа Верхняя Тура            на 2023-2025 годы для граждан</vt:lpstr>
      <vt:lpstr>Приветственное слово</vt:lpstr>
      <vt:lpstr>Слайд 3</vt:lpstr>
      <vt:lpstr>Слайд 4</vt:lpstr>
      <vt:lpstr>Слайд 5</vt:lpstr>
      <vt:lpstr>Слайд 6</vt:lpstr>
      <vt:lpstr>Слайд 7</vt:lpstr>
      <vt:lpstr>Слайд 8</vt:lpstr>
      <vt:lpstr>Основные задачи и приоритетные направления бюджетной политики Городского округа Верхняя Тура  на 2023-2025 годы</vt:lpstr>
      <vt:lpstr>Слайд 10</vt:lpstr>
      <vt:lpstr>Слайд 11</vt:lpstr>
      <vt:lpstr>Слайд 12</vt:lpstr>
      <vt:lpstr>Отдельные показатели социально-экономического развития Городского округа Верхняя Тура</vt:lpstr>
      <vt:lpstr>Общие характеристики бюджета на 2023 год</vt:lpstr>
      <vt:lpstr>Основные характеристики бюджета  Городского округа Верхняя Тура на 2023-2025 годы</vt:lpstr>
      <vt:lpstr>Сравнение показателей доходной части бюджета </vt:lpstr>
      <vt:lpstr>Слайд 17</vt:lpstr>
      <vt:lpstr>Планируемые доходы бюджета на 2023-2025 годы</vt:lpstr>
      <vt:lpstr>Планируемые доходы бюджета на 2023-2025 годы</vt:lpstr>
      <vt:lpstr>Слайд 20</vt:lpstr>
      <vt:lpstr>Слайд 21</vt:lpstr>
      <vt:lpstr>Слайд 22</vt:lpstr>
      <vt:lpstr>Слайд 23</vt:lpstr>
      <vt:lpstr>Планируемые расходы бюджета на 2023-2025 годы</vt:lpstr>
      <vt:lpstr>Слайд 25</vt:lpstr>
      <vt:lpstr>Структура расходов бюджета  Городского округа Верхняя Тура на 2023 год </vt:lpstr>
      <vt:lpstr>Муниципальная программа  «Повышение эффективности деятельности  органов местного самоуправления  Городского округа Верхняя Тура до 2025 года»</vt:lpstr>
      <vt:lpstr>Слайд 28</vt:lpstr>
      <vt:lpstr>Муниципальная программа  «Строительство, развитие и содержание  объектов городского и дорожного хозяйства  Городского округа Верхняя Тура до 2027 года»</vt:lpstr>
      <vt:lpstr>Слайд 30</vt:lpstr>
      <vt:lpstr>Муниципальная программа  «Развитие системы образования  в Городском округе Верхняя Тура до 2025 года»</vt:lpstr>
      <vt:lpstr>Слайд 32</vt:lpstr>
      <vt:lpstr>Слайд 33</vt:lpstr>
      <vt:lpstr>Муниципальная программа  «Развитие культуры, физической культуры, спорта и молодежной политики в Городском округе Верхняя Тура до 2025 года»</vt:lpstr>
      <vt:lpstr>Слайд 35</vt:lpstr>
      <vt:lpstr>Слайд 36</vt:lpstr>
      <vt:lpstr>Дефицит бюджета города Верхняя Тура на 2023-2025 годы </vt:lpstr>
      <vt:lpstr>Муниципальный долг  Городского округа Верхняя Тура</vt:lpstr>
      <vt:lpstr>Информационный лист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Office</dc:creator>
  <cp:lastModifiedBy>m.belousov</cp:lastModifiedBy>
  <cp:revision>621</cp:revision>
  <dcterms:created xsi:type="dcterms:W3CDTF">2015-09-10T10:26:50Z</dcterms:created>
  <dcterms:modified xsi:type="dcterms:W3CDTF">2023-01-20T05:26:11Z</dcterms:modified>
</cp:coreProperties>
</file>