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75" r:id="rId3"/>
    <p:sldId id="257" r:id="rId4"/>
    <p:sldId id="268" r:id="rId5"/>
    <p:sldId id="259" r:id="rId6"/>
    <p:sldId id="267" r:id="rId7"/>
    <p:sldId id="273" r:id="rId8"/>
    <p:sldId id="27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4\&#1080;&#1079;&#1084;&#1077;&#1085;&#1077;&#1085;&#1080;&#1077;%20&#1086;&#1089;&#1085;&#1086;&#1074;&#1085;&#1099;&#1093;%20&#1087;&#1072;&#1088;&#1072;&#1084;&#1077;&#1090;&#1088;&#1086;&#1074;%20&#1073;&#1102;&#1076;&#1078;&#1077;&#1090;&#1072;%202024\&#1076;&#1080;&#1072;&#1075;&#1088;&#1072;&#1084;&#1084;&#1099;%20&#1080;&#1079;&#1084;.%20&#1086;&#1089;&#1085;.%20&#1087;&#1072;&#1088;&#1072;&#1084;&#1077;&#1090;&#1088;&#1086;&#1074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tgo-srv-fo\fin\&#1054;&#1083;&#1103;%20&#1050;&#1086;&#1074;&#1099;&#1088;&#1079;&#1080;&#1085;&#1072;\&#1076;&#1083;&#1103;%20&#1089;&#1072;&#1081;&#1090;&#1072;\&#1077;&#1078;&#1077;&#1084;&#1077;&#1089;&#1103;&#1095;&#1085;&#1099;&#1077;%20&#1076;&#1072;&#1085;&#1085;&#1099;&#1077;\2024\&#1080;&#1079;&#1084;&#1077;&#1085;&#1077;&#1085;&#1080;&#1077;%20&#1086;&#1089;&#1085;&#1086;&#1074;&#1085;&#1099;&#1093;%20&#1087;&#1072;&#1088;&#1072;&#1084;&#1077;&#1090;&#1088;&#1086;&#1074;%20&#1073;&#1102;&#1076;&#1078;&#1077;&#1090;&#1072;%202024\&#1076;&#1080;&#1072;&#1075;&#1088;&#1072;&#1084;&#1084;&#1099;%20&#1080;&#1079;&#1084;.%20&#1086;&#1089;&#1085;.%20&#1087;&#1072;&#1088;&#1072;&#1084;&#1077;&#1090;&#1088;&#1086;&#107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90"/>
      <c:rotY val="60"/>
      <c:rAngAx val="1"/>
    </c:view3D>
    <c:plotArea>
      <c:layout>
        <c:manualLayout>
          <c:layoutTarget val="inner"/>
          <c:xMode val="edge"/>
          <c:yMode val="edge"/>
          <c:x val="0.12283957481981718"/>
          <c:y val="2.8556494742395685E-2"/>
          <c:w val="0.8352032587801641"/>
          <c:h val="0.47569621531392625"/>
        </c:manualLayout>
      </c:layout>
      <c:bar3DChart>
        <c:barDir val="col"/>
        <c:grouping val="standard"/>
        <c:ser>
          <c:idx val="0"/>
          <c:order val="0"/>
          <c:tx>
            <c:strRef>
              <c:f>'структура доходы'!$B$1</c:f>
              <c:strCache>
                <c:ptCount val="1"/>
                <c:pt idx="0">
                  <c:v> 2024 год</c:v>
                </c:pt>
              </c:strCache>
            </c:strRef>
          </c:tx>
          <c:dLbls>
            <c:dLbl>
              <c:idx val="0"/>
              <c:layout>
                <c:manualLayout>
                  <c:x val="-3.6107095262917499E-2"/>
                  <c:y val="5.711298948479137E-2"/>
                </c:manualLayout>
              </c:layout>
              <c:showVal val="1"/>
            </c:dLbl>
            <c:dLbl>
              <c:idx val="1"/>
              <c:layout>
                <c:manualLayout>
                  <c:x val="1.3887344331891345E-3"/>
                  <c:y val="4.4132764601884235E-2"/>
                </c:manualLayout>
              </c:layout>
              <c:showVal val="1"/>
            </c:dLbl>
            <c:dLbl>
              <c:idx val="2"/>
              <c:layout>
                <c:manualLayout>
                  <c:x val="5.554937732756538E-3"/>
                  <c:y val="4.4132764601884235E-2"/>
                </c:manualLayout>
              </c:layout>
              <c:showVal val="1"/>
            </c:dLbl>
            <c:dLbl>
              <c:idx val="3"/>
              <c:layout>
                <c:manualLayout>
                  <c:x val="5.5549377327565892E-3"/>
                  <c:y val="4.1536719625302809E-2"/>
                </c:manualLayout>
              </c:layout>
              <c:showVal val="1"/>
            </c:dLbl>
            <c:dLbl>
              <c:idx val="4"/>
              <c:layout>
                <c:manualLayout>
                  <c:x val="-4.1662032995674041E-3"/>
                  <c:y val="4.1536719625302809E-2"/>
                </c:manualLayout>
              </c:layout>
              <c:showVal val="1"/>
            </c:dLbl>
            <c:dLbl>
              <c:idx val="5"/>
              <c:layout>
                <c:manualLayout>
                  <c:x val="1.3887344331891345E-3"/>
                  <c:y val="4.4132764601884235E-2"/>
                </c:manualLayout>
              </c:layout>
              <c:showVal val="1"/>
            </c:dLbl>
            <c:dLbl>
              <c:idx val="6"/>
              <c:layout>
                <c:manualLayout>
                  <c:x val="-2.777468866378269E-3"/>
                  <c:y val="4.1536719625302809E-2"/>
                </c:manualLayout>
              </c:layout>
              <c:showVal val="1"/>
            </c:dLbl>
            <c:dLbl>
              <c:idx val="7"/>
              <c:layout>
                <c:manualLayout>
                  <c:x val="0"/>
                  <c:y val="4.1536719625302809E-2"/>
                </c:manualLayout>
              </c:layout>
              <c:showVal val="1"/>
            </c:dLbl>
            <c:dLbl>
              <c:idx val="8"/>
              <c:layout>
                <c:manualLayout>
                  <c:x val="1.1109875465513076E-2"/>
                  <c:y val="0.17653085399454668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доходы'!$A$2:$A$10</c:f>
              <c:strCache>
                <c:ptCount val="9"/>
                <c:pt idx="0">
                  <c:v>Налог на доходы физических лиц</c:v>
                </c:pt>
                <c:pt idx="1">
                  <c:v>Акцизы по подакцизным товарам (на дизельное топливо, моторные масла, автомобильный бензин)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использования муниципального имущества</c:v>
                </c:pt>
                <c:pt idx="6">
                  <c:v>Прочие доходы от оказания платных услуг (работ) </c:v>
                </c:pt>
                <c:pt idx="7">
                  <c:v>Доходы от реализации муниципального имущества</c:v>
                </c:pt>
                <c:pt idx="8">
                  <c:v>Безвозмездные поступления</c:v>
                </c:pt>
              </c:strCache>
            </c:strRef>
          </c:cat>
          <c:val>
            <c:numRef>
              <c:f>'структура доходы'!$B$2:$B$10</c:f>
              <c:numCache>
                <c:formatCode>_-* #,##0_р_._-;\-* #,##0_р_._-;_-* "-"??_р_._-;_-@_-</c:formatCode>
                <c:ptCount val="9"/>
                <c:pt idx="0">
                  <c:v>262507</c:v>
                </c:pt>
                <c:pt idx="1">
                  <c:v>12094</c:v>
                </c:pt>
                <c:pt idx="2">
                  <c:v>18888</c:v>
                </c:pt>
                <c:pt idx="3">
                  <c:v>1887</c:v>
                </c:pt>
                <c:pt idx="4">
                  <c:v>5682</c:v>
                </c:pt>
                <c:pt idx="5">
                  <c:v>11716</c:v>
                </c:pt>
                <c:pt idx="6">
                  <c:v>123</c:v>
                </c:pt>
                <c:pt idx="7">
                  <c:v>300</c:v>
                </c:pt>
                <c:pt idx="8">
                  <c:v>1153712</c:v>
                </c:pt>
              </c:numCache>
            </c:numRef>
          </c:val>
        </c:ser>
        <c:ser>
          <c:idx val="1"/>
          <c:order val="1"/>
          <c:tx>
            <c:strRef>
              <c:f>'структура доходы'!$C$1</c:f>
              <c:strCache>
                <c:ptCount val="1"/>
                <c:pt idx="0">
                  <c:v> 2025 год</c:v>
                </c:pt>
              </c:strCache>
            </c:strRef>
          </c:tx>
          <c:dLbls>
            <c:dLbl>
              <c:idx val="0"/>
              <c:layout>
                <c:manualLayout>
                  <c:x val="-4.1662032995674038E-2"/>
                  <c:y val="4.9324854555047135E-2"/>
                </c:manualLayout>
              </c:layout>
              <c:showVal val="1"/>
            </c:dLbl>
            <c:dLbl>
              <c:idx val="1"/>
              <c:layout>
                <c:manualLayout>
                  <c:x val="-9.7211410323239413E-3"/>
                  <c:y val="4.9324854555047093E-2"/>
                </c:manualLayout>
              </c:layout>
              <c:showVal val="1"/>
            </c:dLbl>
            <c:dLbl>
              <c:idx val="2"/>
              <c:layout>
                <c:manualLayout>
                  <c:x val="-5.5549377327564877E-3"/>
                  <c:y val="5.192089953162847E-2"/>
                </c:manualLayout>
              </c:layout>
              <c:showVal val="1"/>
            </c:dLbl>
            <c:dLbl>
              <c:idx val="3"/>
              <c:layout>
                <c:manualLayout>
                  <c:x val="1.3887344331891345E-3"/>
                  <c:y val="4.9324854555047093E-2"/>
                </c:manualLayout>
              </c:layout>
              <c:showVal val="1"/>
            </c:dLbl>
            <c:dLbl>
              <c:idx val="4"/>
              <c:layout>
                <c:manualLayout>
                  <c:x val="4.1662032995674041E-3"/>
                  <c:y val="4.9324854555047135E-2"/>
                </c:manualLayout>
              </c:layout>
              <c:showVal val="1"/>
            </c:dLbl>
            <c:dLbl>
              <c:idx val="5"/>
              <c:layout>
                <c:manualLayout>
                  <c:x val="4.1662032995674041E-3"/>
                  <c:y val="4.9324854555047135E-2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4.9324854555047093E-2"/>
                </c:manualLayout>
              </c:layout>
              <c:showVal val="1"/>
            </c:dLbl>
            <c:dLbl>
              <c:idx val="7"/>
              <c:layout>
                <c:manualLayout>
                  <c:x val="-1.1109875465513076E-2"/>
                  <c:y val="4.9324854555047093E-2"/>
                </c:manualLayout>
              </c:layout>
              <c:showVal val="1"/>
            </c:dLbl>
            <c:dLbl>
              <c:idx val="8"/>
              <c:layout>
                <c:manualLayout>
                  <c:x val="2.2219641581858289E-2"/>
                  <c:y val="0.13759038375881558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доходы'!$A$2:$A$10</c:f>
              <c:strCache>
                <c:ptCount val="9"/>
                <c:pt idx="0">
                  <c:v>Налог на доходы физических лиц</c:v>
                </c:pt>
                <c:pt idx="1">
                  <c:v>Акцизы по подакцизным товарам (на дизельное топливо, моторные масла, автомобильный бензин)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использования муниципального имущества</c:v>
                </c:pt>
                <c:pt idx="6">
                  <c:v>Прочие доходы от оказания платных услуг (работ) </c:v>
                </c:pt>
                <c:pt idx="7">
                  <c:v>Доходы от реализации муниципального имущества</c:v>
                </c:pt>
                <c:pt idx="8">
                  <c:v>Безвозмездные поступления</c:v>
                </c:pt>
              </c:strCache>
            </c:strRef>
          </c:cat>
          <c:val>
            <c:numRef>
              <c:f>'структура доходы'!$C$2:$C$10</c:f>
              <c:numCache>
                <c:formatCode>_-* #,##0_р_._-;\-* #,##0_р_._-;_-* "-"??_р_._-;_-@_-</c:formatCode>
                <c:ptCount val="9"/>
                <c:pt idx="0">
                  <c:v>369106</c:v>
                </c:pt>
                <c:pt idx="1">
                  <c:v>12429</c:v>
                </c:pt>
                <c:pt idx="2">
                  <c:v>22099</c:v>
                </c:pt>
                <c:pt idx="3">
                  <c:v>1995</c:v>
                </c:pt>
                <c:pt idx="4">
                  <c:v>5682</c:v>
                </c:pt>
                <c:pt idx="5">
                  <c:v>12400</c:v>
                </c:pt>
                <c:pt idx="6">
                  <c:v>128</c:v>
                </c:pt>
                <c:pt idx="7">
                  <c:v>300</c:v>
                </c:pt>
                <c:pt idx="8">
                  <c:v>768924</c:v>
                </c:pt>
              </c:numCache>
            </c:numRef>
          </c:val>
        </c:ser>
        <c:ser>
          <c:idx val="2"/>
          <c:order val="2"/>
          <c:tx>
            <c:strRef>
              <c:f>'структура доходы'!$D$1</c:f>
              <c:strCache>
                <c:ptCount val="1"/>
                <c:pt idx="0">
                  <c:v> 2026 год</c:v>
                </c:pt>
              </c:strCache>
            </c:strRef>
          </c:tx>
          <c:dLbls>
            <c:dLbl>
              <c:idx val="0"/>
              <c:layout>
                <c:manualLayout>
                  <c:x val="-3.8884564129295765E-2"/>
                  <c:y val="4.672880957846566E-2"/>
                </c:manualLayout>
              </c:layout>
              <c:showVal val="1"/>
            </c:dLbl>
            <c:dLbl>
              <c:idx val="1"/>
              <c:layout>
                <c:manualLayout>
                  <c:x val="-6.9436721659456727E-3"/>
                  <c:y val="4.4132764601884235E-2"/>
                </c:manualLayout>
              </c:layout>
              <c:showVal val="1"/>
            </c:dLbl>
            <c:dLbl>
              <c:idx val="2"/>
              <c:layout>
                <c:manualLayout>
                  <c:x val="-2.777468866378269E-3"/>
                  <c:y val="5.9709034461372795E-2"/>
                </c:manualLayout>
              </c:layout>
              <c:showVal val="1"/>
            </c:dLbl>
            <c:dLbl>
              <c:idx val="3"/>
              <c:layout>
                <c:manualLayout>
                  <c:x val="-2.777468866378269E-3"/>
                  <c:y val="5.711298948479137E-2"/>
                </c:manualLayout>
              </c:layout>
              <c:showVal val="1"/>
            </c:dLbl>
            <c:dLbl>
              <c:idx val="4"/>
              <c:layout>
                <c:manualLayout>
                  <c:x val="-6.9436721659456727E-3"/>
                  <c:y val="5.711298948479137E-2"/>
                </c:manualLayout>
              </c:layout>
              <c:showVal val="1"/>
            </c:dLbl>
            <c:dLbl>
              <c:idx val="5"/>
              <c:layout>
                <c:manualLayout>
                  <c:x val="-6.9436721659456727E-3"/>
                  <c:y val="5.711298948479137E-2"/>
                </c:manualLayout>
              </c:layout>
              <c:showVal val="1"/>
            </c:dLbl>
            <c:dLbl>
              <c:idx val="6"/>
              <c:layout>
                <c:manualLayout>
                  <c:x val="-1.2498609898702211E-2"/>
                  <c:y val="5.711298948479137E-2"/>
                </c:manualLayout>
              </c:layout>
              <c:showVal val="1"/>
            </c:dLbl>
            <c:dLbl>
              <c:idx val="7"/>
              <c:layout>
                <c:manualLayout>
                  <c:x val="-1.6664813198269617E-2"/>
                  <c:y val="5.711298948479137E-2"/>
                </c:manualLayout>
              </c:layout>
              <c:showVal val="1"/>
            </c:dLbl>
            <c:dLbl>
              <c:idx val="8"/>
              <c:layout>
                <c:manualLayout>
                  <c:x val="1.6664813198269617E-2"/>
                  <c:y val="0.12201411389932701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доходы'!$A$2:$A$10</c:f>
              <c:strCache>
                <c:ptCount val="9"/>
                <c:pt idx="0">
                  <c:v>Налог на доходы физических лиц</c:v>
                </c:pt>
                <c:pt idx="1">
                  <c:v>Акцизы по подакцизным товарам (на дизельное топливо, моторные масла, автомобильный бензин)</c:v>
                </c:pt>
                <c:pt idx="2">
                  <c:v>Налоги на совокупный доход</c:v>
                </c:pt>
                <c:pt idx="3">
                  <c:v>Налог на имущество физических лиц</c:v>
                </c:pt>
                <c:pt idx="4">
                  <c:v>Земельный налог</c:v>
                </c:pt>
                <c:pt idx="5">
                  <c:v>Доходы от использования муниципального имущества</c:v>
                </c:pt>
                <c:pt idx="6">
                  <c:v>Прочие доходы от оказания платных услуг (работ) </c:v>
                </c:pt>
                <c:pt idx="7">
                  <c:v>Доходы от реализации муниципального имущества</c:v>
                </c:pt>
                <c:pt idx="8">
                  <c:v>Безвозмездные поступления</c:v>
                </c:pt>
              </c:strCache>
            </c:strRef>
          </c:cat>
          <c:val>
            <c:numRef>
              <c:f>'структура доходы'!$D$2:$D$10</c:f>
              <c:numCache>
                <c:formatCode>_-* #,##0_р_._-;\-* #,##0_р_._-;_-* "-"??_р_._-;_-@_-</c:formatCode>
                <c:ptCount val="9"/>
                <c:pt idx="0">
                  <c:v>298645</c:v>
                </c:pt>
                <c:pt idx="1">
                  <c:v>13007</c:v>
                </c:pt>
                <c:pt idx="2">
                  <c:v>25856</c:v>
                </c:pt>
                <c:pt idx="3">
                  <c:v>2170</c:v>
                </c:pt>
                <c:pt idx="4">
                  <c:v>5682</c:v>
                </c:pt>
                <c:pt idx="5">
                  <c:v>12900</c:v>
                </c:pt>
                <c:pt idx="6">
                  <c:v>132</c:v>
                </c:pt>
                <c:pt idx="7">
                  <c:v>300</c:v>
                </c:pt>
                <c:pt idx="8">
                  <c:v>697417</c:v>
                </c:pt>
              </c:numCache>
            </c:numRef>
          </c:val>
        </c:ser>
        <c:shape val="cone"/>
        <c:axId val="52160768"/>
        <c:axId val="52203520"/>
        <c:axId val="54095360"/>
      </c:bar3DChart>
      <c:catAx>
        <c:axId val="52160768"/>
        <c:scaling>
          <c:orientation val="minMax"/>
        </c:scaling>
        <c:axPos val="b"/>
        <c:numFmt formatCode="#,##0_ ;\-#,##0\ " sourceLinked="1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+mj-lt"/>
              </a:defRPr>
            </a:pPr>
            <a:endParaRPr lang="ru-RU"/>
          </a:p>
        </c:txPr>
        <c:crossAx val="52203520"/>
        <c:crosses val="autoZero"/>
        <c:auto val="1"/>
        <c:lblAlgn val="ctr"/>
        <c:lblOffset val="100"/>
      </c:catAx>
      <c:valAx>
        <c:axId val="52203520"/>
        <c:scaling>
          <c:orientation val="minMax"/>
        </c:scaling>
        <c:delete val="1"/>
        <c:axPos val="l"/>
        <c:numFmt formatCode="_-* #,##0_р_._-;\-* #,##0_р_._-;_-* &quot;-&quot;??_р_._-;_-@_-" sourceLinked="1"/>
        <c:tickLblPos val="none"/>
        <c:crossAx val="52160768"/>
        <c:crosses val="autoZero"/>
        <c:crossBetween val="between"/>
      </c:valAx>
      <c:serAx>
        <c:axId val="5409536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+mj-lt"/>
              </a:defRPr>
            </a:pPr>
            <a:endParaRPr lang="ru-RU"/>
          </a:p>
        </c:txPr>
        <c:crossAx val="52203520"/>
        <c:crosses val="autoZero"/>
      </c:serAx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40"/>
      <c:rotY val="30"/>
      <c:rAngAx val="1"/>
    </c:view3D>
    <c:plotArea>
      <c:layout>
        <c:manualLayout>
          <c:layoutTarget val="inner"/>
          <c:xMode val="edge"/>
          <c:yMode val="edge"/>
          <c:x val="0.11892817885554803"/>
          <c:y val="8.6583687224270154E-3"/>
          <c:w val="0.87412173058212383"/>
          <c:h val="0.62208906779151762"/>
        </c:manualLayout>
      </c:layout>
      <c:bar3DChart>
        <c:barDir val="col"/>
        <c:grouping val="standard"/>
        <c:ser>
          <c:idx val="0"/>
          <c:order val="0"/>
          <c:tx>
            <c:strRef>
              <c:f>'структура расходы'!$B$2</c:f>
              <c:strCache>
                <c:ptCount val="1"/>
                <c:pt idx="0">
                  <c:v>Утверждено на 2024 год, тыс.руб. 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</c:spPr>
          <c:dLbls>
            <c:dLbl>
              <c:idx val="0"/>
              <c:layout>
                <c:manualLayout>
                  <c:x val="0"/>
                  <c:y val="0.10390042466912419"/>
                </c:manualLayout>
              </c:layout>
              <c:showVal val="1"/>
            </c:dLbl>
            <c:dLbl>
              <c:idx val="1"/>
              <c:layout>
                <c:manualLayout>
                  <c:x val="4.0083930068376484E-3"/>
                  <c:y val="4.906408942708642E-2"/>
                </c:manualLayout>
              </c:layout>
              <c:showVal val="1"/>
            </c:dLbl>
            <c:dLbl>
              <c:idx val="2"/>
              <c:layout>
                <c:manualLayout>
                  <c:x val="-4.0083930068376241E-3"/>
                  <c:y val="5.4836335242037765E-2"/>
                </c:manualLayout>
              </c:layout>
              <c:showVal val="1"/>
            </c:dLbl>
            <c:dLbl>
              <c:idx val="3"/>
              <c:layout>
                <c:manualLayout>
                  <c:x val="2.672262004558416E-3"/>
                  <c:y val="0.24243432422795644"/>
                </c:manualLayout>
              </c:layout>
              <c:showVal val="1"/>
            </c:dLbl>
            <c:dLbl>
              <c:idx val="4"/>
              <c:layout>
                <c:manualLayout>
                  <c:x val="-1.052071655337959E-7"/>
                  <c:y val="0.19337023480087001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7.5039195594367475E-2"/>
                </c:manualLayout>
              </c:layout>
              <c:showVal val="1"/>
            </c:dLbl>
            <c:dLbl>
              <c:idx val="6"/>
              <c:layout>
                <c:manualLayout>
                  <c:x val="8.0167860136752481E-3"/>
                  <c:y val="0.36365148634193467"/>
                </c:manualLayout>
              </c:layout>
              <c:showVal val="1"/>
            </c:dLbl>
            <c:dLbl>
              <c:idx val="7"/>
              <c:layout>
                <c:manualLayout>
                  <c:x val="4.0083930068376241E-3"/>
                  <c:y val="0.12410328502145389"/>
                </c:manualLayout>
              </c:layout>
              <c:showVal val="1"/>
            </c:dLbl>
            <c:dLbl>
              <c:idx val="8"/>
              <c:layout>
                <c:manualLayout>
                  <c:x val="-2.672262004558416E-3"/>
                  <c:y val="6.9266949779416123E-2"/>
                </c:manualLayout>
              </c:layout>
              <c:showVal val="1"/>
            </c:dLbl>
            <c:dLbl>
              <c:idx val="9"/>
              <c:layout>
                <c:manualLayout>
                  <c:x val="0"/>
                  <c:y val="6.6380826871940454E-2"/>
                </c:manualLayout>
              </c:layout>
              <c:showVal val="1"/>
            </c:dLbl>
            <c:dLbl>
              <c:idx val="10"/>
              <c:layout>
                <c:manualLayout>
                  <c:x val="2.6722620045585141E-3"/>
                  <c:y val="4.906408942708642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расходы'!$A$3:$A$14</c:f>
              <c:strCache>
                <c:ptCount val="12"/>
                <c:pt idx="0">
                  <c:v>  Общегосударственные вопросы</c:v>
                </c:pt>
                <c:pt idx="1">
                  <c:v>  Национальная оборона</c:v>
                </c:pt>
                <c:pt idx="2">
                  <c:v>  Национальная безопасность </c:v>
                </c:pt>
                <c:pt idx="3">
                  <c:v>  Национальная экономика</c:v>
                </c:pt>
                <c:pt idx="4">
                  <c:v>  Жилищно-коммунальное хозяйство</c:v>
                </c:pt>
                <c:pt idx="5">
                  <c:v>  Охрана окружающей среды</c:v>
                </c:pt>
                <c:pt idx="6">
                  <c:v>  Образование</c:v>
                </c:pt>
                <c:pt idx="7">
                  <c:v>  Культура, кинематография</c:v>
                </c:pt>
                <c:pt idx="8">
                  <c:v>  Социальная политика</c:v>
                </c:pt>
                <c:pt idx="9">
                  <c:v>  Физическая культура и спорт</c:v>
                </c:pt>
                <c:pt idx="10">
                  <c:v>Средства массовой информации</c:v>
                </c:pt>
                <c:pt idx="11">
                  <c:v>Условно утверждаемые расходы</c:v>
                </c:pt>
              </c:strCache>
            </c:strRef>
          </c:cat>
          <c:val>
            <c:numRef>
              <c:f>'структура расходы'!$B$3:$B$14</c:f>
              <c:numCache>
                <c:formatCode>#,##0</c:formatCode>
                <c:ptCount val="12"/>
                <c:pt idx="0">
                  <c:v>103861</c:v>
                </c:pt>
                <c:pt idx="1">
                  <c:v>806</c:v>
                </c:pt>
                <c:pt idx="2">
                  <c:v>13743</c:v>
                </c:pt>
                <c:pt idx="3">
                  <c:v>363474</c:v>
                </c:pt>
                <c:pt idx="4">
                  <c:v>268450</c:v>
                </c:pt>
                <c:pt idx="5">
                  <c:v>18664</c:v>
                </c:pt>
                <c:pt idx="6">
                  <c:v>590160</c:v>
                </c:pt>
                <c:pt idx="7">
                  <c:v>141253</c:v>
                </c:pt>
                <c:pt idx="8">
                  <c:v>39467</c:v>
                </c:pt>
                <c:pt idx="9">
                  <c:v>31264</c:v>
                </c:pt>
                <c:pt idx="10">
                  <c:v>365</c:v>
                </c:pt>
              </c:numCache>
            </c:numRef>
          </c:val>
        </c:ser>
        <c:ser>
          <c:idx val="1"/>
          <c:order val="1"/>
          <c:tx>
            <c:strRef>
              <c:f>'структура расходы'!$C$2</c:f>
              <c:strCache>
                <c:ptCount val="1"/>
                <c:pt idx="0">
                  <c:v>Утверждено на 2025 год, тыс.руб. 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dLbls>
            <c:dLbl>
              <c:idx val="4"/>
              <c:layout>
                <c:manualLayout>
                  <c:x val="5.3445240091168815E-3"/>
                  <c:y val="0.26840943039523746"/>
                </c:manualLayout>
              </c:layout>
              <c:showVal val="1"/>
            </c:dLbl>
            <c:dLbl>
              <c:idx val="5"/>
              <c:layout>
                <c:manualLayout>
                  <c:x val="-1.4697441025071289E-2"/>
                  <c:y val="0"/>
                </c:manualLayout>
              </c:layout>
              <c:showVal val="1"/>
            </c:dLbl>
            <c:dLbl>
              <c:idx val="6"/>
              <c:layout>
                <c:manualLayout>
                  <c:x val="1.336131002279208E-2"/>
                  <c:y val="0.13564777665135658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расходы'!$A$3:$A$14</c:f>
              <c:strCache>
                <c:ptCount val="12"/>
                <c:pt idx="0">
                  <c:v>  Общегосударственные вопросы</c:v>
                </c:pt>
                <c:pt idx="1">
                  <c:v>  Национальная оборона</c:v>
                </c:pt>
                <c:pt idx="2">
                  <c:v>  Национальная безопасность </c:v>
                </c:pt>
                <c:pt idx="3">
                  <c:v>  Национальная экономика</c:v>
                </c:pt>
                <c:pt idx="4">
                  <c:v>  Жилищно-коммунальное хозяйство</c:v>
                </c:pt>
                <c:pt idx="5">
                  <c:v>  Охрана окружающей среды</c:v>
                </c:pt>
                <c:pt idx="6">
                  <c:v>  Образование</c:v>
                </c:pt>
                <c:pt idx="7">
                  <c:v>  Культура, кинематография</c:v>
                </c:pt>
                <c:pt idx="8">
                  <c:v>  Социальная политика</c:v>
                </c:pt>
                <c:pt idx="9">
                  <c:v>  Физическая культура и спорт</c:v>
                </c:pt>
                <c:pt idx="10">
                  <c:v>Средства массовой информации</c:v>
                </c:pt>
                <c:pt idx="11">
                  <c:v>Условно утверждаемые расходы</c:v>
                </c:pt>
              </c:strCache>
            </c:strRef>
          </c:cat>
          <c:val>
            <c:numRef>
              <c:f>'структура расходы'!$C$3:$C$14</c:f>
              <c:numCache>
                <c:formatCode>#,##0</c:formatCode>
                <c:ptCount val="12"/>
                <c:pt idx="0">
                  <c:v>83352</c:v>
                </c:pt>
                <c:pt idx="1">
                  <c:v>886</c:v>
                </c:pt>
                <c:pt idx="2">
                  <c:v>12126</c:v>
                </c:pt>
                <c:pt idx="3">
                  <c:v>41608</c:v>
                </c:pt>
                <c:pt idx="4">
                  <c:v>521154</c:v>
                </c:pt>
                <c:pt idx="5">
                  <c:v>200</c:v>
                </c:pt>
                <c:pt idx="6">
                  <c:v>393336</c:v>
                </c:pt>
                <c:pt idx="7">
                  <c:v>69180</c:v>
                </c:pt>
                <c:pt idx="8">
                  <c:v>37537</c:v>
                </c:pt>
                <c:pt idx="9">
                  <c:v>30570</c:v>
                </c:pt>
                <c:pt idx="10">
                  <c:v>365</c:v>
                </c:pt>
                <c:pt idx="11">
                  <c:v>22370</c:v>
                </c:pt>
              </c:numCache>
            </c:numRef>
          </c:val>
        </c:ser>
        <c:ser>
          <c:idx val="2"/>
          <c:order val="2"/>
          <c:tx>
            <c:strRef>
              <c:f>'структура расходы'!$D$2</c:f>
              <c:strCache>
                <c:ptCount val="1"/>
                <c:pt idx="0">
                  <c:v>Утверждено на 2026 год, тыс.руб. 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5.3445240091168321E-3"/>
                  <c:y val="-2.5975106167281048E-2"/>
                </c:manualLayout>
              </c:layout>
              <c:showVal val="1"/>
            </c:dLbl>
            <c:dLbl>
              <c:idx val="1"/>
              <c:layout>
                <c:manualLayout>
                  <c:x val="8.0167860136752481E-3"/>
                  <c:y val="-4.906408942708642E-2"/>
                </c:manualLayout>
              </c:layout>
              <c:showVal val="1"/>
            </c:dLbl>
            <c:dLbl>
              <c:idx val="2"/>
              <c:layout>
                <c:manualLayout>
                  <c:x val="6.6806550113960401E-3"/>
                  <c:y val="-4.3291843612135082E-2"/>
                </c:manualLayout>
              </c:layout>
              <c:showVal val="1"/>
            </c:dLbl>
            <c:dLbl>
              <c:idx val="4"/>
              <c:layout>
                <c:manualLayout>
                  <c:x val="1.4697441025071289E-2"/>
                  <c:y val="-3.1747351982232393E-2"/>
                </c:manualLayout>
              </c:layout>
              <c:showVal val="1"/>
            </c:dLbl>
            <c:dLbl>
              <c:idx val="5"/>
              <c:layout>
                <c:manualLayout>
                  <c:x val="-2.4050358041025746E-2"/>
                  <c:y val="2.3088983259805376E-2"/>
                </c:manualLayout>
              </c:layout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bg2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'структура расходы'!$A$3:$A$14</c:f>
              <c:strCache>
                <c:ptCount val="12"/>
                <c:pt idx="0">
                  <c:v>  Общегосударственные вопросы</c:v>
                </c:pt>
                <c:pt idx="1">
                  <c:v>  Национальная оборона</c:v>
                </c:pt>
                <c:pt idx="2">
                  <c:v>  Национальная безопасность </c:v>
                </c:pt>
                <c:pt idx="3">
                  <c:v>  Национальная экономика</c:v>
                </c:pt>
                <c:pt idx="4">
                  <c:v>  Жилищно-коммунальное хозяйство</c:v>
                </c:pt>
                <c:pt idx="5">
                  <c:v>  Охрана окружающей среды</c:v>
                </c:pt>
                <c:pt idx="6">
                  <c:v>  Образование</c:v>
                </c:pt>
                <c:pt idx="7">
                  <c:v>  Культура, кинематография</c:v>
                </c:pt>
                <c:pt idx="8">
                  <c:v>  Социальная политика</c:v>
                </c:pt>
                <c:pt idx="9">
                  <c:v>  Физическая культура и спорт</c:v>
                </c:pt>
                <c:pt idx="10">
                  <c:v>Средства массовой информации</c:v>
                </c:pt>
                <c:pt idx="11">
                  <c:v>Условно утверждаемые расходы</c:v>
                </c:pt>
              </c:strCache>
            </c:strRef>
          </c:cat>
          <c:val>
            <c:numRef>
              <c:f>'структура расходы'!$D$3:$D$14</c:f>
              <c:numCache>
                <c:formatCode>#,##0</c:formatCode>
                <c:ptCount val="12"/>
                <c:pt idx="0">
                  <c:v>71650</c:v>
                </c:pt>
                <c:pt idx="1">
                  <c:v>967</c:v>
                </c:pt>
                <c:pt idx="2">
                  <c:v>10917</c:v>
                </c:pt>
                <c:pt idx="3">
                  <c:v>362588</c:v>
                </c:pt>
                <c:pt idx="4">
                  <c:v>28909</c:v>
                </c:pt>
                <c:pt idx="5">
                  <c:v>200</c:v>
                </c:pt>
                <c:pt idx="6">
                  <c:v>406093</c:v>
                </c:pt>
                <c:pt idx="7">
                  <c:v>72600</c:v>
                </c:pt>
                <c:pt idx="8">
                  <c:v>37716</c:v>
                </c:pt>
                <c:pt idx="9">
                  <c:v>32060</c:v>
                </c:pt>
                <c:pt idx="10">
                  <c:v>365</c:v>
                </c:pt>
                <c:pt idx="11">
                  <c:v>38920</c:v>
                </c:pt>
              </c:numCache>
            </c:numRef>
          </c:val>
        </c:ser>
        <c:shape val="pyramid"/>
        <c:axId val="62970880"/>
        <c:axId val="63591552"/>
        <c:axId val="66424832"/>
      </c:bar3DChart>
      <c:catAx>
        <c:axId val="62970880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bg2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63591552"/>
        <c:crosses val="autoZero"/>
        <c:auto val="1"/>
        <c:lblAlgn val="ctr"/>
        <c:lblOffset val="100"/>
      </c:catAx>
      <c:valAx>
        <c:axId val="63591552"/>
        <c:scaling>
          <c:orientation val="minMax"/>
        </c:scaling>
        <c:delete val="1"/>
        <c:axPos val="l"/>
        <c:numFmt formatCode="#,##0" sourceLinked="1"/>
        <c:tickLblPos val="none"/>
        <c:crossAx val="62970880"/>
        <c:crosses val="autoZero"/>
        <c:crossBetween val="between"/>
      </c:valAx>
      <c:serAx>
        <c:axId val="66424832"/>
        <c:scaling>
          <c:orientation val="minMax"/>
        </c:scaling>
        <c:delete val="1"/>
        <c:axPos val="b"/>
        <c:tickLblPos val="none"/>
        <c:crossAx val="63591552"/>
        <c:crosses val="autoZero"/>
      </c:serAx>
      <c:spPr>
        <a:gradFill>
          <a:gsLst>
            <a:gs pos="0">
              <a:srgbClr val="4F81BD">
                <a:tint val="66000"/>
                <a:satMod val="16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0"/>
        </a:gradFill>
      </c:spPr>
    </c:plotArea>
    <c:legend>
      <c:legendPos val="r"/>
      <c:layout>
        <c:manualLayout>
          <c:xMode val="edge"/>
          <c:yMode val="edge"/>
          <c:x val="0.86266004114021"/>
          <c:y val="0.63221544930229678"/>
          <c:w val="0.13191232118990145"/>
          <c:h val="0.33360921941283533"/>
        </c:manualLayout>
      </c:layout>
      <c:txPr>
        <a:bodyPr/>
        <a:lstStyle/>
        <a:p>
          <a:pPr>
            <a:defRPr>
              <a:solidFill>
                <a:schemeClr val="bg2">
                  <a:lumMod val="75000"/>
                </a:schemeClr>
              </a:solidFill>
              <a:latin typeface="Arial" pitchFamily="34" charset="0"/>
              <a:cs typeface="Arial" pitchFamily="34" charset="0"/>
            </a:defRPr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018366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</a:t>
            </a:r>
            <a:b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Городского округа Верхняя Тура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14282" y="3071810"/>
            <a:ext cx="3714776" cy="1285884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на 2024 год составляют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466 909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00694" y="3071810"/>
            <a:ext cx="3500462" cy="1500198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на 2024 год составляют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1 571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507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85984" y="5429264"/>
            <a:ext cx="4929222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составляет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104 598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14810" y="342900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4572008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     </a:t>
            </a:r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0" y="1357298"/>
            <a:ext cx="9144000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в соответствии с решением Думы Городского округа Верхняя Тура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От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18.04.2024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№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34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«О внесении изменений в Решение Думы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 Городского округа Верхняя Тура от 21.12.2023г. № 95 «О бюджете Городского округа Верхняя Тура на 2024 год и плановый период 2025 и 2026 годов»</a:t>
            </a:r>
          </a:p>
          <a:p>
            <a:pPr algn="ctr"/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15436" cy="1018366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Основные параметры бюджета </a:t>
            </a:r>
            <a:b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Городского округа Верхняя Тура</a:t>
            </a:r>
            <a:endParaRPr lang="ru-RU" sz="2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42844" y="1500174"/>
            <a:ext cx="3714776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на 2025 год составляют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1 193 063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436096" y="1500174"/>
            <a:ext cx="3565060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на 2025 год составляют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1 212 684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428860" y="2928934"/>
            <a:ext cx="4929222" cy="642942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составляет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19 621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43372" y="164305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2428868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     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5720" y="4357694"/>
            <a:ext cx="3714776" cy="107157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Доходы бюджета на 2026 год составляют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1 056 109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0112" y="4286256"/>
            <a:ext cx="3563888" cy="1000132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Расходы бюджета на 2026 год составляют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1 062 985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 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85918" y="6000768"/>
            <a:ext cx="5929354" cy="714380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составляет </a:t>
            </a:r>
          </a:p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6876 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6248" y="4500570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286248" y="5500702"/>
            <a:ext cx="1071570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=    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6117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Доходная часть бюджета</a:t>
            </a:r>
            <a:endParaRPr lang="ru-RU" sz="2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19" y="1196752"/>
          <a:ext cx="8424937" cy="4973192"/>
        </p:xfrm>
        <a:graphic>
          <a:graphicData uri="http://schemas.openxmlformats.org/drawingml/2006/table">
            <a:tbl>
              <a:tblPr/>
              <a:tblGrid>
                <a:gridCol w="3982195"/>
                <a:gridCol w="1480914"/>
                <a:gridCol w="1480914"/>
                <a:gridCol w="1480914"/>
              </a:tblGrid>
              <a:tr h="2876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2024 год, тыс.руб.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2025 год, тыс.руб.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2026 год, тыс.руб.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10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доходы физических лиц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262 507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369 106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298 645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396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Акцизы по подакцизным товарам (на дизельное топливо, моторные масла, автомобильный бензин)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12 094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12 429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13 007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10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Налоги на совокупный доход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18 888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22 099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25 856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10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Налог на имущество физических лиц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1 887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1 995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2 170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10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Земельный налог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5 682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5 682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5 682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10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использования муниципального имущества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11 716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12 400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12 900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10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Прочие доходы от оказания платных услуг (работ)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123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128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132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10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Доходы от реализации муниципального имущества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300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300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        300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210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Безвозмездные поступления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1 153 712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768 924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                        697 417   </a:t>
                      </a:r>
                    </a:p>
                  </a:txBody>
                  <a:tcPr marL="5992" marR="5992" marT="59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43811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Итого доходов</a:t>
                      </a:r>
                    </a:p>
                  </a:txBody>
                  <a:tcPr marL="5992" marR="5992" marT="599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1 466 909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1 193 063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1 056 109 </a:t>
                      </a:r>
                    </a:p>
                  </a:txBody>
                  <a:tcPr marL="5992" marR="5992" marT="59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42852"/>
            <a:ext cx="91333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+mj-lt"/>
                <a:cs typeface="Times New Roman" pitchFamily="18" charset="0"/>
              </a:rPr>
              <a:t>Плановые назначения доходной части  бюджета </a:t>
            </a:r>
          </a:p>
          <a:p>
            <a:pPr algn="ctr"/>
            <a:r>
              <a:rPr lang="ru-RU" sz="2400" dirty="0" smtClean="0">
                <a:latin typeface="+mj-lt"/>
                <a:cs typeface="Times New Roman" pitchFamily="18" charset="0"/>
              </a:rPr>
              <a:t>Городского округа Верхняя Тура  по состоянию на </a:t>
            </a:r>
            <a:r>
              <a:rPr lang="ru-RU" sz="2400" dirty="0" smtClean="0">
                <a:latin typeface="+mj-lt"/>
                <a:cs typeface="Times New Roman" pitchFamily="18" charset="0"/>
              </a:rPr>
              <a:t>18.04.2024</a:t>
            </a:r>
            <a:endParaRPr lang="ru-RU" sz="2400" dirty="0">
              <a:latin typeface="+mj-lt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-180528" y="1561278"/>
          <a:ext cx="9145017" cy="48920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87549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Расходная часть бюджета</a:t>
            </a:r>
            <a:endParaRPr lang="ru-RU" sz="2800" dirty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87624" y="1340768"/>
          <a:ext cx="6984776" cy="4070059"/>
        </p:xfrm>
        <a:graphic>
          <a:graphicData uri="http://schemas.openxmlformats.org/drawingml/2006/table">
            <a:tbl>
              <a:tblPr/>
              <a:tblGrid>
                <a:gridCol w="2487778"/>
                <a:gridCol w="1419965"/>
                <a:gridCol w="1517911"/>
                <a:gridCol w="1559122"/>
              </a:tblGrid>
              <a:tr h="8318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Наименование показателя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2024 год, тыс.руб. 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2025 год, тыс.руб. 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Утверждено на 2026 год, тыс.руб. 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025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Общегосударственные вопросы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103 861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83 352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71 650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Национальная оборона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806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886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967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Национальная безопасность 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13 743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12 126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10 917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Национальная экономика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363 474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41 608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362 588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025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Жилищно-коммунальное хозяйство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268 450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521 154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28 909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Охрана окружающей среды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18 664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Образование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590 160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393 336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406 093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Культура, кинематография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141 253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69 180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72 600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Социальная политика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39 467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37 537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37 716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 Физическая культура и спорт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31 264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30 570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32 060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025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Средства массовой информации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365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0257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Условно утверждаемые расходы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22 370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38 920</a:t>
                      </a:r>
                    </a:p>
                  </a:txBody>
                  <a:tcPr marL="7922" marR="7922" marT="792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012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ВСЕГО РАСХОДОВ:</a:t>
                      </a:r>
                    </a:p>
                  </a:txBody>
                  <a:tcPr marL="7922" marR="7922" marT="7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1 571 507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1 212 684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1 062 985</a:t>
                      </a:r>
                    </a:p>
                  </a:txBody>
                  <a:tcPr marL="7922" marR="7922" marT="7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72152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Бюджетные ассигнования расходной части бюджета </a:t>
            </a:r>
          </a:p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Городского округа Верхняя Тура  по состоянию на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18.04.2024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-252536" y="1228816"/>
          <a:ext cx="9505056" cy="4400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0364" y="285728"/>
            <a:ext cx="35719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dirty="0" smtClean="0">
                <a:latin typeface="Arial" pitchFamily="34" charset="0"/>
                <a:cs typeface="Arial" pitchFamily="34" charset="0"/>
              </a:rPr>
              <a:t>Дефицит бюджета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786050" y="2285992"/>
            <a:ext cx="421484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на 2025 год составляет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19 621 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4500570"/>
            <a:ext cx="357190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любого бюджета   должен иметь обеспечение (кредиты, выпуск акций или ценных бумаг, остатки средств на начало финансового года)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928670"/>
            <a:ext cx="4214810" cy="857256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на 2024 год составляет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104 598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786282" y="3929066"/>
            <a:ext cx="4357718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Дефицит  бюджета на 2026 год составляет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6876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тыс.руб.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28860" y="642918"/>
            <a:ext cx="521488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Информационный лист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2071678"/>
            <a:ext cx="85725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Брошюра сформирована с целью повышения прозрачности и открытости для граждан хода исполнения  бюджета городского округа Верхняя Тура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Ответственный за формирование материалов об исполнении местного бюджета в доступной для граждан форме: финансовый отдел администрации городского округа Верхняя Тура.</a:t>
            </a:r>
            <a:endParaRPr lang="ru-RU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Адрес: г. Верхняя Тура, ул.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Иканина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77, кабинет № 207, время работы: понедельник-четверг с 8-00 до 17-15, пятница с 8-00 до 16-00, перерыв с 12-30 до 13-30, телефон 8-34344-2-82-90 (145),  электронный адрес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fovt@bk.ru.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3480</TotalTime>
  <Words>727</Words>
  <Application>Microsoft Office PowerPoint</Application>
  <PresentationFormat>Экран (4:3)</PresentationFormat>
  <Paragraphs>190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Основные параметры бюджета  Городского округа Верхняя Тура</vt:lpstr>
      <vt:lpstr>Основные параметры бюджета  Городского округа Верхняя Тура</vt:lpstr>
      <vt:lpstr>Доходная часть бюджета</vt:lpstr>
      <vt:lpstr>Слайд 4</vt:lpstr>
      <vt:lpstr>Расходная часть бюджета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Павловна</dc:creator>
  <cp:lastModifiedBy>Office</cp:lastModifiedBy>
  <cp:revision>511</cp:revision>
  <dcterms:created xsi:type="dcterms:W3CDTF">2016-05-26T09:08:06Z</dcterms:created>
  <dcterms:modified xsi:type="dcterms:W3CDTF">2024-04-26T08:41:53Z</dcterms:modified>
</cp:coreProperties>
</file>