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79;&#1084;&#1077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0;&#1079;&#1084;.%20&#1086;&#1089;&#1085;.%20&#1087;&#1072;&#1088;&#1072;&#1084;&#1077;&#1090;&#1088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79;&#1084;&#1077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0;&#1079;&#1084;.%20&#1086;&#1089;&#1085;.%20&#1087;&#1072;&#1088;&#1072;&#1084;&#1077;&#1090;&#1088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90"/>
      <c:rotY val="60"/>
      <c:rAngAx val="1"/>
    </c:view3D>
    <c:plotArea>
      <c:layout>
        <c:manualLayout>
          <c:layoutTarget val="inner"/>
          <c:xMode val="edge"/>
          <c:yMode val="edge"/>
          <c:x val="0.11779599625542519"/>
          <c:y val="3.7839004335593625E-2"/>
          <c:w val="0.79909245056560207"/>
          <c:h val="0.4760768323018314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2024 год</c:v>
                </c:pt>
              </c:strCache>
            </c:strRef>
          </c:tx>
          <c:dLbls>
            <c:dLbl>
              <c:idx val="1"/>
              <c:layout>
                <c:manualLayout>
                  <c:x val="5.7825997475690321E-3"/>
                  <c:y val="-2.320649006954089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206490069540897E-2"/>
                </c:manualLayout>
              </c:layout>
              <c:showVal val="1"/>
            </c:dLbl>
            <c:dLbl>
              <c:idx val="3"/>
              <c:layout>
                <c:manualLayout>
                  <c:x val="-1.4456499368923112E-3"/>
                  <c:y val="-2.5527139076494995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2.3206490069540897E-2"/>
                </c:manualLayout>
              </c:layout>
              <c:showVal val="1"/>
            </c:dLbl>
            <c:dLbl>
              <c:idx val="5"/>
              <c:layout>
                <c:manualLayout>
                  <c:x val="-1.4456499368922582E-3"/>
                  <c:y val="-2.3206490069540897E-2"/>
                </c:manualLayout>
              </c:layout>
              <c:showVal val="1"/>
            </c:dLbl>
            <c:dLbl>
              <c:idx val="6"/>
              <c:layout>
                <c:manualLayout>
                  <c:x val="4.3369498106767745E-3"/>
                  <c:y val="-2.5527139076494995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5527139076494995E-2"/>
                </c:manualLayout>
              </c:layout>
              <c:showVal val="1"/>
            </c:dLbl>
            <c:dLbl>
              <c:idx val="8"/>
              <c:layout>
                <c:manualLayout>
                  <c:x val="5.3489047665013542E-2"/>
                  <c:y val="0.15001972551655915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доходы'!$B$2:$B$10</c:f>
              <c:numCache>
                <c:formatCode>_-* #,##0_р_._-;\-* #,##0_р_._-;_-* "-"??_р_._-;_-@_-</c:formatCode>
                <c:ptCount val="9"/>
                <c:pt idx="0">
                  <c:v>262507</c:v>
                </c:pt>
                <c:pt idx="1">
                  <c:v>12094</c:v>
                </c:pt>
                <c:pt idx="2">
                  <c:v>18888</c:v>
                </c:pt>
                <c:pt idx="3">
                  <c:v>1887</c:v>
                </c:pt>
                <c:pt idx="4">
                  <c:v>5682</c:v>
                </c:pt>
                <c:pt idx="5">
                  <c:v>11716</c:v>
                </c:pt>
                <c:pt idx="6">
                  <c:v>123</c:v>
                </c:pt>
                <c:pt idx="7">
                  <c:v>300</c:v>
                </c:pt>
                <c:pt idx="8">
                  <c:v>1167291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2025 год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2.552713907649499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552713907649495E-2"/>
                </c:manualLayout>
              </c:layout>
              <c:showVal val="1"/>
            </c:dLbl>
            <c:dLbl>
              <c:idx val="3"/>
              <c:layout>
                <c:manualLayout>
                  <c:x val="5.7825997475690321E-3"/>
                  <c:y val="-2.7847788083449086E-2"/>
                </c:manualLayout>
              </c:layout>
              <c:showVal val="1"/>
            </c:dLbl>
            <c:dLbl>
              <c:idx val="4"/>
              <c:layout>
                <c:manualLayout>
                  <c:x val="8.673899621353549E-3"/>
                  <c:y val="-2.7847788083449131E-2"/>
                </c:manualLayout>
              </c:layout>
              <c:showVal val="1"/>
            </c:dLbl>
            <c:dLbl>
              <c:idx val="5"/>
              <c:layout>
                <c:manualLayout>
                  <c:x val="5.7825997475690321E-3"/>
                  <c:y val="-2.5527139076495033E-2"/>
                </c:manualLayout>
              </c:layout>
              <c:showVal val="1"/>
            </c:dLbl>
            <c:dLbl>
              <c:idx val="6"/>
              <c:layout>
                <c:manualLayout>
                  <c:x val="5.7825997475690321E-3"/>
                  <c:y val="-2.7847788083449086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7847788083449048E-2"/>
                </c:manualLayout>
              </c:layout>
              <c:showVal val="1"/>
            </c:dLbl>
            <c:dLbl>
              <c:idx val="8"/>
              <c:layout>
                <c:manualLayout>
                  <c:x val="4.9152097854336704E-2"/>
                  <c:y val="8.22472726435499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доходы'!$C$2:$C$10</c:f>
              <c:numCache>
                <c:formatCode>_-* #,##0_р_._-;\-* #,##0_р_._-;_-* "-"??_р_._-;_-@_-</c:formatCode>
                <c:ptCount val="9"/>
                <c:pt idx="0">
                  <c:v>369106</c:v>
                </c:pt>
                <c:pt idx="1">
                  <c:v>12429</c:v>
                </c:pt>
                <c:pt idx="2">
                  <c:v>22099</c:v>
                </c:pt>
                <c:pt idx="3">
                  <c:v>1995</c:v>
                </c:pt>
                <c:pt idx="4">
                  <c:v>5682</c:v>
                </c:pt>
                <c:pt idx="5">
                  <c:v>12400</c:v>
                </c:pt>
                <c:pt idx="6">
                  <c:v>128</c:v>
                </c:pt>
                <c:pt idx="7">
                  <c:v>300</c:v>
                </c:pt>
                <c:pt idx="8">
                  <c:v>768924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2026 год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3.0168437090403174E-2"/>
                </c:manualLayout>
              </c:layout>
              <c:showVal val="1"/>
            </c:dLbl>
            <c:dLbl>
              <c:idx val="2"/>
              <c:layout>
                <c:manualLayout>
                  <c:x val="1.4456499368923112E-3"/>
                  <c:y val="-2.7847788083449086E-2"/>
                </c:manualLayout>
              </c:layout>
              <c:showVal val="1"/>
            </c:dLbl>
            <c:dLbl>
              <c:idx val="3"/>
              <c:layout>
                <c:manualLayout>
                  <c:x val="7.2282496844612932E-3"/>
                  <c:y val="-3.0168437090403174E-2"/>
                </c:manualLayout>
              </c:layout>
              <c:showVal val="1"/>
            </c:dLbl>
            <c:dLbl>
              <c:idx val="4"/>
              <c:layout>
                <c:manualLayout>
                  <c:x val="1.4456499368922582E-3"/>
                  <c:y val="-3.0168437090403174E-2"/>
                </c:manualLayout>
              </c:layout>
              <c:showVal val="1"/>
            </c:dLbl>
            <c:dLbl>
              <c:idx val="5"/>
              <c:layout>
                <c:manualLayout>
                  <c:x val="7.2282496844612932E-3"/>
                  <c:y val="-3.016843709040317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3.2489086097357255E-2"/>
                </c:manualLayout>
              </c:layout>
              <c:showVal val="1"/>
            </c:dLbl>
            <c:dLbl>
              <c:idx val="7"/>
              <c:layout>
                <c:manualLayout>
                  <c:x val="-5.7825997475690321E-3"/>
                  <c:y val="-3.0168437090403174E-2"/>
                </c:manualLayout>
              </c:layout>
              <c:showVal val="1"/>
            </c:dLbl>
            <c:dLbl>
              <c:idx val="8"/>
              <c:layout>
                <c:manualLayout>
                  <c:x val="4.1923734339171799E-2"/>
                  <c:y val="5.424160733632071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доходы'!$D$2:$D$10</c:f>
              <c:numCache>
                <c:formatCode>_-* #,##0_р_._-;\-* #,##0_р_._-;_-* "-"??_р_._-;_-@_-</c:formatCode>
                <c:ptCount val="9"/>
                <c:pt idx="0">
                  <c:v>298645</c:v>
                </c:pt>
                <c:pt idx="1">
                  <c:v>13007</c:v>
                </c:pt>
                <c:pt idx="2">
                  <c:v>25856</c:v>
                </c:pt>
                <c:pt idx="3">
                  <c:v>2170</c:v>
                </c:pt>
                <c:pt idx="4">
                  <c:v>5682</c:v>
                </c:pt>
                <c:pt idx="5">
                  <c:v>12900</c:v>
                </c:pt>
                <c:pt idx="6">
                  <c:v>132</c:v>
                </c:pt>
                <c:pt idx="7">
                  <c:v>300</c:v>
                </c:pt>
                <c:pt idx="8">
                  <c:v>697417</c:v>
                </c:pt>
              </c:numCache>
            </c:numRef>
          </c:val>
        </c:ser>
        <c:shape val="cone"/>
        <c:axId val="54305920"/>
        <c:axId val="54307456"/>
        <c:axId val="51684224"/>
      </c:bar3DChart>
      <c:catAx>
        <c:axId val="54305920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4307456"/>
        <c:crosses val="autoZero"/>
        <c:auto val="1"/>
        <c:lblAlgn val="ctr"/>
        <c:lblOffset val="100"/>
      </c:catAx>
      <c:valAx>
        <c:axId val="54307456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54305920"/>
        <c:crosses val="autoZero"/>
        <c:crossBetween val="between"/>
      </c:valAx>
      <c:serAx>
        <c:axId val="516842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4307456"/>
        <c:crosses val="autoZero"/>
      </c:ser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40"/>
      <c:rAngAx val="1"/>
    </c:view3D>
    <c:plotArea>
      <c:layout>
        <c:manualLayout>
          <c:layoutTarget val="inner"/>
          <c:xMode val="edge"/>
          <c:yMode val="edge"/>
          <c:x val="0.11347298775153104"/>
          <c:y val="0"/>
          <c:w val="0.882080271216098"/>
          <c:h val="0.72053415658616038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dLbl>
              <c:idx val="7"/>
              <c:layout>
                <c:manualLayout>
                  <c:x val="-8.3333333333333332E-3"/>
                  <c:y val="4.5941063145448685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103030</c:v>
                </c:pt>
                <c:pt idx="1">
                  <c:v>806</c:v>
                </c:pt>
                <c:pt idx="2">
                  <c:v>13356</c:v>
                </c:pt>
                <c:pt idx="3">
                  <c:v>363474</c:v>
                </c:pt>
                <c:pt idx="4">
                  <c:v>264730</c:v>
                </c:pt>
                <c:pt idx="5">
                  <c:v>18664</c:v>
                </c:pt>
                <c:pt idx="6">
                  <c:v>589561</c:v>
                </c:pt>
                <c:pt idx="7">
                  <c:v>143359</c:v>
                </c:pt>
                <c:pt idx="8">
                  <c:v>39467</c:v>
                </c:pt>
                <c:pt idx="9">
                  <c:v>34764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6.9444444444444441E-3"/>
                  <c:y val="1.093834836796397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83352</c:v>
                </c:pt>
                <c:pt idx="1">
                  <c:v>886</c:v>
                </c:pt>
                <c:pt idx="2">
                  <c:v>10577</c:v>
                </c:pt>
                <c:pt idx="3">
                  <c:v>41608</c:v>
                </c:pt>
                <c:pt idx="4">
                  <c:v>530473</c:v>
                </c:pt>
                <c:pt idx="5">
                  <c:v>200</c:v>
                </c:pt>
                <c:pt idx="6">
                  <c:v>385566</c:v>
                </c:pt>
                <c:pt idx="7">
                  <c:v>69180</c:v>
                </c:pt>
                <c:pt idx="8">
                  <c:v>37537</c:v>
                </c:pt>
                <c:pt idx="9">
                  <c:v>30570</c:v>
                </c:pt>
                <c:pt idx="10">
                  <c:v>365</c:v>
                </c:pt>
                <c:pt idx="11">
                  <c:v>22370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2026 год,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71650</c:v>
                </c:pt>
                <c:pt idx="1">
                  <c:v>967</c:v>
                </c:pt>
                <c:pt idx="2">
                  <c:v>10917</c:v>
                </c:pt>
                <c:pt idx="3">
                  <c:v>362588</c:v>
                </c:pt>
                <c:pt idx="4">
                  <c:v>28909</c:v>
                </c:pt>
                <c:pt idx="5">
                  <c:v>200</c:v>
                </c:pt>
                <c:pt idx="6">
                  <c:v>406093</c:v>
                </c:pt>
                <c:pt idx="7">
                  <c:v>72600</c:v>
                </c:pt>
                <c:pt idx="8">
                  <c:v>37716</c:v>
                </c:pt>
                <c:pt idx="9">
                  <c:v>32060</c:v>
                </c:pt>
                <c:pt idx="10">
                  <c:v>365</c:v>
                </c:pt>
                <c:pt idx="11">
                  <c:v>38920</c:v>
                </c:pt>
              </c:numCache>
            </c:numRef>
          </c:val>
        </c:ser>
        <c:shape val="pyramid"/>
        <c:axId val="53009408"/>
        <c:axId val="53013888"/>
        <c:axId val="113627136"/>
      </c:bar3DChart>
      <c:catAx>
        <c:axId val="530094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3013888"/>
        <c:crosses val="autoZero"/>
        <c:auto val="1"/>
        <c:lblAlgn val="ctr"/>
        <c:lblOffset val="100"/>
      </c:catAx>
      <c:valAx>
        <c:axId val="53013888"/>
        <c:scaling>
          <c:orientation val="minMax"/>
        </c:scaling>
        <c:delete val="1"/>
        <c:axPos val="l"/>
        <c:numFmt formatCode="#,##0" sourceLinked="1"/>
        <c:tickLblPos val="none"/>
        <c:crossAx val="53009408"/>
        <c:crosses val="autoZero"/>
        <c:crossBetween val="between"/>
      </c:valAx>
      <c:serAx>
        <c:axId val="113627136"/>
        <c:scaling>
          <c:orientation val="minMax"/>
        </c:scaling>
        <c:delete val="1"/>
        <c:axPos val="b"/>
        <c:tickLblPos val="none"/>
        <c:crossAx val="53013888"/>
        <c:crosses val="autoZero"/>
      </c:ser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0315015310586182"/>
          <c:y val="0.84130868122448865"/>
          <c:w val="0.28243875765529308"/>
          <c:h val="0.10049172612993999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1 480 488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50046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571 576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91 088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28.03.2024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26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21.12.2023г. № 95 «О бюджете Городского округа Верхняя Тура на 2024 год и плановый период 2025 и 2026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1 193 063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6096" y="1500174"/>
            <a:ext cx="356506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1 212 684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19 621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2026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1 056 109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0112" y="4286256"/>
            <a:ext cx="3563888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2026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1 062 985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6876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2089039"/>
          <a:ext cx="8928992" cy="2626232"/>
        </p:xfrm>
        <a:graphic>
          <a:graphicData uri="http://schemas.openxmlformats.org/drawingml/2006/table">
            <a:tbl>
              <a:tblPr/>
              <a:tblGrid>
                <a:gridCol w="3790611"/>
                <a:gridCol w="1999351"/>
                <a:gridCol w="1569515"/>
                <a:gridCol w="1569515"/>
              </a:tblGrid>
              <a:tr h="287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2026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262 507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369 106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298 645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9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12 094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12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429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13 007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18 888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099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25 856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2 170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5 682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682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682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11 716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12 400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12 900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128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132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1 167 291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697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8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1 480 488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1 193 063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1 056 109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33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28.03.2024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1" y="980728"/>
          <a:ext cx="8784976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58" y="1687629"/>
          <a:ext cx="7992890" cy="2895811"/>
        </p:xfrm>
        <a:graphic>
          <a:graphicData uri="http://schemas.openxmlformats.org/drawingml/2006/table">
            <a:tbl>
              <a:tblPr/>
              <a:tblGrid>
                <a:gridCol w="2743640"/>
                <a:gridCol w="1641174"/>
                <a:gridCol w="1804038"/>
                <a:gridCol w="1804038"/>
              </a:tblGrid>
              <a:tr h="558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2026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4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103 030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83 352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71 650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10 577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10 917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363 474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41 608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362 588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46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264 730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530 473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28 909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18 664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589 561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385 566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406 093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143 359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69 180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72 600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39 467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37 537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37 716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34 764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30 570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32 060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22 370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38 920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1 571 576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1 212 684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1 062 985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28.03.2024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19 621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91 088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2026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6876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3386</TotalTime>
  <Words>689</Words>
  <Application>Microsoft Office PowerPoint</Application>
  <PresentationFormat>Экран (4:3)</PresentationFormat>
  <Paragraphs>170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505</cp:revision>
  <dcterms:created xsi:type="dcterms:W3CDTF">2016-05-26T09:08:06Z</dcterms:created>
  <dcterms:modified xsi:type="dcterms:W3CDTF">2024-04-04T06:55:04Z</dcterms:modified>
</cp:coreProperties>
</file>