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79;&#1084;&#1077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0;&#1079;&#1084;.%20&#1086;&#1089;&#1085;.%20&#1087;&#1072;&#1088;&#1072;&#1084;&#1077;&#1090;&#1088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79;&#1084;&#1077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0;&#1079;&#1084;.%20&#1086;&#1089;&#1085;.%20&#1087;&#1072;&#1088;&#1072;&#1084;&#1077;&#1090;&#1088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1779599625542517"/>
          <c:y val="3.7839004335593618E-2"/>
          <c:w val="0.79909245056560196"/>
          <c:h val="0.47607683230183134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2024 год</c:v>
                </c:pt>
              </c:strCache>
            </c:strRef>
          </c:tx>
          <c:dLbls>
            <c:dLbl>
              <c:idx val="1"/>
              <c:layout>
                <c:manualLayout>
                  <c:x val="5.7825997475690312E-3"/>
                  <c:y val="-2.320649006954089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206490069540897E-2"/>
                </c:manualLayout>
              </c:layout>
              <c:showVal val="1"/>
            </c:dLbl>
            <c:dLbl>
              <c:idx val="3"/>
              <c:layout>
                <c:manualLayout>
                  <c:x val="-1.4456499368923109E-3"/>
                  <c:y val="-2.552713907649498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3206490069540897E-2"/>
                </c:manualLayout>
              </c:layout>
              <c:showVal val="1"/>
            </c:dLbl>
            <c:dLbl>
              <c:idx val="5"/>
              <c:layout>
                <c:manualLayout>
                  <c:x val="-1.4456499368922578E-3"/>
                  <c:y val="-2.3206490069540897E-2"/>
                </c:manualLayout>
              </c:layout>
              <c:showVal val="1"/>
            </c:dLbl>
            <c:dLbl>
              <c:idx val="6"/>
              <c:layout>
                <c:manualLayout>
                  <c:x val="4.3369498106767736E-3"/>
                  <c:y val="-2.5527139076494988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5527139076494988E-2"/>
                </c:manualLayout>
              </c:layout>
              <c:showVal val="1"/>
            </c:dLbl>
            <c:dLbl>
              <c:idx val="8"/>
              <c:layout>
                <c:manualLayout>
                  <c:x val="5.3489047665013542E-2"/>
                  <c:y val="0.1500197255165591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доходы'!$B$2:$B$10</c:f>
              <c:numCache>
                <c:formatCode>_-* #,##0_р_._-;\-* #,##0_р_._-;_-* "-"??_р_._-;_-@_-</c:formatCode>
                <c:ptCount val="9"/>
                <c:pt idx="0">
                  <c:v>262507</c:v>
                </c:pt>
                <c:pt idx="1">
                  <c:v>12094</c:v>
                </c:pt>
                <c:pt idx="2">
                  <c:v>18888</c:v>
                </c:pt>
                <c:pt idx="3">
                  <c:v>1887</c:v>
                </c:pt>
                <c:pt idx="4">
                  <c:v>5682</c:v>
                </c:pt>
                <c:pt idx="5">
                  <c:v>11716</c:v>
                </c:pt>
                <c:pt idx="6">
                  <c:v>123</c:v>
                </c:pt>
                <c:pt idx="7">
                  <c:v>300</c:v>
                </c:pt>
                <c:pt idx="8">
                  <c:v>1167291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2025 год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552713907649498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5527139076494943E-2"/>
                </c:manualLayout>
              </c:layout>
              <c:showVal val="1"/>
            </c:dLbl>
            <c:dLbl>
              <c:idx val="3"/>
              <c:layout>
                <c:manualLayout>
                  <c:x val="5.7825997475690312E-3"/>
                  <c:y val="-2.7847788083449076E-2"/>
                </c:manualLayout>
              </c:layout>
              <c:showVal val="1"/>
            </c:dLbl>
            <c:dLbl>
              <c:idx val="4"/>
              <c:layout>
                <c:manualLayout>
                  <c:x val="8.6738996213535473E-3"/>
                  <c:y val="-2.7847788083449117E-2"/>
                </c:manualLayout>
              </c:layout>
              <c:showVal val="1"/>
            </c:dLbl>
            <c:dLbl>
              <c:idx val="5"/>
              <c:layout>
                <c:manualLayout>
                  <c:x val="5.7825997475690312E-3"/>
                  <c:y val="-2.552713907649503E-2"/>
                </c:manualLayout>
              </c:layout>
              <c:showVal val="1"/>
            </c:dLbl>
            <c:dLbl>
              <c:idx val="6"/>
              <c:layout>
                <c:manualLayout>
                  <c:x val="5.7825997475690312E-3"/>
                  <c:y val="-2.7847788083449076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7847788083449034E-2"/>
                </c:manualLayout>
              </c:layout>
              <c:showVal val="1"/>
            </c:dLbl>
            <c:dLbl>
              <c:idx val="8"/>
              <c:layout>
                <c:manualLayout>
                  <c:x val="4.9152097854336663E-2"/>
                  <c:y val="8.2247272643549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доходы'!$C$2:$C$10</c:f>
              <c:numCache>
                <c:formatCode>_-* #,##0_р_._-;\-* #,##0_р_._-;_-* "-"??_р_._-;_-@_-</c:formatCode>
                <c:ptCount val="9"/>
                <c:pt idx="0">
                  <c:v>369106</c:v>
                </c:pt>
                <c:pt idx="1">
                  <c:v>12429</c:v>
                </c:pt>
                <c:pt idx="2">
                  <c:v>22099</c:v>
                </c:pt>
                <c:pt idx="3">
                  <c:v>1995</c:v>
                </c:pt>
                <c:pt idx="4">
                  <c:v>5682</c:v>
                </c:pt>
                <c:pt idx="5">
                  <c:v>12400</c:v>
                </c:pt>
                <c:pt idx="6">
                  <c:v>128</c:v>
                </c:pt>
                <c:pt idx="7">
                  <c:v>300</c:v>
                </c:pt>
                <c:pt idx="8">
                  <c:v>768924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2026 год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0168437090403167E-2"/>
                </c:manualLayout>
              </c:layout>
              <c:showVal val="1"/>
            </c:dLbl>
            <c:dLbl>
              <c:idx val="2"/>
              <c:layout>
                <c:manualLayout>
                  <c:x val="1.4456499368923109E-3"/>
                  <c:y val="-2.7847788083449076E-2"/>
                </c:manualLayout>
              </c:layout>
              <c:showVal val="1"/>
            </c:dLbl>
            <c:dLbl>
              <c:idx val="3"/>
              <c:layout>
                <c:manualLayout>
                  <c:x val="7.2282496844612897E-3"/>
                  <c:y val="-3.0168437090403167E-2"/>
                </c:manualLayout>
              </c:layout>
              <c:showVal val="1"/>
            </c:dLbl>
            <c:dLbl>
              <c:idx val="4"/>
              <c:layout>
                <c:manualLayout>
                  <c:x val="1.4456499368922578E-3"/>
                  <c:y val="-3.0168437090403167E-2"/>
                </c:manualLayout>
              </c:layout>
              <c:showVal val="1"/>
            </c:dLbl>
            <c:dLbl>
              <c:idx val="5"/>
              <c:layout>
                <c:manualLayout>
                  <c:x val="7.2282496844612897E-3"/>
                  <c:y val="-3.0168437090403167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3.2489086097357255E-2"/>
                </c:manualLayout>
              </c:layout>
              <c:showVal val="1"/>
            </c:dLbl>
            <c:dLbl>
              <c:idx val="7"/>
              <c:layout>
                <c:manualLayout>
                  <c:x val="-5.7825997475690312E-3"/>
                  <c:y val="-3.0168437090403167E-2"/>
                </c:manualLayout>
              </c:layout>
              <c:showVal val="1"/>
            </c:dLbl>
            <c:dLbl>
              <c:idx val="8"/>
              <c:layout>
                <c:manualLayout>
                  <c:x val="4.1923734339171785E-2"/>
                  <c:y val="5.424160733632069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доходы'!$D$2:$D$10</c:f>
              <c:numCache>
                <c:formatCode>_-* #,##0_р_._-;\-* #,##0_р_._-;_-* "-"??_р_._-;_-@_-</c:formatCode>
                <c:ptCount val="9"/>
                <c:pt idx="0">
                  <c:v>298645</c:v>
                </c:pt>
                <c:pt idx="1">
                  <c:v>13007</c:v>
                </c:pt>
                <c:pt idx="2">
                  <c:v>25856</c:v>
                </c:pt>
                <c:pt idx="3">
                  <c:v>2170</c:v>
                </c:pt>
                <c:pt idx="4">
                  <c:v>5682</c:v>
                </c:pt>
                <c:pt idx="5">
                  <c:v>12900</c:v>
                </c:pt>
                <c:pt idx="6">
                  <c:v>132</c:v>
                </c:pt>
                <c:pt idx="7">
                  <c:v>300</c:v>
                </c:pt>
                <c:pt idx="8">
                  <c:v>697417</c:v>
                </c:pt>
              </c:numCache>
            </c:numRef>
          </c:val>
        </c:ser>
        <c:shape val="cone"/>
        <c:axId val="58310016"/>
        <c:axId val="58337152"/>
        <c:axId val="54788096"/>
      </c:bar3DChart>
      <c:catAx>
        <c:axId val="58310016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8337152"/>
        <c:crosses val="autoZero"/>
        <c:auto val="1"/>
        <c:lblAlgn val="ctr"/>
        <c:lblOffset val="100"/>
      </c:catAx>
      <c:valAx>
        <c:axId val="58337152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58310016"/>
        <c:crosses val="autoZero"/>
        <c:crossBetween val="between"/>
      </c:valAx>
      <c:serAx>
        <c:axId val="547880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8337152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AngAx val="1"/>
    </c:view3D>
    <c:plotArea>
      <c:layout>
        <c:manualLayout>
          <c:layoutTarget val="inner"/>
          <c:xMode val="edge"/>
          <c:yMode val="edge"/>
          <c:x val="0.13620559607242905"/>
          <c:y val="0"/>
          <c:w val="0.85861453869680227"/>
          <c:h val="0.68429250191200008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6"/>
              <c:layout>
                <c:manualLayout>
                  <c:x val="-1.8640656909846513E-2"/>
                  <c:y val="8.9849311172030669E-2"/>
                </c:manualLayout>
              </c:layout>
              <c:showVal val="1"/>
            </c:dLbl>
            <c:dLbl>
              <c:idx val="7"/>
              <c:layout>
                <c:manualLayout>
                  <c:x val="-2.8677933707456174E-3"/>
                  <c:y val="5.068432914555726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103090</c:v>
                </c:pt>
                <c:pt idx="1">
                  <c:v>806</c:v>
                </c:pt>
                <c:pt idx="2">
                  <c:v>13356</c:v>
                </c:pt>
                <c:pt idx="3">
                  <c:v>359810</c:v>
                </c:pt>
                <c:pt idx="4">
                  <c:v>264730</c:v>
                </c:pt>
                <c:pt idx="5">
                  <c:v>18664</c:v>
                </c:pt>
                <c:pt idx="6">
                  <c:v>546514</c:v>
                </c:pt>
                <c:pt idx="7">
                  <c:v>141230</c:v>
                </c:pt>
                <c:pt idx="8">
                  <c:v>39407</c:v>
                </c:pt>
                <c:pt idx="9">
                  <c:v>34764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6"/>
              <c:layout>
                <c:manualLayout>
                  <c:x val="2.2942346965964939E-2"/>
                  <c:y val="5.75958285744968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83352</c:v>
                </c:pt>
                <c:pt idx="1">
                  <c:v>886</c:v>
                </c:pt>
                <c:pt idx="2">
                  <c:v>10577</c:v>
                </c:pt>
                <c:pt idx="3">
                  <c:v>41608</c:v>
                </c:pt>
                <c:pt idx="4">
                  <c:v>530473</c:v>
                </c:pt>
                <c:pt idx="5">
                  <c:v>200</c:v>
                </c:pt>
                <c:pt idx="6">
                  <c:v>385566</c:v>
                </c:pt>
                <c:pt idx="7">
                  <c:v>69180</c:v>
                </c:pt>
                <c:pt idx="8">
                  <c:v>37537</c:v>
                </c:pt>
                <c:pt idx="9">
                  <c:v>30570</c:v>
                </c:pt>
                <c:pt idx="10">
                  <c:v>365</c:v>
                </c:pt>
                <c:pt idx="11">
                  <c:v>22370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2026 год,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71650</c:v>
                </c:pt>
                <c:pt idx="1">
                  <c:v>967</c:v>
                </c:pt>
                <c:pt idx="2">
                  <c:v>10917</c:v>
                </c:pt>
                <c:pt idx="3">
                  <c:v>362588</c:v>
                </c:pt>
                <c:pt idx="4">
                  <c:v>28909</c:v>
                </c:pt>
                <c:pt idx="5">
                  <c:v>200</c:v>
                </c:pt>
                <c:pt idx="6">
                  <c:v>406093</c:v>
                </c:pt>
                <c:pt idx="7">
                  <c:v>72600</c:v>
                </c:pt>
                <c:pt idx="8">
                  <c:v>37716</c:v>
                </c:pt>
                <c:pt idx="9">
                  <c:v>32060</c:v>
                </c:pt>
                <c:pt idx="10">
                  <c:v>365</c:v>
                </c:pt>
                <c:pt idx="11">
                  <c:v>38920</c:v>
                </c:pt>
              </c:numCache>
            </c:numRef>
          </c:val>
        </c:ser>
        <c:shape val="pyramid"/>
        <c:axId val="58306944"/>
        <c:axId val="58308480"/>
        <c:axId val="64800960"/>
      </c:bar3DChart>
      <c:catAx>
        <c:axId val="5830694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8308480"/>
        <c:crosses val="autoZero"/>
        <c:auto val="1"/>
        <c:lblAlgn val="ctr"/>
        <c:lblOffset val="100"/>
      </c:catAx>
      <c:valAx>
        <c:axId val="58308480"/>
        <c:scaling>
          <c:orientation val="minMax"/>
        </c:scaling>
        <c:delete val="1"/>
        <c:axPos val="l"/>
        <c:numFmt formatCode="#,##0" sourceLinked="1"/>
        <c:tickLblPos val="none"/>
        <c:crossAx val="58306944"/>
        <c:crosses val="autoZero"/>
        <c:crossBetween val="between"/>
      </c:valAx>
      <c:serAx>
        <c:axId val="64800960"/>
        <c:scaling>
          <c:orientation val="minMax"/>
        </c:scaling>
        <c:delete val="1"/>
        <c:axPos val="b"/>
        <c:tickLblPos val="none"/>
        <c:crossAx val="58308480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4884598260125979"/>
          <c:y val="0.86854836017873394"/>
          <c:w val="0.24961336366666331"/>
          <c:h val="0.11036521741654319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1 480 488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1 522 736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42 248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15.02.2024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10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21.12.2023г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 бюджете Городского округа Верхняя Тура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и плановый период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1 193 063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1500174"/>
            <a:ext cx="356506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1 212 684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19 621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1 056 109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112" y="4286256"/>
            <a:ext cx="3563888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1 062 985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6876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2089039"/>
          <a:ext cx="8928992" cy="2626232"/>
        </p:xfrm>
        <a:graphic>
          <a:graphicData uri="http://schemas.openxmlformats.org/drawingml/2006/table">
            <a:tbl>
              <a:tblPr/>
              <a:tblGrid>
                <a:gridCol w="3790611"/>
                <a:gridCol w="1999351"/>
                <a:gridCol w="1569515"/>
                <a:gridCol w="1569515"/>
              </a:tblGrid>
              <a:tr h="287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2026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262 507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369 106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298 645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12 094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12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429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13 007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18 888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099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25 856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2 170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5 682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11 716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12 400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12 900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1 167 291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1 480 488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1 193 063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1 056 109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33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15.02.2024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1" y="980728"/>
          <a:ext cx="8784976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2" y="1393971"/>
          <a:ext cx="7920878" cy="3521975"/>
        </p:xfrm>
        <a:graphic>
          <a:graphicData uri="http://schemas.openxmlformats.org/drawingml/2006/table">
            <a:tbl>
              <a:tblPr/>
              <a:tblGrid>
                <a:gridCol w="3040617"/>
                <a:gridCol w="1735513"/>
                <a:gridCol w="1655679"/>
                <a:gridCol w="1489069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2026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103 090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83 352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71 650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13 356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10 577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10 917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359 810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41 608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362 588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55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264 730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530 473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28 909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18 664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546 514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385 566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406 093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141 230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69 180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72 600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39 407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37 537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37 716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34 764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30 570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32 060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2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22 370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38 920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1 522 736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1 212 684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1 062 985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15.02.2024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180528" y="1228816"/>
          <a:ext cx="9505056" cy="551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19 621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42 248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6876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3362</TotalTime>
  <Words>691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501</cp:revision>
  <dcterms:created xsi:type="dcterms:W3CDTF">2016-05-26T09:08:06Z</dcterms:created>
  <dcterms:modified xsi:type="dcterms:W3CDTF">2024-04-04T06:29:46Z</dcterms:modified>
</cp:coreProperties>
</file>