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8" r:id="rId4"/>
    <p:sldId id="259" r:id="rId5"/>
    <p:sldId id="267" r:id="rId6"/>
    <p:sldId id="270" r:id="rId7"/>
    <p:sldId id="261" r:id="rId8"/>
    <p:sldId id="262" r:id="rId9"/>
    <p:sldId id="263" r:id="rId10"/>
    <p:sldId id="275" r:id="rId11"/>
    <p:sldId id="264" r:id="rId12"/>
    <p:sldId id="265" r:id="rId13"/>
    <p:sldId id="273" r:id="rId14"/>
    <p:sldId id="269" r:id="rId15"/>
    <p:sldId id="266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0;&#1089;&#1087;&#1086;&#1083;&#1085;&#1077;&#1085;&#1080;&#1077;%202021\1%20&#1082;&#1074;&#1072;&#1088;&#1090;&#1072;&#1083;%202021\&#1076;&#1080;&#1072;&#1075;&#1088;&#1072;&#1084;&#1084;&#1099;%201%20&#1082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1\&#1086;&#1089;&#1085;&#1086;&#1074;&#1085;&#1099;&#1077;%20&#1087;&#1072;&#1088;&#1072;&#1084;&#1077;&#1090;&#1088;&#1099;%202021\&#1076;&#1080;&#1072;&#1075;&#1088;&#1072;&#1084;&#1084;&#1099;%20&#1086;&#1089;&#1085;.%20&#1087;&#1072;&#1088;&#1072;&#1084;&#1077;&#1090;&#1088;&#109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1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440828229804639"/>
          <c:y val="0.12995655835963241"/>
          <c:w val="0.8243769320501606"/>
          <c:h val="0.35796596663765917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Платежи при пользовании природными ресурсами</c:v>
                </c:pt>
                <c:pt idx="10">
                  <c:v>Доходы от оказания платных услуг и компенсации затрат государства</c:v>
                </c:pt>
                <c:pt idx="11">
                  <c:v>Доходы от продажи материальных и нематериальных активов</c:v>
                </c:pt>
                <c:pt idx="12">
                  <c:v>Штрафы,санкции,возмещение ущерба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#,##0</c:formatCode>
                <c:ptCount val="14"/>
                <c:pt idx="0">
                  <c:v>22867</c:v>
                </c:pt>
                <c:pt idx="1">
                  <c:v>2010</c:v>
                </c:pt>
                <c:pt idx="2" formatCode="General">
                  <c:v>975</c:v>
                </c:pt>
                <c:pt idx="3" formatCode="General">
                  <c:v>401</c:v>
                </c:pt>
                <c:pt idx="4" formatCode="General">
                  <c:v>286</c:v>
                </c:pt>
                <c:pt idx="5" formatCode="General">
                  <c:v>239</c:v>
                </c:pt>
                <c:pt idx="6" formatCode="General">
                  <c:v>677</c:v>
                </c:pt>
                <c:pt idx="7" formatCode="General">
                  <c:v>2</c:v>
                </c:pt>
                <c:pt idx="8" formatCode="General">
                  <c:v>1783</c:v>
                </c:pt>
                <c:pt idx="9" formatCode="General">
                  <c:v>7</c:v>
                </c:pt>
                <c:pt idx="10" formatCode="General">
                  <c:v>40</c:v>
                </c:pt>
                <c:pt idx="11" formatCode="General">
                  <c:v>72</c:v>
                </c:pt>
                <c:pt idx="12" formatCode="General">
                  <c:v>43</c:v>
                </c:pt>
                <c:pt idx="13">
                  <c:v>126294</c:v>
                </c:pt>
              </c:numCache>
            </c:numRef>
          </c:val>
        </c:ser>
        <c:shape val="cylinder"/>
        <c:axId val="96058368"/>
        <c:axId val="96068352"/>
        <c:axId val="0"/>
      </c:bar3DChart>
      <c:catAx>
        <c:axId val="9605836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96068352"/>
        <c:crosses val="autoZero"/>
        <c:auto val="1"/>
        <c:lblAlgn val="ctr"/>
        <c:lblOffset val="100"/>
      </c:catAx>
      <c:valAx>
        <c:axId val="96068352"/>
        <c:scaling>
          <c:orientation val="minMax"/>
        </c:scaling>
        <c:delete val="1"/>
        <c:axPos val="l"/>
        <c:numFmt formatCode="#,##0" sourceLinked="1"/>
        <c:tickLblPos val="nextTo"/>
        <c:crossAx val="96058368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4582359496857647"/>
          <c:y val="2.377093462992988E-2"/>
          <c:w val="0.83579712591227051"/>
          <c:h val="0.3223672243562759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821E-3"/>
                  <c:y val="5.6893217295206668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9701</c:v>
                </c:pt>
                <c:pt idx="1">
                  <c:v>112</c:v>
                </c:pt>
                <c:pt idx="2">
                  <c:v>1245</c:v>
                </c:pt>
                <c:pt idx="3">
                  <c:v>4219</c:v>
                </c:pt>
                <c:pt idx="4">
                  <c:v>61758</c:v>
                </c:pt>
                <c:pt idx="5">
                  <c:v>3</c:v>
                </c:pt>
                <c:pt idx="6">
                  <c:v>64019</c:v>
                </c:pt>
                <c:pt idx="7">
                  <c:v>9749</c:v>
                </c:pt>
                <c:pt idx="8">
                  <c:v>11814</c:v>
                </c:pt>
                <c:pt idx="9">
                  <c:v>1681</c:v>
                </c:pt>
                <c:pt idx="10">
                  <c:v>91</c:v>
                </c:pt>
              </c:numCache>
            </c:numRef>
          </c:val>
        </c:ser>
        <c:shape val="cylinder"/>
        <c:axId val="67970176"/>
        <c:axId val="67971712"/>
        <c:axId val="0"/>
      </c:bar3DChart>
      <c:catAx>
        <c:axId val="6797017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67971712"/>
        <c:crosses val="autoZero"/>
        <c:auto val="1"/>
        <c:lblAlgn val="ctr"/>
        <c:lblOffset val="100"/>
      </c:catAx>
      <c:valAx>
        <c:axId val="67971712"/>
        <c:scaling>
          <c:orientation val="minMax"/>
        </c:scaling>
        <c:delete val="1"/>
        <c:axPos val="l"/>
        <c:numFmt formatCode="#,##0" sourceLinked="1"/>
        <c:tickLblPos val="nextTo"/>
        <c:crossAx val="6797017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124"/>
          <c:y val="0.21434376402431571"/>
          <c:w val="0.63948512685914261"/>
          <c:h val="0.58223355500251039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84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549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69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69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год!$A$3:$G$3</c:f>
              <c:strCache>
                <c:ptCount val="7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 2020 год</c:v>
                </c:pt>
                <c:pt idx="6">
                  <c:v>1 квартал 2021 года</c:v>
                </c:pt>
              </c:strCache>
            </c:strRef>
          </c:cat>
          <c:val>
            <c:numRef>
              <c:f>год!$A$4:$G$4</c:f>
              <c:numCache>
                <c:formatCode>_-* #,##0.00_р_._-;\-* #,##0.00_р_._-;_-* "-"??_р_._-;_-@_-</c:formatCode>
                <c:ptCount val="7"/>
                <c:pt idx="0">
                  <c:v>3363</c:v>
                </c:pt>
                <c:pt idx="1">
                  <c:v>1870</c:v>
                </c:pt>
                <c:pt idx="2">
                  <c:v>777</c:v>
                </c:pt>
                <c:pt idx="3">
                  <c:v>446</c:v>
                </c:pt>
                <c:pt idx="4" formatCode="#,##0.00_ ;\-#,##0.00\ ">
                  <c:v>0</c:v>
                </c:pt>
                <c:pt idx="5" formatCode="#,##0.00_ ;\-#,##0.00\ ">
                  <c:v>0</c:v>
                </c:pt>
                <c:pt idx="6" formatCode="#,##0.00_ ;\-#,##0.00\ ">
                  <c:v>0</c:v>
                </c:pt>
              </c:numCache>
            </c:numRef>
          </c:val>
        </c:ser>
        <c:shape val="cone"/>
        <c:axId val="124412672"/>
        <c:axId val="124414208"/>
        <c:axId val="0"/>
      </c:bar3DChart>
      <c:catAx>
        <c:axId val="124412672"/>
        <c:scaling>
          <c:orientation val="minMax"/>
        </c:scaling>
        <c:axPos val="b"/>
        <c:tickLblPos val="nextTo"/>
        <c:crossAx val="124414208"/>
        <c:crosses val="autoZero"/>
        <c:auto val="1"/>
        <c:lblAlgn val="ctr"/>
        <c:lblOffset val="100"/>
      </c:catAx>
      <c:valAx>
        <c:axId val="124414208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12441267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0.77608</cdr:x>
      <cdr:y>0.12176</cdr:y>
    </cdr:from>
    <cdr:to>
      <cdr:x>0.90967</cdr:x>
      <cdr:y>0.1943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10250" y="447675"/>
          <a:ext cx="1000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</a:t>
          </a:r>
          <a:r>
            <a:rPr lang="ru-RU" sz="1100" baseline="0"/>
            <a:t> руб.</a:t>
          </a:r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по итогам 1 квартала 2021 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1857364"/>
            <a:ext cx="3714776" cy="15716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155 696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829 058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16,9 %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29256" y="1857364"/>
            <a:ext cx="3429024" cy="16430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164 392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885 910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18,6%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5143512"/>
            <a:ext cx="4714908" cy="15001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8696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56 852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 rot="5400000">
            <a:off x="2000232" y="2786058"/>
            <a:ext cx="3357586" cy="35719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0"/>
          </p:cNvCxnSpPr>
          <p:nvPr/>
        </p:nvCxnSpPr>
        <p:spPr>
          <a:xfrm rot="10800000" flipV="1">
            <a:off x="1678794" y="1142986"/>
            <a:ext cx="1250133" cy="78581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679025" y="1893083"/>
            <a:ext cx="3643338" cy="242889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607719" y="1607331"/>
            <a:ext cx="1428760" cy="78581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6605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571480"/>
            <a:ext cx="3429024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929198"/>
            <a:ext cx="3357586" cy="17859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объекта «Станция биологической очистки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хозбытовых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сточных вод централизованной системы водоотведения ГО Верхняя Тура Свердловской области» (неисполненные обязательства 2020 года)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928802"/>
            <a:ext cx="335758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Реконструкция автомобильной дороги по улице Карла Либкнехта в Городском округе Верхняя Тура Свердловской области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00496" y="2786058"/>
            <a:ext cx="3286148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Разработка проектно-сметной документации по объекту "Газоснабжение жилых домов левобережной части Городского округа Верхняя Тура"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42976" y="4786322"/>
            <a:ext cx="4000528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Разработка проектно-сметной документации по объекту "Газоснабжение жилых домов от д.119 до д.189 по ул.Фомина г. Верхняя Тура"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86480" y="1000108"/>
            <a:ext cx="2857520" cy="17859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Газоснабжение жилых домов по ул. Фомина, ул. 25 лет Октября, ул. Крупская, ул. Кривощекова, ул.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ул. Карла Либкнехта, ул. Володарского в г. Верхняя Тура Свердловской области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>
            <a:endCxn id="20" idx="0"/>
          </p:cNvCxnSpPr>
          <p:nvPr/>
        </p:nvCxnSpPr>
        <p:spPr>
          <a:xfrm>
            <a:off x="6286512" y="714356"/>
            <a:ext cx="14287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 стрелкой 18"/>
          <p:cNvCxnSpPr/>
          <p:nvPr/>
        </p:nvCxnSpPr>
        <p:spPr>
          <a:xfrm>
            <a:off x="2571736" y="3357562"/>
            <a:ext cx="3429024" cy="7143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785918" y="3500438"/>
            <a:ext cx="2643206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821505" y="4464851"/>
            <a:ext cx="1928826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образования в Городском округе Верхняя Тура до 2023 года»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2714620"/>
            <a:ext cx="2357454" cy="785818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4282" y="1571612"/>
            <a:ext cx="8715404" cy="78581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квартала 2021 года  составил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61 522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259 425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4143380"/>
            <a:ext cx="2857520" cy="92869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дошкольных образовательных учреждений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714744" y="2571744"/>
            <a:ext cx="2143140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общеобразовательных учреждений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000760" y="3357562"/>
            <a:ext cx="2928958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учреждений дополнительного образования (ДШИ им.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А.А.Пантыкина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ВПК Мужество, ДЮСШ)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85720" y="5572140"/>
            <a:ext cx="2143140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летней оздоровительной кампании для детей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857852" y="4643446"/>
            <a:ext cx="3286148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образовательных учреждений (проведение ремонтных работ, приобретение оборудования)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178695" y="3821909"/>
            <a:ext cx="500066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43174" y="3214686"/>
            <a:ext cx="100013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43108" y="3429000"/>
            <a:ext cx="2857520" cy="12858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643174" y="5286388"/>
            <a:ext cx="3286148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деятельности учреждений по работе с молодежью на территории Городского округа Верхняя Тура (ПМЦ «Колосок»)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16"/>
          <p:cNvCxnSpPr/>
          <p:nvPr/>
        </p:nvCxnSpPr>
        <p:spPr>
          <a:xfrm rot="16200000" flipH="1">
            <a:off x="5929322" y="4214818"/>
            <a:ext cx="2214578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2024 года»</a:t>
            </a:r>
            <a:endParaRPr lang="ru-RU" sz="31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0" y="2214554"/>
            <a:ext cx="5286380" cy="1500198"/>
          </a:xfrm>
          <a:prstGeom prst="parallelogram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квартала 2021 года  составил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7875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33 946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786414" y="3071810"/>
            <a:ext cx="3357586" cy="1000132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285720" y="4071942"/>
            <a:ext cx="3643306" cy="1214446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Проведение общегородских спортивных и культурных мероприятий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5072066" y="5500702"/>
            <a:ext cx="3214710" cy="1000132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учреждений культуры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3714744" y="3786190"/>
            <a:ext cx="2143140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2018-2024 годы"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5720" y="1714488"/>
            <a:ext cx="2357454" cy="928694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14282" y="3714752"/>
            <a:ext cx="2500330" cy="1214446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Комплексное благоустройство дворовых территорий многоквартирных домов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071802" y="4786322"/>
            <a:ext cx="2857520" cy="1571636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Комплексное благоустройство общественных территорий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29388" y="4071942"/>
            <a:ext cx="2714612" cy="1357322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Проверка достоверности определения сметной стоимости проектов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500562" y="1928802"/>
            <a:ext cx="4286280" cy="1500198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квартала 2021 года  составил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55 044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56 534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2035951" y="2678901"/>
            <a:ext cx="2143140" cy="207170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5" idx="3"/>
          </p:cNvCxnSpPr>
          <p:nvPr/>
        </p:nvCxnSpPr>
        <p:spPr>
          <a:xfrm rot="16200000" flipH="1">
            <a:off x="803645" y="3053950"/>
            <a:ext cx="1000132" cy="32147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500298" y="2714620"/>
            <a:ext cx="3643338" cy="164307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928670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Часть расходов бюджета осуществляется вне рамок муниципальных программ.  В бюджете Городского округа Верхняя Тура к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непрограммным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преимущественно относятся расходы по обеспечению деятельности органов местного самоуправления и муниципальных учреждений.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1" y="2000240"/>
          <a:ext cx="8072495" cy="4760216"/>
        </p:xfrm>
        <a:graphic>
          <a:graphicData uri="http://schemas.openxmlformats.org/drawingml/2006/table">
            <a:tbl>
              <a:tblPr/>
              <a:tblGrid>
                <a:gridCol w="6671351"/>
                <a:gridCol w="1401144"/>
              </a:tblGrid>
              <a:tr h="228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Кассовый расход, тыс.руб.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главы городского округа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362,00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Думы Городского округа Верхняя Тура 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Администрации Городского округа Верхняя Тура 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3 726,00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Контрольного органа Городского округа Верхняя Тура 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374,00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финансового отдела городского округа Верхняя Тура 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1 060,00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МКУ "Централизованная бухгалтерия Городского округа Верхняя Тура"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5 771,00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пенсии за выслугу лет лицам, замещавшим муниципальные должности и должности муниципальной службы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496,00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Регулирование отношений в области муниципальной собственности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проведения мероприятий по отлову и содержанию безнадзорных собак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Уплата взноса на капитальный ремонт муниципального жилого фонда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Уличное освещение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1 767,00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 МКУ "Служба единого заказчика"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1 447,00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Отдела управления образованием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1 423,00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вознаграждения по агентскому договвору за сбор арендной платы муниципального жилищного фонда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3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Резервный фонд Администрации Городского округа Верхняя Тура 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5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17 075,00</a:t>
                      </a:r>
                    </a:p>
                  </a:txBody>
                  <a:tcPr marL="6158" marR="6158" marT="61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Муниципальный долг Городского округа Верхняя Тура по итогам 1 квартала 2021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5000636"/>
            <a:ext cx="778671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производилось только погашение ранее полученных кредитов. В 1 квартале 2019 года муниципальный долг полностью погашен.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142908" y="1285860"/>
          <a:ext cx="9501254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4789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 лист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на 2017 год.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г. Верхняя Тура,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ул.Иканина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77,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fovt@bk.ru.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9" y="1214423"/>
          <a:ext cx="7929616" cy="4855360"/>
        </p:xfrm>
        <a:graphic>
          <a:graphicData uri="http://schemas.openxmlformats.org/drawingml/2006/table">
            <a:tbl>
              <a:tblPr/>
              <a:tblGrid>
                <a:gridCol w="3932133"/>
                <a:gridCol w="1622957"/>
                <a:gridCol w="1851695"/>
                <a:gridCol w="522831"/>
              </a:tblGrid>
              <a:tr h="479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январь-март 2021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102 220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22 867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95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8961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9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6700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9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89,1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9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228,8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5030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пошлина, сборы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30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4341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1783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9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9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9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986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699 078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126 294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986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829 058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155 696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900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доходов бюджета по итогам 1 квартала 2021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-142900"/>
          <a:ext cx="9286908" cy="715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1397001"/>
          <a:ext cx="5929354" cy="4063997"/>
        </p:xfrm>
        <a:graphic>
          <a:graphicData uri="http://schemas.openxmlformats.org/drawingml/2006/table">
            <a:tbl>
              <a:tblPr/>
              <a:tblGrid>
                <a:gridCol w="2896883"/>
                <a:gridCol w="1304989"/>
                <a:gridCol w="983419"/>
                <a:gridCol w="744063"/>
              </a:tblGrid>
              <a:tr h="8814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2021год, тыс.руб.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январь-март 2021 года, тыс.руб.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4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32 744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9 701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29,6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611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18,3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61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6 592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1 245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18,9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149 093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4 219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4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228 573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61 758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27,0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3,0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269 337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64 019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23,8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141 901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9 749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6,9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49 637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11 814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23,8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6 958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1 681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24,2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4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800" marR="7800" marT="7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25,0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7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885 910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164 392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18,6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1 квартала 2021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Программные и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непрорграммные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 расходы по итогам 1 квартала 2021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5" y="1857364"/>
          <a:ext cx="6643733" cy="4078993"/>
        </p:xfrm>
        <a:graphic>
          <a:graphicData uri="http://schemas.openxmlformats.org/drawingml/2006/table">
            <a:tbl>
              <a:tblPr/>
              <a:tblGrid>
                <a:gridCol w="3084983"/>
                <a:gridCol w="826335"/>
                <a:gridCol w="910805"/>
                <a:gridCol w="910805"/>
                <a:gridCol w="910805"/>
              </a:tblGrid>
              <a:tr h="272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Наименование показателя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Код целевой статьи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Утверждено, тыс.руб.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Исполнено, тыс.руб.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% исполнения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"Повышение эффективности деятельности органов местного самоуправления Городского округа Верхняя Тура до 2024 года"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0100000000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149 331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3 946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"Строительство, развитие и содержание объектов городского и дорожного хозяйства Городского округа Верхняя Тура до 2024 года"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0300000000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328 336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18 929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616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системы образования в Городском округе Верхняя Тура до 2023 года"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0600000000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259 425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61 522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культуры, физической культуры, спорта и молодежной политики в Городском округе Верхняя Тура до 2024 года"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0800000000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33 946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7 875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0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"Формирование современной городской среды на территории Городского округа Верхняя Тура на 2018-2024 годы"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1300000000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56 534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55 044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97,4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08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Непрограммные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направления деятельности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7000000000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58 338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17 075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04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ВСЕГО РАСХОДОВ:</a:t>
                      </a:r>
                    </a:p>
                  </a:txBody>
                  <a:tcPr marL="8260" marR="8260" marT="82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885 910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164 392</a:t>
                      </a: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18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, 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260" marR="8260" marT="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Программные расходы бюджета Городского округа Верхняя Тура в 1 квартале 2021года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1714488"/>
            <a:ext cx="7429552" cy="100013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рамках бюджета Городского округа Верхняя Тура осуществляются расходы по пяти муниципальным программам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3357562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2022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22" y="3286124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«Строительство, развитие и содержание объектов городского и дорожного хозяйства Городского округа Верхняя Тура до 2022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3504" y="5429264"/>
            <a:ext cx="3786214" cy="12144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2022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5429264"/>
            <a:ext cx="4143404" cy="12858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2022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571604" y="2857496"/>
            <a:ext cx="642942" cy="500066"/>
          </a:xfrm>
          <a:prstGeom prst="straightConnector1">
            <a:avLst/>
          </a:prstGeom>
          <a:ln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64513" y="3464719"/>
            <a:ext cx="2643206" cy="12858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14810" y="2857496"/>
            <a:ext cx="3071834" cy="250033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2786058"/>
            <a:ext cx="857256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000364" y="4000504"/>
            <a:ext cx="3071834" cy="150019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2018-2024 годы"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464711" y="3464719"/>
            <a:ext cx="1143008" cy="71438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 стрелкой 24"/>
          <p:cNvCxnSpPr/>
          <p:nvPr/>
        </p:nvCxnSpPr>
        <p:spPr>
          <a:xfrm rot="10800000" flipV="1">
            <a:off x="2643174" y="2857496"/>
            <a:ext cx="3286148" cy="201431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536281" y="3036091"/>
            <a:ext cx="2357454" cy="228601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2024 года»</a:t>
            </a:r>
            <a:endParaRPr lang="ru-RU" sz="2800" dirty="0">
              <a:solidFill>
                <a:schemeClr val="tx1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928802"/>
            <a:ext cx="5143536" cy="128588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Объем расходов данной программы по итогам 1 квартала 2021 года  составил  </a:t>
            </a:r>
            <a:r>
              <a:rPr lang="ru-RU" sz="16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3946 </a:t>
            </a:r>
            <a:r>
              <a:rPr lang="ru-RU" sz="16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тыс.руб. при плановом объеме финансирования </a:t>
            </a:r>
            <a:r>
              <a:rPr lang="ru-RU" sz="1600" b="1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149 331 </a:t>
            </a:r>
            <a:r>
              <a:rPr lang="ru-RU" sz="16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тыс.руб</a:t>
            </a:r>
            <a:r>
              <a:rPr lang="ru-RU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  <a:endParaRPr lang="ru-RU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857364"/>
            <a:ext cx="321471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44" y="3286124"/>
            <a:ext cx="2286016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и модернизация систем коммунальной инфраструктуры города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6116" y="3357562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граждан, проживающих в городском округе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143768" y="3286124"/>
            <a:ext cx="1857388" cy="307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Оказание мер социальной поддержки отдельным категориям граждан (почетные жители, городской совет ветеранов)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14612" y="5357826"/>
            <a:ext cx="2571768" cy="12858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городской единой дежурно-диспетчерской службы-112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57818" y="5214950"/>
            <a:ext cx="1857388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по разработке документации по планировке территории города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3"/>
          </p:cNvCxnSpPr>
          <p:nvPr/>
        </p:nvCxnSpPr>
        <p:spPr>
          <a:xfrm rot="5400000">
            <a:off x="3693077" y="1507789"/>
            <a:ext cx="942746" cy="34711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5643570" y="2928934"/>
            <a:ext cx="642942" cy="5000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429520" y="3000372"/>
            <a:ext cx="285752" cy="21431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786446" y="3786190"/>
            <a:ext cx="2143140" cy="7143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85720" y="4714884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Текущее содержание гидротехнического сооружения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Верхне-Туринский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гидроузел»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/>
          <p:nvPr/>
        </p:nvCxnSpPr>
        <p:spPr>
          <a:xfrm>
            <a:off x="2428860" y="2643182"/>
            <a:ext cx="3786214" cy="235745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000100" y="2714620"/>
            <a:ext cx="1928826" cy="178595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786874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Муниципальная программа «Строительство, развитие и содержание объектов городского и дорожного хозяйства Городского округа Верхняя Тура до 2024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00496" y="2071678"/>
            <a:ext cx="4714908" cy="11430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1 квартала 2021 года  составил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18 929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328 336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928802"/>
            <a:ext cx="314324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3071810"/>
            <a:ext cx="3857652" cy="10715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Развитие и обеспечение сохранности городских автомобильных дорог  (очистка от снега в зимний период,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грейдирование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 текущий (ямочный) ремонт в летний период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857760"/>
            <a:ext cx="335758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Социальная поддержка отдельных категорий граждан в области ЖКХ (компенсация оплаты коммунальных услуг льготным категориям граждан за счет федерального и областного бюджета, предоставление жилищных субсидий)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3500438"/>
            <a:ext cx="3071834" cy="12144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здания городского центра культуры и досуга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8794" y="4500570"/>
            <a:ext cx="2857520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в области благоустройства города (ликвидация несанкционированных свалок, озеленение города, очистка от зимних накоплений, скашивание травы)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714612" y="2643182"/>
            <a:ext cx="3071834" cy="10001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64315" y="2750339"/>
            <a:ext cx="357190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1416</TotalTime>
  <Words>1585</Words>
  <PresentationFormat>Экран (4:3)</PresentationFormat>
  <Paragraphs>271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Основные параметры бюджета Городского округа Верхняя Тура по итогам 1 квартала 2021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Программные и непрорграммные расходы по итогам 1 квартала 2021 года</vt:lpstr>
      <vt:lpstr>Программные расходы бюджета Городского округа Верхняя Тура в 1 квартале 2021года</vt:lpstr>
      <vt:lpstr> Муниципальная программа «Повышение эффективности деятельности органов местного самоуправления  Городского округа Верхняя Тура до 2024 года»</vt:lpstr>
      <vt:lpstr> Муниципальная программа «Строительство, развитие и содержание объектов городского и дорожного хозяйства Городского округа Верхняя Тура до 2024 года»</vt:lpstr>
      <vt:lpstr> </vt:lpstr>
      <vt:lpstr>Муниципальная программа «Развитие системы образования в Городском округе Верхняя Тура до 2023 года»</vt:lpstr>
      <vt:lpstr> Муниципальная программа «Развитие культуры, физической культуры, спорта и молодежной политики в Городском округе Верхняя Тура до 2024 года»</vt:lpstr>
      <vt:lpstr> Муниципальная программа "Формирование современной городской среды на территории Городского округа Верхняя Тура на 2018-2024 годы"</vt:lpstr>
      <vt:lpstr>Непрограммные расходы </vt:lpstr>
      <vt:lpstr>Муниципальный долг Городского округа Верхняя Тура по итогам 1 квартала 2021 года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168</cp:revision>
  <dcterms:created xsi:type="dcterms:W3CDTF">2016-05-26T09:08:06Z</dcterms:created>
  <dcterms:modified xsi:type="dcterms:W3CDTF">2021-04-06T04:36:50Z</dcterms:modified>
</cp:coreProperties>
</file>