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8" r:id="rId4"/>
    <p:sldId id="259" r:id="rId5"/>
    <p:sldId id="267" r:id="rId6"/>
    <p:sldId id="270" r:id="rId7"/>
    <p:sldId id="261" r:id="rId8"/>
    <p:sldId id="262" r:id="rId9"/>
    <p:sldId id="263" r:id="rId10"/>
    <p:sldId id="275" r:id="rId11"/>
    <p:sldId id="264" r:id="rId12"/>
    <p:sldId id="265" r:id="rId13"/>
    <p:sldId id="273" r:id="rId14"/>
    <p:sldId id="269" r:id="rId15"/>
    <p:sldId id="266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0;&#1089;&#1087;&#1086;&#1083;&#1085;&#1077;&#1085;&#1080;&#1077;%202020\1%20&#1087;&#1086;&#1083;&#1091;&#1075;&#1086;&#1076;&#1080;&#1077;%202020\&#1076;&#1080;&#1072;&#1075;&#1088;&#1072;&#1084;&#1084;&#1099;%202%20&#1082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0;&#1089;&#1087;&#1086;&#1083;&#1085;&#1077;&#1085;&#1080;&#1077;%202020\1%20&#1087;&#1086;&#1083;&#1091;&#1075;&#1086;&#1076;&#1080;&#1077;%202020\&#1076;&#1080;&#1072;&#1075;&#1088;&#1072;&#1084;&#1084;&#1099;%202%20&#1082;&#107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0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440828229804639"/>
          <c:y val="3.5859820700896508E-2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доходы'!$A$3:$A$18</c:f>
              <c:strCache>
                <c:ptCount val="16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 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физических лиц</c:v>
                </c:pt>
                <c:pt idx="7">
                  <c:v>Земельный налог</c:v>
                </c:pt>
                <c:pt idx="8">
                  <c:v>Государственная пошлина, сборы</c:v>
                </c:pt>
                <c:pt idx="9">
                  <c:v>Доходы от использования имущества, находящегося в государственной и муниципальной собственности</c:v>
                </c:pt>
                <c:pt idx="10">
                  <c:v>Платежи при пользовании природными ресурсами</c:v>
                </c:pt>
                <c:pt idx="11">
                  <c:v>Доходы от оказания платных услуг и компенсации затрат государства</c:v>
                </c:pt>
                <c:pt idx="12">
                  <c:v>Доходы от продажи материальных и нематериальных активов</c:v>
                </c:pt>
                <c:pt idx="13">
                  <c:v>Штрафы,санкции,возмещение ущерба</c:v>
                </c:pt>
                <c:pt idx="14">
                  <c:v>Прочие неналоговые доходы</c:v>
                </c:pt>
                <c:pt idx="15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доходы'!$B$3:$B$18</c:f>
              <c:numCache>
                <c:formatCode>#,##0</c:formatCode>
                <c:ptCount val="16"/>
                <c:pt idx="0">
                  <c:v>43502</c:v>
                </c:pt>
                <c:pt idx="1">
                  <c:v>3575</c:v>
                </c:pt>
                <c:pt idx="2" formatCode="General">
                  <c:v>1465</c:v>
                </c:pt>
                <c:pt idx="3" formatCode="General">
                  <c:v>987</c:v>
                </c:pt>
                <c:pt idx="4" formatCode="General">
                  <c:v>1</c:v>
                </c:pt>
                <c:pt idx="5" formatCode="General">
                  <c:v>39</c:v>
                </c:pt>
                <c:pt idx="6" formatCode="General">
                  <c:v>416</c:v>
                </c:pt>
                <c:pt idx="7">
                  <c:v>2576</c:v>
                </c:pt>
                <c:pt idx="8" formatCode="General">
                  <c:v>25</c:v>
                </c:pt>
                <c:pt idx="9" formatCode="General">
                  <c:v>1651</c:v>
                </c:pt>
                <c:pt idx="10" formatCode="0">
                  <c:v>10</c:v>
                </c:pt>
                <c:pt idx="11" formatCode="0">
                  <c:v>71</c:v>
                </c:pt>
                <c:pt idx="12" formatCode="General">
                  <c:v>327</c:v>
                </c:pt>
                <c:pt idx="13" formatCode="General">
                  <c:v>22</c:v>
                </c:pt>
                <c:pt idx="14" formatCode="General">
                  <c:v>7</c:v>
                </c:pt>
                <c:pt idx="15">
                  <c:v>274857</c:v>
                </c:pt>
              </c:numCache>
            </c:numRef>
          </c:val>
        </c:ser>
        <c:shape val="cylinder"/>
        <c:axId val="67209856"/>
        <c:axId val="67916160"/>
        <c:axId val="0"/>
      </c:bar3DChart>
      <c:catAx>
        <c:axId val="6720985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67916160"/>
        <c:crosses val="autoZero"/>
        <c:auto val="1"/>
        <c:lblAlgn val="ctr"/>
        <c:lblOffset val="100"/>
      </c:catAx>
      <c:valAx>
        <c:axId val="67916160"/>
        <c:scaling>
          <c:orientation val="minMax"/>
        </c:scaling>
        <c:delete val="1"/>
        <c:axPos val="l"/>
        <c:numFmt formatCode="#,##0" sourceLinked="1"/>
        <c:tickLblPos val="none"/>
        <c:crossAx val="67209856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2046553832423646"/>
          <c:y val="0"/>
          <c:w val="0.76436139613708087"/>
          <c:h val="0.58474729619836485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7.5865327693413432E-3"/>
                  <c:y val="-3.7735849056603869E-2"/>
                </c:manualLayout>
              </c:layout>
              <c:showVal val="1"/>
            </c:dLbl>
            <c:dLbl>
              <c:idx val="5"/>
              <c:layout>
                <c:manualLayout>
                  <c:x val="5.6898995770059857E-2"/>
                  <c:y val="7.547169811320754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26538</c:v>
                </c:pt>
                <c:pt idx="1">
                  <c:v>214</c:v>
                </c:pt>
                <c:pt idx="2">
                  <c:v>3414</c:v>
                </c:pt>
                <c:pt idx="3">
                  <c:v>9898</c:v>
                </c:pt>
                <c:pt idx="4">
                  <c:v>165060</c:v>
                </c:pt>
                <c:pt idx="5">
                  <c:v>12</c:v>
                </c:pt>
                <c:pt idx="6">
                  <c:v>130640</c:v>
                </c:pt>
                <c:pt idx="7">
                  <c:v>13287</c:v>
                </c:pt>
                <c:pt idx="8">
                  <c:v>21972</c:v>
                </c:pt>
                <c:pt idx="9">
                  <c:v>3894</c:v>
                </c:pt>
                <c:pt idx="10">
                  <c:v>263</c:v>
                </c:pt>
              </c:numCache>
            </c:numRef>
          </c:val>
        </c:ser>
        <c:shape val="cylinder"/>
        <c:axId val="67944832"/>
        <c:axId val="67946368"/>
        <c:axId val="0"/>
      </c:bar3DChart>
      <c:catAx>
        <c:axId val="6794483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67946368"/>
        <c:crosses val="autoZero"/>
        <c:auto val="1"/>
        <c:lblAlgn val="ctr"/>
        <c:lblOffset val="100"/>
      </c:catAx>
      <c:valAx>
        <c:axId val="67946368"/>
        <c:scaling>
          <c:orientation val="minMax"/>
        </c:scaling>
        <c:delete val="1"/>
        <c:axPos val="l"/>
        <c:numFmt formatCode="#,##0" sourceLinked="1"/>
        <c:tickLblPos val="none"/>
        <c:crossAx val="67944832"/>
        <c:crosses val="autoZero"/>
        <c:crossBetween val="between"/>
      </c:valAx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146"/>
          <c:y val="0.21434376402431571"/>
          <c:w val="0.63948512685914261"/>
          <c:h val="0.58223355500251006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903E-2"/>
                  <c:y val="-3.1088082901554459E-2"/>
                </c:manualLayout>
              </c:layout>
              <c:showVal val="1"/>
            </c:dLbl>
            <c:dLbl>
              <c:idx val="1"/>
              <c:layout>
                <c:manualLayout>
                  <c:x val="2.7092400322670816E-2"/>
                  <c:y val="-5.1813471502591031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9E-2"/>
                  <c:y val="-2.7633851468048604E-2"/>
                </c:manualLayout>
              </c:layout>
              <c:showVal val="1"/>
            </c:dLbl>
            <c:dLbl>
              <c:idx val="4"/>
              <c:layout>
                <c:manualLayout>
                  <c:x val="5.2753044307572803E-3"/>
                  <c:y val="-2.7633851468048518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518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год!$A$3:$F$3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1 полугодие 2020 года</c:v>
                </c:pt>
              </c:strCache>
            </c:strRef>
          </c:cat>
          <c:val>
            <c:numRef>
              <c:f>год!$A$4:$F$4</c:f>
              <c:numCache>
                <c:formatCode>_-* #,##0.00_р_._-;\-* #,##0.00_р_._-;_-* "-"??_р_._-;_-@_-</c:formatCode>
                <c:ptCount val="6"/>
                <c:pt idx="0">
                  <c:v>3363</c:v>
                </c:pt>
                <c:pt idx="1">
                  <c:v>1870</c:v>
                </c:pt>
                <c:pt idx="2">
                  <c:v>777</c:v>
                </c:pt>
                <c:pt idx="3">
                  <c:v>446</c:v>
                </c:pt>
                <c:pt idx="4" formatCode="#,##0.00_ ;\-#,##0.00\ ">
                  <c:v>0</c:v>
                </c:pt>
                <c:pt idx="5" formatCode="#,##0.00_ ;\-#,##0.00\ ">
                  <c:v>0</c:v>
                </c:pt>
              </c:numCache>
            </c:numRef>
          </c:val>
        </c:ser>
        <c:shape val="cone"/>
        <c:axId val="67991808"/>
        <c:axId val="68014080"/>
        <c:axId val="0"/>
      </c:bar3DChart>
      <c:catAx>
        <c:axId val="6799180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8014080"/>
        <c:crosses val="autoZero"/>
        <c:auto val="1"/>
        <c:lblAlgn val="ctr"/>
        <c:lblOffset val="100"/>
      </c:catAx>
      <c:valAx>
        <c:axId val="68014080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67991808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0.77608</cdr:x>
      <cdr:y>0.12176</cdr:y>
    </cdr:from>
    <cdr:to>
      <cdr:x>0.90967</cdr:x>
      <cdr:y>0.1943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10250" y="447675"/>
          <a:ext cx="10001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</a:t>
          </a:r>
          <a:r>
            <a:rPr lang="ru-RU" sz="1100" baseline="0"/>
            <a:t> руб.</a:t>
          </a:r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по итогам 1 полугодия 2020 года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857364"/>
            <a:ext cx="3714776" cy="18573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390 362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877 338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44,5%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29256" y="1857364"/>
            <a:ext cx="3429024" cy="18573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375 193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934 704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40,1%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0298" y="4929198"/>
            <a:ext cx="4214842" cy="17145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полугодия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текущего года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15 170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57 366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 rot="16200000" flipH="1">
            <a:off x="2214546" y="2928934"/>
            <a:ext cx="3429024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0"/>
          </p:cNvCxnSpPr>
          <p:nvPr/>
        </p:nvCxnSpPr>
        <p:spPr>
          <a:xfrm rot="5400000">
            <a:off x="1768060" y="1553752"/>
            <a:ext cx="1714511" cy="13216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3679025" y="1893083"/>
            <a:ext cx="3643338" cy="242889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607719" y="1607331"/>
            <a:ext cx="1428760" cy="78581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6605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571480"/>
            <a:ext cx="3429024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500174"/>
            <a:ext cx="3857652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водозаборных сооружений и сетей водоснабжения в г. Верхняя Тура Свердловской области (Сопочное месторождение)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4929198"/>
            <a:ext cx="3357586" cy="17859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объекта «Станция биологической очистки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хозбытовых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сточных вод централизованной системы водоотведения ГО Верхняя Тура Свердловской области»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1428736"/>
            <a:ext cx="3071834" cy="12144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Разработка проектно-сметной документации "Строительство физкультурно-оздоровительного комплекса в Городском округе Верхняя Тура"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071810"/>
            <a:ext cx="3357586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Разработка проектно-сметной документации "Реконструкция автомобильной дороги по улице Карла Либкнехта в Городском округе Верхняя Тура Свердловской области"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6250793" y="1250141"/>
            <a:ext cx="214314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4786314" y="2786058"/>
            <a:ext cx="3286148" cy="19288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Реконструкция автомобильной дороги общего пользования по переулку Безымянному от плотины до улицы Мира с продолжением по улице Мира до дома интерната в Городском округе Верхняя Тура Свердловской области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42976" y="4786322"/>
            <a:ext cx="4000528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Разработка проектно-сметной документации по объекту "Газоснабжение жилых домов по ул. Фомина, ул. 25 лет Октября, ул. Крупская, ул. Кривощекова, ул.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 ул. Карла Либкнехта в г. Верхняя Тура Свердловской области"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 стрелкой 26"/>
          <p:cNvCxnSpPr>
            <a:endCxn id="5" idx="0"/>
          </p:cNvCxnSpPr>
          <p:nvPr/>
        </p:nvCxnSpPr>
        <p:spPr>
          <a:xfrm rot="10800000" flipV="1">
            <a:off x="2357422" y="1142984"/>
            <a:ext cx="428628" cy="35719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1"/>
          <p:cNvSpPr txBox="1">
            <a:spLocks/>
          </p:cNvSpPr>
          <p:nvPr/>
        </p:nvSpPr>
        <p:spPr>
          <a:xfrm>
            <a:off x="0" y="285728"/>
            <a:ext cx="8229600" cy="1660525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/>
          <p:cNvCxnSpPr/>
          <p:nvPr/>
        </p:nvCxnSpPr>
        <p:spPr>
          <a:xfrm rot="16200000" flipH="1">
            <a:off x="1178695" y="4107661"/>
            <a:ext cx="1928826" cy="8572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образования в Городском округе Верхняя Тура до 2022 года»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282" y="2714620"/>
            <a:ext cx="2357454" cy="785818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14282" y="1571612"/>
            <a:ext cx="8929718" cy="785818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полугодия 2020 года составил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122 170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233 265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42844" y="4143380"/>
            <a:ext cx="2857520" cy="92869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дошкольных образовательных учреждений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714744" y="2571744"/>
            <a:ext cx="2143140" cy="121444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общеобразовательных учреждений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000760" y="3357562"/>
            <a:ext cx="2928958" cy="10715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учреждений дополнительного образования (ДШИ им.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А.А.Пантыкина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ДПЦ «Колосок»)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214414" y="5572140"/>
            <a:ext cx="2143140" cy="10715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Проведение летней оздоровительной кампании для детей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929190" y="4929198"/>
            <a:ext cx="3286148" cy="121444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образовательных учреждений (проведение ремонтных работ, приобретение оборудования)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178695" y="3821909"/>
            <a:ext cx="500066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43174" y="3214686"/>
            <a:ext cx="1000132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00298" y="3571876"/>
            <a:ext cx="3429024" cy="7143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71670" y="3571876"/>
            <a:ext cx="2928958" cy="13573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 стрелкой 16"/>
          <p:cNvCxnSpPr/>
          <p:nvPr/>
        </p:nvCxnSpPr>
        <p:spPr>
          <a:xfrm rot="16200000" flipH="1">
            <a:off x="5929322" y="4214818"/>
            <a:ext cx="2214578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2022 года»</a:t>
            </a:r>
            <a:endParaRPr lang="ru-RU" sz="31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0" y="2214554"/>
            <a:ext cx="5286380" cy="1500198"/>
          </a:xfrm>
          <a:prstGeom prst="parallelogram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полугодия 2020 года  составил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24 781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49 905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500694" y="2428868"/>
            <a:ext cx="3357586" cy="1000132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285720" y="4143380"/>
            <a:ext cx="3643306" cy="1214446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Проведение общегородских спортивных и культурных мероприятий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данные 8"/>
          <p:cNvSpPr/>
          <p:nvPr/>
        </p:nvSpPr>
        <p:spPr>
          <a:xfrm>
            <a:off x="4786282" y="3786190"/>
            <a:ext cx="4357718" cy="1214446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учреждений дополнительного образования (ВПК «Мужество» 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данные 9"/>
          <p:cNvSpPr/>
          <p:nvPr/>
        </p:nvSpPr>
        <p:spPr>
          <a:xfrm>
            <a:off x="285720" y="5500702"/>
            <a:ext cx="4643470" cy="785818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МКУ ПМЦ «Колосок»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данные 10"/>
          <p:cNvSpPr/>
          <p:nvPr/>
        </p:nvSpPr>
        <p:spPr>
          <a:xfrm>
            <a:off x="5072066" y="5500702"/>
            <a:ext cx="3214710" cy="1000132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учреждений культуры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3786182" y="3143248"/>
            <a:ext cx="1928826" cy="8572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143240" y="3143248"/>
            <a:ext cx="3000396" cy="200026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500958" y="3143248"/>
            <a:ext cx="571504" cy="50006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2018-2024 годы"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85720" y="1714488"/>
            <a:ext cx="2357454" cy="928694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14282" y="3714752"/>
            <a:ext cx="2500330" cy="1214446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Комплексное благоустройство дворовых территорий многоквартирных домов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071802" y="4786322"/>
            <a:ext cx="2857520" cy="1571636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Комплексное благоустройство общественных территорий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29388" y="4071942"/>
            <a:ext cx="2714612" cy="1357322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Проверка достоверности определения сметной стоимости проектов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500562" y="1928802"/>
            <a:ext cx="4286280" cy="1500198"/>
          </a:xfrm>
          <a:prstGeom prst="snip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полугодия 2020 года  составил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32 646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62 684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2035951" y="2678901"/>
            <a:ext cx="2143140" cy="207170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5" idx="3"/>
          </p:cNvCxnSpPr>
          <p:nvPr/>
        </p:nvCxnSpPr>
        <p:spPr>
          <a:xfrm rot="16200000" flipH="1">
            <a:off x="803645" y="3053950"/>
            <a:ext cx="1000132" cy="32147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500298" y="2714620"/>
            <a:ext cx="3643338" cy="164307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расходы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928670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Часть расходов бюджета осуществляется вне рамок муниципальных программ.  В бюджете Городского округа Верхняя Тура к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непрограммным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преимущественно относятся расходы по обеспечению деятельности органов местного самоуправления и муниципальных учреждений.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2285992"/>
          <a:ext cx="7000924" cy="4214880"/>
        </p:xfrm>
        <a:graphic>
          <a:graphicData uri="http://schemas.openxmlformats.org/drawingml/2006/table">
            <a:tbl>
              <a:tblPr/>
              <a:tblGrid>
                <a:gridCol w="5785773"/>
                <a:gridCol w="1215151"/>
              </a:tblGrid>
              <a:tr h="25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7625" marR="7625" marT="7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Кассовый расход, тыс.руб.</a:t>
                      </a:r>
                    </a:p>
                  </a:txBody>
                  <a:tcPr marL="7625" marR="7625" marT="7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главы городского округа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788,00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Думы Городского округа Верхняя Тура 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333,00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Администрации Городского округа Верхняя Тура 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7 892,00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Контрольного органа Городского округа Верхняя Тура 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1 108,00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финансового отдела городского округа Верхняя Тура 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2 202,00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МКУ "Централизованная бухгалтерия Городского округа Верхняя Тура"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11 860,00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вознаграждения по агентскому договору за сбор арендной платы муниципального жилищного фонда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пенсии за выслугу лет лицам, замещавшим муниципальные должности и должности муниципальной службы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955,00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Регулирование отношений в области муниципальной собственности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1 129,00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214,00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Организация проведения мероприятий по отлову и содержанию безнадзорных собак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Уплата взноса на капитальный ремонт муниципального жилого фонда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Уличное освещение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4 218,00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 МКУ "Служба единого заказчика"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2 564,00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Отдела управления образованием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2 473,00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перевозчикам, обслуживающим социально значимый автобусный маршрут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7625" marR="7625" marT="76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36 164,00</a:t>
                      </a:r>
                    </a:p>
                  </a:txBody>
                  <a:tcPr marL="7625" marR="7625" marT="7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Муниципальный долг Городского округа Верхняя Тура по итогам 1 полугодия 2020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5952" y="4786322"/>
            <a:ext cx="6858048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года.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производилось только погашение ранее полученных кредитов. В 1 квартале 2019 года муниципальный долг полностью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погашен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00174"/>
          <a:ext cx="885828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47895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Информационный лист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г. Верхняя Тура,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ул.Иканина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77,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fovt@bk.ru.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09" y="857232"/>
          <a:ext cx="7572429" cy="5561735"/>
        </p:xfrm>
        <a:graphic>
          <a:graphicData uri="http://schemas.openxmlformats.org/drawingml/2006/table">
            <a:tbl>
              <a:tblPr/>
              <a:tblGrid>
                <a:gridCol w="4106787"/>
                <a:gridCol w="1403585"/>
                <a:gridCol w="1230304"/>
                <a:gridCol w="831753"/>
              </a:tblGrid>
              <a:tr h="2898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доходного источника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2020год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в 1полугодии 2020 года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7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78 028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43 502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55,8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48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8433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3 575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42,4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61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1465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61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57,9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74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Единый сельскохозяйственный налог 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61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33,9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74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3578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5224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2 576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49,3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пошлина, сборы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5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1651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7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61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61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74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4111" marR="4111" marT="41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4111" marR="4111" marT="41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7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772 642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43,4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7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877 338 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390 362 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89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 доходов бюджета по итогам 1 полугодия 2020 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671495"/>
          <a:ext cx="9267825" cy="590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3" y="1388754"/>
          <a:ext cx="6858048" cy="4817400"/>
        </p:xfrm>
        <a:graphic>
          <a:graphicData uri="http://schemas.openxmlformats.org/drawingml/2006/table">
            <a:tbl>
              <a:tblPr/>
              <a:tblGrid>
                <a:gridCol w="3313653"/>
                <a:gridCol w="1346643"/>
                <a:gridCol w="1346643"/>
                <a:gridCol w="851109"/>
              </a:tblGrid>
              <a:tr h="4522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2020 год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в 1 полугодии 2020 года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8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сумма, тыс. руб.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сумма, тыс. руб.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54 884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26 538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48,4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475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214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45,1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55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6 588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3 414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51,8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103 620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9 898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9,6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427 888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165 060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38,6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255 725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130 640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51,1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26 852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13 287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49,5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47 277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21 972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46,5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10 550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3 894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36,9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526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263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9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934 704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375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40,1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434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1 полугодия 2020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357290" y="1196752"/>
          <a:ext cx="6696076" cy="529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Программные и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непрорграммные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 расходы по итогам 1 полугодия 2020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3" y="1643050"/>
          <a:ext cx="6598515" cy="4761270"/>
        </p:xfrm>
        <a:graphic>
          <a:graphicData uri="http://schemas.openxmlformats.org/drawingml/2006/table">
            <a:tbl>
              <a:tblPr/>
              <a:tblGrid>
                <a:gridCol w="3245620"/>
                <a:gridCol w="1236427"/>
                <a:gridCol w="1205517"/>
                <a:gridCol w="910951"/>
              </a:tblGrid>
              <a:tr h="495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Утверждено, тыс.руб. 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Исполнено, тыс.руб. 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исполнения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3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"Повышение эффективности деятельности органов местного самоуправления Городского округа Верхняя Тура до 2022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127 531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7 721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44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"Строительство, развитие и содержание объектов городского и дорожного хозяйства Городского округа Верхняя Тура до 2022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388 305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151 710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2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системы образования в Городском округе Верхняя Тура до 2022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233 265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122 170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535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культуры, физической культуры, спорта и молодежной политики в Городском округе Верхняя Тура до 2022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49 905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24 781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34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"Формирование современной городской среды на территории Городского округа Верхняя Тура на 2018-2024 годы"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62 684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32 646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Непрограммные направления деятельности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73 014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36 164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0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ВСЕГО РАСХОДОВ: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934 704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375 193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Программные расходы бюджета Городского округа Верхняя Тура в 1 полугодии 2020года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1714488"/>
            <a:ext cx="7429552" cy="100013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рамках бюджета Городского округа Верхняя Тура осуществляются расходы по пяти муниципальным программам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3357562"/>
            <a:ext cx="2928958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2022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22" y="3286124"/>
            <a:ext cx="2928958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«Строительство, развитие и содержание объектов городского и дорожного хозяйства Городского округа Верхняя Тура до 2022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3504" y="5429264"/>
            <a:ext cx="3786214" cy="12144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2022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5429264"/>
            <a:ext cx="4143404" cy="12858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2022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571604" y="2857496"/>
            <a:ext cx="642942" cy="500066"/>
          </a:xfrm>
          <a:prstGeom prst="straightConnector1">
            <a:avLst/>
          </a:prstGeom>
          <a:ln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964513" y="3464719"/>
            <a:ext cx="2643206" cy="12858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214810" y="2857496"/>
            <a:ext cx="3071834" cy="250033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3504" y="2786058"/>
            <a:ext cx="857256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000364" y="4000504"/>
            <a:ext cx="3071834" cy="150019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2018-2024 годы"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464711" y="3464719"/>
            <a:ext cx="1143008" cy="71438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 стрелкой 24"/>
          <p:cNvCxnSpPr/>
          <p:nvPr/>
        </p:nvCxnSpPr>
        <p:spPr>
          <a:xfrm rot="10800000" flipV="1">
            <a:off x="2643174" y="2857496"/>
            <a:ext cx="3286148" cy="201431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536281" y="3036091"/>
            <a:ext cx="2357454" cy="228601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2022 года»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928802"/>
            <a:ext cx="5143536" cy="128588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полугодия 2020 года  составил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7721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127 531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29256" y="1857364"/>
            <a:ext cx="3214710" cy="1071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44" y="3286124"/>
            <a:ext cx="2286016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и модернизация систем коммунальной инфраструктуры города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86116" y="3357562"/>
            <a:ext cx="2857520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граждан, проживающих в городском округе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143768" y="3286124"/>
            <a:ext cx="1857388" cy="307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Оказание мер социальной поддержки отдельным категориям граждан (почетные жители, городской совет ветеранов)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14612" y="5357826"/>
            <a:ext cx="2571768" cy="12858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городской единой дежурно-диспетчерской службы-112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57818" y="5214950"/>
            <a:ext cx="1857388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по разработке документации по планировке территории города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4" idx="3"/>
          </p:cNvCxnSpPr>
          <p:nvPr/>
        </p:nvCxnSpPr>
        <p:spPr>
          <a:xfrm rot="5400000">
            <a:off x="3693077" y="1507789"/>
            <a:ext cx="942746" cy="34711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5643570" y="2928934"/>
            <a:ext cx="642942" cy="50006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429520" y="3000372"/>
            <a:ext cx="285752" cy="21431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786446" y="3786190"/>
            <a:ext cx="2143140" cy="7143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285720" y="4714884"/>
            <a:ext cx="2857520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Текущее содержание гидротехнического сооружения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Верхне-Туринский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гидроузел»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 стрелкой 22"/>
          <p:cNvCxnSpPr/>
          <p:nvPr/>
        </p:nvCxnSpPr>
        <p:spPr>
          <a:xfrm>
            <a:off x="2428860" y="2643182"/>
            <a:ext cx="3786214" cy="235745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14480" y="2643182"/>
            <a:ext cx="2928958" cy="207170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178563" y="3536157"/>
            <a:ext cx="1714512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786874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Муниципальная программа «Строительство, развитие и содержание объектов городского и дорожного хозяйства Городского округа Верхняя Тура до 2022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00496" y="2071678"/>
            <a:ext cx="4714908" cy="11430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полугодия 2020 года  составил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151 710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388 305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928802"/>
            <a:ext cx="3143240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3071810"/>
            <a:ext cx="3857652" cy="10715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Развитие и обеспечение сохранности городских автомобильных дорог  (очистка от снега в зимний период,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грейдирование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 текущий (ямочный) ремонт в летний период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4857760"/>
            <a:ext cx="3357586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Социальная поддержка отдельных категорий граждан в области ЖКХ (компенсация оплаты коммунальных услуг льготным категориям граждан за счет федерального и областного бюджета, предоставление жилищных субсидий)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3500438"/>
            <a:ext cx="3071834" cy="12144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центра культуры и искусств в Городском округе Верхняя Тура Свердловской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области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4500570"/>
            <a:ext cx="2857520" cy="19288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Мероприятия в области благоустройства города (ликвидация несанкционированных свалок, озеленение города, очистка от зимних накоплений, скашивание травы)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714612" y="2643182"/>
            <a:ext cx="3071834" cy="10001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64315" y="2750339"/>
            <a:ext cx="357190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928926" y="4714884"/>
            <a:ext cx="2857520" cy="135732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распределительного газопровода микрорайона "Рига" в городском округе Верхняя Тура (разработка ПСД)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2062</TotalTime>
  <Words>1654</Words>
  <Application>Microsoft Office PowerPoint</Application>
  <PresentationFormat>Экран (4:3)</PresentationFormat>
  <Paragraphs>279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Основные параметры бюджета Городского округа Верхняя Тура по итогам 1 полугодия 2020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Программные и непрорграммные расходы по итогам 1 полугодия 2020 года</vt:lpstr>
      <vt:lpstr>Программные расходы бюджета Городского округа Верхняя Тура в 1 полугодии 2020года</vt:lpstr>
      <vt:lpstr> Муниципальная программа «Повышение эффективности деятельности органов местного самоуправления  Городского округа Верхняя Тура до 2022 года»</vt:lpstr>
      <vt:lpstr> Муниципальная программа «Строительство, развитие и содержание объектов городского и дорожного хозяйства Городского округа Верхняя Тура до 2022 года»</vt:lpstr>
      <vt:lpstr> </vt:lpstr>
      <vt:lpstr>Муниципальная программа «Развитие системы образования в Городском округе Верхняя Тура до 2022 года»</vt:lpstr>
      <vt:lpstr> Муниципальная программа «Развитие культуры, физической культуры, спорта и молодежной политики в Городском округе Верхняя Тура до 2022 года»</vt:lpstr>
      <vt:lpstr> Муниципальная программа "Формирование современной городской среды на территории Городского округа Верхняя Тура на 2018-2024 годы"</vt:lpstr>
      <vt:lpstr>Непрограммные расходы </vt:lpstr>
      <vt:lpstr>Муниципальный долг Городского округа Верхняя Тура по итогам 1 полугодия 2020 года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USR0601</cp:lastModifiedBy>
  <cp:revision>168</cp:revision>
  <dcterms:created xsi:type="dcterms:W3CDTF">2016-05-26T09:08:06Z</dcterms:created>
  <dcterms:modified xsi:type="dcterms:W3CDTF">2020-08-06T05:24:57Z</dcterms:modified>
</cp:coreProperties>
</file>