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68" r:id="rId4"/>
    <p:sldId id="259" r:id="rId5"/>
    <p:sldId id="267" r:id="rId6"/>
    <p:sldId id="270" r:id="rId7"/>
    <p:sldId id="261" r:id="rId8"/>
    <p:sldId id="262" r:id="rId9"/>
    <p:sldId id="276" r:id="rId10"/>
    <p:sldId id="263" r:id="rId11"/>
    <p:sldId id="275" r:id="rId12"/>
    <p:sldId id="264" r:id="rId13"/>
    <p:sldId id="277" r:id="rId14"/>
    <p:sldId id="265" r:id="rId15"/>
    <p:sldId id="273" r:id="rId16"/>
    <p:sldId id="278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72" d="100"/>
          <a:sy n="72" d="100"/>
        </p:scale>
        <p:origin x="-126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3\&#1086;&#1089;&#1085;&#1086;&#1074;&#1085;&#1099;&#1077;%20&#1087;&#1072;&#1088;&#1072;&#1084;&#1077;&#1090;&#1088;&#1099;%202023%20&#1080;&#1089;&#1087;&#1086;&#1083;&#1085;&#1077;&#1085;&#1080;&#1077;\&#1076;&#1080;&#1072;&#1075;&#1088;&#1072;&#1084;&#1084;&#1099;%20&#1086;&#1089;&#1085;.%20&#1087;&#1072;&#1088;&#1072;&#1084;&#1077;&#1090;&#1088;&#1099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3\&#1086;&#1089;&#1085;&#1086;&#1074;&#1085;&#1099;&#1077;%20&#1087;&#1072;&#1088;&#1072;&#1084;&#1077;&#1090;&#1088;&#1099;%202023%20&#1080;&#1089;&#1087;&#1086;&#1083;&#1085;&#1077;&#1085;&#1080;&#1077;\&#1076;&#1080;&#1072;&#1075;&#1088;&#1072;&#1084;&#1084;&#1099;%20&#1086;&#1089;&#1085;.%20&#1087;&#1072;&#1088;&#1072;&#1084;&#1077;&#1090;&#1088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50"/>
      <c:rotY val="70"/>
      <c:rAngAx val="1"/>
    </c:view3D>
    <c:plotArea>
      <c:layout>
        <c:manualLayout>
          <c:layoutTarget val="inner"/>
          <c:xMode val="edge"/>
          <c:yMode val="edge"/>
          <c:x val="0.11430296212973368"/>
          <c:y val="0"/>
          <c:w val="0.86247211955648462"/>
          <c:h val="0.45206270976519131"/>
        </c:manualLayout>
      </c:layout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0"/>
                  <c:y val="-4.4117647058823553E-2"/>
                </c:manualLayout>
              </c:layout>
              <c:showVal val="1"/>
            </c:dLbl>
            <c:dLbl>
              <c:idx val="1"/>
              <c:layout>
                <c:manualLayout>
                  <c:x val="1.3605442176870747E-3"/>
                  <c:y val="-6.3725490196078441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4.901960784313728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8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695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1.3605442176870747E-3"/>
                  <c:y val="-2.696078431372554E-2"/>
                </c:manualLayout>
              </c:layout>
              <c:showVal val="1"/>
            </c:dLbl>
            <c:dLbl>
              <c:idx val="4"/>
              <c:layout>
                <c:manualLayout>
                  <c:x val="-2.7210884353741495E-3"/>
                  <c:y val="-3.921568627450976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3607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1.3605442176870747E-3"/>
                  <c:y val="-4.1666666666666671E-2"/>
                </c:manualLayout>
              </c:layout>
              <c:showVal val="1"/>
            </c:dLbl>
            <c:dLbl>
              <c:idx val="6"/>
              <c:layout>
                <c:manualLayout>
                  <c:x val="-5.4421768707482989E-3"/>
                  <c:y val="-3.431372549019608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7944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>
                <c:manualLayout>
                  <c:x val="2.7210884353741495E-3"/>
                  <c:y val="-2.6960784313725488E-2"/>
                </c:manualLayout>
              </c:layout>
              <c:showVal val="1"/>
            </c:dLbl>
            <c:dLbl>
              <c:idx val="8"/>
              <c:layout>
                <c:manualLayout>
                  <c:x val="-9.5238095238095264E-3"/>
                  <c:y val="-4.166666666666667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1103</a:t>
                    </a:r>
                    <a:endParaRPr lang="en-US" dirty="0"/>
                  </a:p>
                </c:rich>
              </c:tx>
              <c:showVal val="1"/>
            </c:dLbl>
            <c:dLbl>
              <c:idx val="9"/>
              <c:layout>
                <c:manualLayout>
                  <c:x val="-8.1632653061224497E-3"/>
                  <c:y val="-3.431372549019608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65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374</a:t>
                    </a:r>
                    <a:endParaRPr lang="en-US" dirty="0"/>
                  </a:p>
                </c:rich>
              </c:tx>
              <c:showVal val="1"/>
            </c:dLbl>
            <c:dLbl>
              <c:idx val="10"/>
              <c:layout>
                <c:manualLayout>
                  <c:x val="5.4421768707482989E-3"/>
                  <c:y val="-4.166666666666667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60</a:t>
                    </a:r>
                    <a:r>
                      <a:rPr lang="ru-RU" dirty="0" smtClean="0"/>
                      <a:t>3</a:t>
                    </a:r>
                    <a:endParaRPr lang="en-US" dirty="0"/>
                  </a:p>
                </c:rich>
              </c:tx>
              <c:showVal val="1"/>
            </c:dLbl>
            <c:dLbl>
              <c:idx val="12"/>
              <c:layout>
                <c:manualLayout>
                  <c:x val="-3.6734693877550934E-2"/>
                  <c:y val="8.333333333333337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accent1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доходы'!$A$3:$A$15</c:f>
              <c:strCache>
                <c:ptCount val="13"/>
                <c:pt idx="0">
                  <c:v>Налог на доходы физических лиц</c:v>
                </c:pt>
                <c:pt idx="1">
                  <c:v>Акцизы по подакцизным товарам (продукции), производимым на территории Российской Федерации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имущества, находящегося в государственной и муниципальной собственности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 и компенсации затрат государства</c:v>
                </c:pt>
                <c:pt idx="9">
                  <c:v>Доходы от продажи материальных и нематериальных активов</c:v>
                </c:pt>
                <c:pt idx="10">
                  <c:v>Штрафы,санкции,возмещение ущерба</c:v>
                </c:pt>
                <c:pt idx="11">
                  <c:v>Прочие неналоговые доходы</c:v>
                </c:pt>
                <c:pt idx="12">
                  <c:v>Безвозмездные поступления</c:v>
                </c:pt>
              </c:strCache>
            </c:strRef>
          </c:cat>
          <c:val>
            <c:numRef>
              <c:f>'структура доходы'!$B$3:$B$15</c:f>
              <c:numCache>
                <c:formatCode>#,##0</c:formatCode>
                <c:ptCount val="13"/>
                <c:pt idx="0">
                  <c:v>90585</c:v>
                </c:pt>
                <c:pt idx="1">
                  <c:v>5577</c:v>
                </c:pt>
                <c:pt idx="2" formatCode="General">
                  <c:v>8695</c:v>
                </c:pt>
                <c:pt idx="3" formatCode="General">
                  <c:v>39</c:v>
                </c:pt>
                <c:pt idx="4" formatCode="General">
                  <c:v>3607</c:v>
                </c:pt>
                <c:pt idx="5" formatCode="General">
                  <c:v>40</c:v>
                </c:pt>
                <c:pt idx="6" formatCode="General">
                  <c:v>7944</c:v>
                </c:pt>
                <c:pt idx="7" formatCode="General">
                  <c:v>2</c:v>
                </c:pt>
                <c:pt idx="8" formatCode="General">
                  <c:v>1103</c:v>
                </c:pt>
                <c:pt idx="9" formatCode="General">
                  <c:v>65374</c:v>
                </c:pt>
                <c:pt idx="10" formatCode="General">
                  <c:v>602</c:v>
                </c:pt>
                <c:pt idx="11" formatCode="General">
                  <c:v>-1</c:v>
                </c:pt>
                <c:pt idx="12">
                  <c:v>427235</c:v>
                </c:pt>
              </c:numCache>
            </c:numRef>
          </c:val>
        </c:ser>
        <c:shape val="cylinder"/>
        <c:axId val="55816192"/>
        <c:axId val="55817728"/>
        <c:axId val="0"/>
      </c:bar3DChart>
      <c:catAx>
        <c:axId val="55816192"/>
        <c:scaling>
          <c:orientation val="minMax"/>
        </c:scaling>
        <c:axPos val="b"/>
        <c:tickLblPos val="nextTo"/>
        <c:txPr>
          <a:bodyPr/>
          <a:lstStyle/>
          <a:p>
            <a:pPr>
              <a:defRPr b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55817728"/>
        <c:crosses val="autoZero"/>
        <c:auto val="1"/>
        <c:lblAlgn val="ctr"/>
        <c:lblOffset val="100"/>
      </c:catAx>
      <c:valAx>
        <c:axId val="55817728"/>
        <c:scaling>
          <c:orientation val="minMax"/>
        </c:scaling>
        <c:delete val="1"/>
        <c:axPos val="l"/>
        <c:numFmt formatCode="#,##0" sourceLinked="1"/>
        <c:tickLblPos val="none"/>
        <c:crossAx val="55816192"/>
        <c:crosses val="autoZero"/>
        <c:crossBetween val="between"/>
      </c:valAx>
      <c:sp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side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sideWall>
    <c:back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0.13688502485138496"/>
          <c:y val="3.2104330708661442E-2"/>
          <c:w val="0.86311497514861502"/>
          <c:h val="0.56403390201224846"/>
        </c:manualLayout>
      </c:layout>
      <c:bar3DChart>
        <c:barDir val="col"/>
        <c:grouping val="clustered"/>
        <c:ser>
          <c:idx val="0"/>
          <c:order val="0"/>
          <c:dLbls>
            <c:dLbl>
              <c:idx val="4"/>
              <c:layout>
                <c:manualLayout>
                  <c:x val="-4.1504411148688934E-3"/>
                  <c:y val="5.6893217295207188E-3"/>
                </c:manualLayout>
              </c:layout>
              <c:showVal val="1"/>
            </c:dLbl>
            <c:dLbl>
              <c:idx val="5"/>
              <c:layout>
                <c:manualLayout>
                  <c:x val="8.4444696459693748E-3"/>
                  <c:y val="-2.3090861075630433E-2"/>
                </c:manualLayout>
              </c:layout>
              <c:showVal val="1"/>
            </c:dLbl>
            <c:dLbl>
              <c:idx val="8"/>
              <c:layout>
                <c:manualLayout>
                  <c:x val="5.0125306688597257E-3"/>
                  <c:y val="-5.7494866529774126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accent1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расходы'!$A$4:$A$14</c:f>
              <c:strCache>
                <c:ptCount val="11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</c:strCache>
            </c:strRef>
          </c:cat>
          <c:val>
            <c:numRef>
              <c:f>'структура расходы'!$B$4:$B$14</c:f>
              <c:numCache>
                <c:formatCode>#,##0</c:formatCode>
                <c:ptCount val="11"/>
                <c:pt idx="0">
                  <c:v>52988</c:v>
                </c:pt>
                <c:pt idx="1">
                  <c:v>312</c:v>
                </c:pt>
                <c:pt idx="2">
                  <c:v>4126</c:v>
                </c:pt>
                <c:pt idx="3">
                  <c:v>40064</c:v>
                </c:pt>
                <c:pt idx="4">
                  <c:v>34334</c:v>
                </c:pt>
                <c:pt idx="5">
                  <c:v>3629</c:v>
                </c:pt>
                <c:pt idx="6">
                  <c:v>179241</c:v>
                </c:pt>
                <c:pt idx="7">
                  <c:v>126217</c:v>
                </c:pt>
                <c:pt idx="8">
                  <c:v>23685</c:v>
                </c:pt>
                <c:pt idx="9">
                  <c:v>5870</c:v>
                </c:pt>
                <c:pt idx="10">
                  <c:v>183</c:v>
                </c:pt>
              </c:numCache>
            </c:numRef>
          </c:val>
        </c:ser>
        <c:shape val="cylinder"/>
        <c:axId val="58406400"/>
        <c:axId val="58407936"/>
        <c:axId val="0"/>
      </c:bar3DChart>
      <c:catAx>
        <c:axId val="58406400"/>
        <c:scaling>
          <c:orientation val="minMax"/>
        </c:scaling>
        <c:axPos val="b"/>
        <c:numFmt formatCode="#,##0.00" sourceLinked="1"/>
        <c:tickLblPos val="nextTo"/>
        <c:spPr>
          <a:noFill/>
        </c:spPr>
        <c:txPr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58407936"/>
        <c:crosses val="autoZero"/>
        <c:auto val="1"/>
        <c:lblAlgn val="ctr"/>
        <c:lblOffset val="100"/>
      </c:catAx>
      <c:valAx>
        <c:axId val="58407936"/>
        <c:scaling>
          <c:orientation val="minMax"/>
        </c:scaling>
        <c:delete val="1"/>
        <c:axPos val="l"/>
        <c:numFmt formatCode="#,##0" sourceLinked="1"/>
        <c:tickLblPos val="none"/>
        <c:crossAx val="58406400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0.34893</cdr:x>
      <cdr:y>0.09877</cdr:y>
    </cdr:from>
    <cdr:to>
      <cdr:x>0.46881</cdr:x>
      <cdr:y>0.14969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09950" y="609600"/>
          <a:ext cx="117157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chemeClr val="accent1">
                  <a:lumMod val="75000"/>
                </a:schemeClr>
              </a:solidFill>
            </a:rPr>
            <a:t>Тыс. руб.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0.33631</cdr:x>
      <cdr:y>0.20833</cdr:y>
    </cdr:from>
    <cdr:to>
      <cdr:x>0.45028</cdr:x>
      <cdr:y>0.25625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67027" y="952499"/>
          <a:ext cx="97155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/>
            <a:t>Тыс.руб.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Городского округа Верхняя Тура по итогам 1 полугодия 2023 года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85720" y="1857364"/>
            <a:ext cx="3714776" cy="157163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исполнены в сумме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610 802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тыс.руб. при плановых назначениях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938 823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тыс.руб. или 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65,1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429256" y="1857364"/>
            <a:ext cx="3429024" cy="164307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исполнены в сумме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470 649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тыс.руб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 плановых назначениях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977 729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тыс.руб. или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48,1%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57422" y="5143512"/>
            <a:ext cx="4929222" cy="150019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бюджета по итогам  отчетного периода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составил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140 153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при плановом дефиците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38 906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14810" y="235743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143372" y="414338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Прямая со стрелкой 22"/>
          <p:cNvCxnSpPr/>
          <p:nvPr/>
        </p:nvCxnSpPr>
        <p:spPr>
          <a:xfrm>
            <a:off x="2428860" y="2643182"/>
            <a:ext cx="3143272" cy="214314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1035819" y="3178967"/>
            <a:ext cx="2143140" cy="1214446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67494"/>
            <a:ext cx="8786874" cy="166130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Муниципальная программа «Строительство, развитие и содержание объектов городского и дорожного хозяйства Городского округа Верхняя Тура до 2027 года»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000496" y="2071678"/>
            <a:ext cx="4714908" cy="135732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Объем расходов данной программы по итогам 1 полугодия 2023 года  составил 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172 343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при плановом объеме финансирования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383 103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1928802"/>
            <a:ext cx="3143240" cy="7143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Основные мероприятия программы</a:t>
            </a:r>
            <a:endParaRPr lang="ru-RU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3071810"/>
            <a:ext cx="4143372" cy="100013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Развитие и обеспечение сохранности городских автомобильных дорог  (очистка от снега в зимний период, </a:t>
            </a:r>
            <a:r>
              <a:rPr lang="ru-RU" sz="140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грейдирование</a:t>
            </a: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и текущий (ямочный) ремонт в летний период</a:t>
            </a: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857760"/>
            <a:ext cx="3357586" cy="185738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Социальная поддержка отдельных категорий граждан в области ЖКХ (компенсация оплаты коммунальных услуг льготным категориям граждан за счет федерального и областного бюджета, предоставление жилищных субсидий)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86248" y="3857628"/>
            <a:ext cx="3357586" cy="7143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Строительство здания городского центра культуры и досуга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-142908" y="4929198"/>
            <a:ext cx="3429024" cy="157163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Мероприятия в области благоустройства города (ликвидация несанкционированных свалок, озеленение города, очистка от зимних накоплений, скашивание травы)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2714612" y="2643182"/>
            <a:ext cx="2786082" cy="92869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464315" y="2750339"/>
            <a:ext cx="357190" cy="142876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ая прямоугольная выноска 13"/>
          <p:cNvSpPr/>
          <p:nvPr/>
        </p:nvSpPr>
        <p:spPr>
          <a:xfrm>
            <a:off x="-571536" y="4143380"/>
            <a:ext cx="3071834" cy="571504"/>
          </a:xfrm>
          <a:prstGeom prst="wedgeRoundRectCallout">
            <a:avLst>
              <a:gd name="adj1" fmla="val 31167"/>
              <a:gd name="adj2" fmla="val -7929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31 748 тыс.руб., 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исполнено 26 119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7215206" y="3214686"/>
            <a:ext cx="3071834" cy="785818"/>
          </a:xfrm>
          <a:prstGeom prst="wedgeRoundRectCallout">
            <a:avLst>
              <a:gd name="adj1" fmla="val -38262"/>
              <a:gd name="adj2" fmla="val 7725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Предусмотрено 154 625 тыс.руб., </a:t>
            </a:r>
          </a:p>
          <a:p>
            <a:pPr algn="ctr"/>
            <a:r>
              <a:rPr lang="ru-RU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исполнено 107 068 тыс.руб.</a:t>
            </a:r>
            <a:endParaRPr lang="ru-RU" sz="1400" dirty="0"/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2928926" y="4714884"/>
            <a:ext cx="2214578" cy="571504"/>
          </a:xfrm>
          <a:prstGeom prst="wedgeRoundRectCallout">
            <a:avLst>
              <a:gd name="adj1" fmla="val -42166"/>
              <a:gd name="adj2" fmla="val 8714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6528 тыс.руб., исполнено 2674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кругленная прямоугольная выноска 19"/>
          <p:cNvSpPr/>
          <p:nvPr/>
        </p:nvSpPr>
        <p:spPr>
          <a:xfrm>
            <a:off x="8143900" y="4857760"/>
            <a:ext cx="1928826" cy="1285884"/>
          </a:xfrm>
          <a:prstGeom prst="wedgeRoundRectCallout">
            <a:avLst>
              <a:gd name="adj1" fmla="val -45269"/>
              <a:gd name="adj2" fmla="val 833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35 444 тыс.руб., исполнено 19 517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 стрелкой 12"/>
          <p:cNvCxnSpPr/>
          <p:nvPr/>
        </p:nvCxnSpPr>
        <p:spPr>
          <a:xfrm rot="5400000">
            <a:off x="2000232" y="2786058"/>
            <a:ext cx="3357586" cy="35719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8" idx="0"/>
          </p:cNvCxnSpPr>
          <p:nvPr/>
        </p:nvCxnSpPr>
        <p:spPr>
          <a:xfrm rot="10800000" flipV="1">
            <a:off x="1285868" y="1142986"/>
            <a:ext cx="1643072" cy="78581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4393405" y="1821645"/>
            <a:ext cx="1928826" cy="85725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68288"/>
            <a:ext cx="8229600" cy="1660525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488" y="571480"/>
            <a:ext cx="3429024" cy="7143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мероприятия программы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1928802"/>
            <a:ext cx="2571736" cy="185738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Реконструкция автомобильной дороги по улице Карла Либкнехта в Городском округе Верхняя Тура Свердловской области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429256" y="3214686"/>
            <a:ext cx="3286148" cy="192882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Разработка проектно-сметной документации по объекту "Сети газораспределения по ул. 8 марта, Бажова, Чкалова, </a:t>
            </a:r>
            <a:r>
              <a:rPr lang="ru-RU" sz="140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Гробова</a:t>
            </a: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, Машиностроителей, Грушина, </a:t>
            </a:r>
          </a:p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Советская, Володарского, Фомина, </a:t>
            </a:r>
            <a:r>
              <a:rPr lang="ru-RU" sz="140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Иканина</a:t>
            </a: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, Розы Люксембург г. Верхняя Тура Свердловской области"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142976" y="4786322"/>
            <a:ext cx="4000528" cy="128588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Реконструкция улицы Карла Маркса с участком автомобильной дороги от улицы Железнодорожников до </a:t>
            </a:r>
            <a:r>
              <a:rPr lang="ru-RU" sz="140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Верхнетуринского</a:t>
            </a: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кладбища с мостом через реку Тура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-214346" y="857232"/>
            <a:ext cx="2357454" cy="928694"/>
          </a:xfrm>
          <a:prstGeom prst="wedgeRoundRectCallout">
            <a:avLst>
              <a:gd name="adj1" fmla="val -28472"/>
              <a:gd name="adj2" fmla="val 8508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27 547 тыс.руб., исполнено 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6170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6000760" y="1928802"/>
            <a:ext cx="2857520" cy="714380"/>
          </a:xfrm>
          <a:prstGeom prst="wedgeRoundRectCallout">
            <a:avLst>
              <a:gd name="adj1" fmla="val -38940"/>
              <a:gd name="adj2" fmla="val 12399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2000 тыс.руб., исполнено 2000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Скругленная прямоугольная выноска 23"/>
          <p:cNvSpPr/>
          <p:nvPr/>
        </p:nvSpPr>
        <p:spPr>
          <a:xfrm>
            <a:off x="214282" y="3929066"/>
            <a:ext cx="3143272" cy="642942"/>
          </a:xfrm>
          <a:prstGeom prst="wedgeRoundRectCallout">
            <a:avLst>
              <a:gd name="adj1" fmla="val -1850"/>
              <a:gd name="adj2" fmla="val 13866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107 132  тыс.руб., 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исполнено 5263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D:\Users\Office\Contacts\Documents\бюджет для граждан\исполнение 2022\реконструкция ул.Карла Либкнехт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428736"/>
            <a:ext cx="2476517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 стрелкой 18"/>
          <p:cNvCxnSpPr/>
          <p:nvPr/>
        </p:nvCxnSpPr>
        <p:spPr>
          <a:xfrm>
            <a:off x="2643174" y="3143248"/>
            <a:ext cx="3000396" cy="21431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Муниципальная программа «Развитие системы образования в Городском округе Верхняя Тура до 2025 года»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214282" y="2643182"/>
            <a:ext cx="2357454" cy="928694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мероприятия программы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714348" y="1571612"/>
            <a:ext cx="7715304" cy="857256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Объем расходов данной программы по итогам 1 полугодия 2023 года  составил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172 586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при плановом объеме финансирования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332 951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142844" y="4143380"/>
            <a:ext cx="2857520" cy="928694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Обеспечение деятельности дошкольных образовательных учреждений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786182" y="4572008"/>
            <a:ext cx="2286016" cy="1214446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Обеспечение деятельности общеобразовательных учреждений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5715008" y="2714620"/>
            <a:ext cx="2928958" cy="107157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Обеспечение деятельности учреждений дополнительного образования 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1249340" y="3821908"/>
            <a:ext cx="429422" cy="72235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571736" y="3571876"/>
            <a:ext cx="2214578" cy="92869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ая прямоугольная выноска 22"/>
          <p:cNvSpPr/>
          <p:nvPr/>
        </p:nvSpPr>
        <p:spPr>
          <a:xfrm>
            <a:off x="357158" y="5429264"/>
            <a:ext cx="3286148" cy="642942"/>
          </a:xfrm>
          <a:prstGeom prst="wedgeRoundRectCallout">
            <a:avLst>
              <a:gd name="adj1" fmla="val -441"/>
              <a:gd name="adj2" fmla="val -1131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120 105 тыс.руб., 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исполнено 61 510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Скругленная прямоугольная выноска 23"/>
          <p:cNvSpPr/>
          <p:nvPr/>
        </p:nvSpPr>
        <p:spPr>
          <a:xfrm>
            <a:off x="5572132" y="5786454"/>
            <a:ext cx="3429024" cy="714380"/>
          </a:xfrm>
          <a:prstGeom prst="wedgeRoundRectCallout">
            <a:avLst>
              <a:gd name="adj1" fmla="val -45498"/>
              <a:gd name="adj2" fmla="val -8683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 124 391 тыс.руб., 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исполнено  67 908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Скругленная прямоугольная выноска 24"/>
          <p:cNvSpPr/>
          <p:nvPr/>
        </p:nvSpPr>
        <p:spPr>
          <a:xfrm>
            <a:off x="6357950" y="4214818"/>
            <a:ext cx="3000396" cy="714380"/>
          </a:xfrm>
          <a:prstGeom prst="wedgeRoundRectCallout">
            <a:avLst>
              <a:gd name="adj1" fmla="val -23970"/>
              <a:gd name="adj2" fmla="val -10565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 47 402 тыс.руб., 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исполнено 25 006 тыс.руб</a:t>
            </a:r>
            <a:r>
              <a:rPr lang="ru-RU" dirty="0" smtClean="0"/>
              <a:t>.                                                                                           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642910" y="2071678"/>
            <a:ext cx="2143140" cy="107157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Проведение летней оздоровительной кампании для детей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5715008" y="5000636"/>
            <a:ext cx="3286148" cy="1214446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Организация деятельности учреждений по работе с молодежью на территории Городского округа Верхняя Тура (МБУ «ПМЦ «Колосок») 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571736" y="3000372"/>
            <a:ext cx="3286148" cy="1868788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Укрепление материально-технической базы образовательных учреждений (проведение ремонтных работ, приведение зданий и помещений в соответствие с требованиями </a:t>
            </a: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пожарной и антитеррористической </a:t>
            </a: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безопасности)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929190" y="857232"/>
            <a:ext cx="2357454" cy="1000132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мероприятия программы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1928794" y="1428736"/>
            <a:ext cx="2928958" cy="50006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4286248" y="1857364"/>
            <a:ext cx="1500198" cy="150019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5607851" y="2821777"/>
            <a:ext cx="3143272" cy="121444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ая прямоугольная выноска 12"/>
          <p:cNvSpPr/>
          <p:nvPr/>
        </p:nvSpPr>
        <p:spPr>
          <a:xfrm>
            <a:off x="-428660" y="3500438"/>
            <a:ext cx="2857520" cy="642942"/>
          </a:xfrm>
          <a:prstGeom prst="wedgeRoundRectCallout">
            <a:avLst>
              <a:gd name="adj1" fmla="val -441"/>
              <a:gd name="adj2" fmla="val -1131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9882 тыс.руб., 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исполнено 9005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1000100" y="5013176"/>
            <a:ext cx="2928958" cy="642942"/>
          </a:xfrm>
          <a:prstGeom prst="wedgeRoundRectCallout">
            <a:avLst>
              <a:gd name="adj1" fmla="val -441"/>
              <a:gd name="adj2" fmla="val -1131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23 618 тыс.руб., 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исполнено 4592 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2928926" y="5786454"/>
            <a:ext cx="3071834" cy="642942"/>
          </a:xfrm>
          <a:prstGeom prst="wedgeRoundRectCallout">
            <a:avLst>
              <a:gd name="adj1" fmla="val 69101"/>
              <a:gd name="adj2" fmla="val -8390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7552 тыс.руб.,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 исполнено 4564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 стрелкой 16"/>
          <p:cNvCxnSpPr>
            <a:endCxn id="11" idx="0"/>
          </p:cNvCxnSpPr>
          <p:nvPr/>
        </p:nvCxnSpPr>
        <p:spPr>
          <a:xfrm rot="5400000">
            <a:off x="7415233" y="3914779"/>
            <a:ext cx="571504" cy="28575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86847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31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Муниципальная программа «Развитие культуры, физической культуры, спорта и молодежной политики в Городском округе Верхняя Тура до 2025 года»</a:t>
            </a:r>
            <a:endParaRPr lang="ru-RU" sz="31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араллелограмм 5"/>
          <p:cNvSpPr/>
          <p:nvPr/>
        </p:nvSpPr>
        <p:spPr>
          <a:xfrm>
            <a:off x="0" y="2214554"/>
            <a:ext cx="5286380" cy="1500198"/>
          </a:xfrm>
          <a:prstGeom prst="parallelogram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Объем расходов данной программы по итогам 1 полугодия 2023 года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 25 516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ыс.руб. при плановом объеме финансирования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49 685 тыс.руб.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араллелограмм 6"/>
          <p:cNvSpPr/>
          <p:nvPr/>
        </p:nvSpPr>
        <p:spPr>
          <a:xfrm>
            <a:off x="5643570" y="2571744"/>
            <a:ext cx="3357586" cy="1000132"/>
          </a:xfrm>
          <a:prstGeom prst="parallelogram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мероприятия программы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Блок-схема: данные 7"/>
          <p:cNvSpPr/>
          <p:nvPr/>
        </p:nvSpPr>
        <p:spPr>
          <a:xfrm>
            <a:off x="-142908" y="4071942"/>
            <a:ext cx="4643470" cy="1214446"/>
          </a:xfrm>
          <a:prstGeom prst="flowChartInputOutp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Развитие физической культуры и спорта  (обеспечение деятельности МБУ </a:t>
            </a:r>
            <a:r>
              <a:rPr lang="ru-RU" sz="140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ФКСиТ</a:t>
            </a: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и проведение спортивных  мероприятий)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Блок-схема: данные 10"/>
          <p:cNvSpPr/>
          <p:nvPr/>
        </p:nvSpPr>
        <p:spPr>
          <a:xfrm>
            <a:off x="5072066" y="4214818"/>
            <a:ext cx="4357718" cy="1714512"/>
          </a:xfrm>
          <a:prstGeom prst="flowChartInputOutp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Развитие культуры и искусства в Городском округе Верхняя Тура (обеспечение деятельности учреждений культуры и проведение городских  мероприятий)</a:t>
            </a:r>
          </a:p>
          <a:p>
            <a:pPr algn="ctr"/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 стрелкой 12"/>
          <p:cNvCxnSpPr>
            <a:endCxn id="8" idx="5"/>
          </p:cNvCxnSpPr>
          <p:nvPr/>
        </p:nvCxnSpPr>
        <p:spPr>
          <a:xfrm rot="10800000" flipV="1">
            <a:off x="4036216" y="3643313"/>
            <a:ext cx="1964545" cy="1035851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араллелограмм 8"/>
          <p:cNvSpPr/>
          <p:nvPr/>
        </p:nvSpPr>
        <p:spPr>
          <a:xfrm>
            <a:off x="1857356" y="5572140"/>
            <a:ext cx="2571768" cy="642942"/>
          </a:xfrm>
          <a:prstGeom prst="parallelogram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Обеспечение жильем молодых семей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rot="10800000" flipV="1">
            <a:off x="4214810" y="3643314"/>
            <a:ext cx="2286016" cy="178595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ая прямоугольная выноска 19"/>
          <p:cNvSpPr/>
          <p:nvPr/>
        </p:nvSpPr>
        <p:spPr>
          <a:xfrm>
            <a:off x="4643438" y="5877272"/>
            <a:ext cx="2928958" cy="642942"/>
          </a:xfrm>
          <a:prstGeom prst="wedgeRoundRectCallout">
            <a:avLst>
              <a:gd name="adj1" fmla="val -441"/>
              <a:gd name="adj2" fmla="val -1131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33 591 тыс.руб., 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исполнено 16 217                 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кругленная прямоугольная выноска 20"/>
          <p:cNvSpPr/>
          <p:nvPr/>
        </p:nvSpPr>
        <p:spPr>
          <a:xfrm>
            <a:off x="1714480" y="6215058"/>
            <a:ext cx="2786082" cy="642942"/>
          </a:xfrm>
          <a:prstGeom prst="wedgeRoundRectCallout">
            <a:avLst>
              <a:gd name="adj1" fmla="val 1128"/>
              <a:gd name="adj2" fmla="val -657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4440 тыс.руб., 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исполнено 3478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Скругленная прямоугольная выноска 21"/>
          <p:cNvSpPr/>
          <p:nvPr/>
        </p:nvSpPr>
        <p:spPr>
          <a:xfrm>
            <a:off x="-500098" y="5229200"/>
            <a:ext cx="2214610" cy="642942"/>
          </a:xfrm>
          <a:prstGeom prst="wedgeRoundRectCallout">
            <a:avLst>
              <a:gd name="adj1" fmla="val -10505"/>
              <a:gd name="adj2" fmla="val -10513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11 655 тыс.руб., исполнено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5820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2700" dirty="0" smtClean="0">
                <a:latin typeface="Arial" pitchFamily="34" charset="0"/>
                <a:cs typeface="Arial" pitchFamily="34" charset="0"/>
              </a:rPr>
              <a:t>Муниципальная программа "Формирование современной городской среды на территории Городского округа Верхняя Тура на 2018-2027 годы"</a:t>
            </a:r>
            <a:endParaRPr lang="ru-RU" sz="2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285720" y="1714488"/>
            <a:ext cx="2357454" cy="928694"/>
          </a:xfrm>
          <a:prstGeom prst="snip2Diag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мероприятия программы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571472" y="3286124"/>
            <a:ext cx="2857520" cy="785818"/>
          </a:xfrm>
          <a:prstGeom prst="snip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Комплексное благоустройство общественных территорий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6429388" y="3714752"/>
            <a:ext cx="2714612" cy="1357322"/>
          </a:xfrm>
          <a:prstGeom prst="snip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Проверка достоверности определения сметной стоимости проектов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4500562" y="1928802"/>
            <a:ext cx="4286280" cy="1500198"/>
          </a:xfrm>
          <a:prstGeom prst="snip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Предусмотрены плановые объемы финансирования  программы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35 344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тыс.руб., исполнено за отчетный период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7490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тыс.руб.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1786712" y="2928934"/>
            <a:ext cx="570710" cy="79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857488" y="2500306"/>
            <a:ext cx="3643338" cy="164307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ая прямоугольная выноска 14"/>
          <p:cNvSpPr/>
          <p:nvPr/>
        </p:nvSpPr>
        <p:spPr>
          <a:xfrm>
            <a:off x="-357222" y="4786322"/>
            <a:ext cx="2786082" cy="1714512"/>
          </a:xfrm>
          <a:prstGeom prst="wedgeRoundRectCallout">
            <a:avLst>
              <a:gd name="adj1" fmla="val -1739"/>
              <a:gd name="adj2" fmla="val -908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 16 841 тыс.руб. на комплексное благоустройство спортивной и детской площадки с уличными тренажерами в микрорайоне Рига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6588224" y="5229200"/>
            <a:ext cx="1714512" cy="642942"/>
          </a:xfrm>
          <a:prstGeom prst="wedgeRoundRectCallout">
            <a:avLst>
              <a:gd name="adj1" fmla="val -441"/>
              <a:gd name="adj2" fmla="val -1131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42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3000364" y="4786322"/>
            <a:ext cx="3071834" cy="1714512"/>
          </a:xfrm>
          <a:prstGeom prst="wedgeRoundRectCallout">
            <a:avLst>
              <a:gd name="adj1" fmla="val -41495"/>
              <a:gd name="adj2" fmla="val -9418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 4796 тыс.руб. на подготовительные работы по объекту «Комплексное благоустройство парка победы – Мемориала Славы», исполнено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4796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Прямая со стрелкой 21"/>
          <p:cNvCxnSpPr/>
          <p:nvPr/>
        </p:nvCxnSpPr>
        <p:spPr>
          <a:xfrm rot="16200000" flipH="1">
            <a:off x="2035951" y="2464587"/>
            <a:ext cx="2786082" cy="1143008"/>
          </a:xfrm>
          <a:prstGeom prst="straightConnector1">
            <a:avLst/>
          </a:prstGeom>
          <a:ln w="31750" cmpd="sng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3898578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1357290" y="642918"/>
            <a:ext cx="2214578" cy="928694"/>
          </a:xfrm>
          <a:prstGeom prst="snip2Diag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мероприятия программы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-142908" y="2071678"/>
            <a:ext cx="4286280" cy="1143008"/>
          </a:xfrm>
          <a:prstGeom prst="snip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Проект инициативного </a:t>
            </a:r>
            <a:r>
              <a:rPr lang="ru-RU" sz="140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бюджетирования</a:t>
            </a: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"Устройство художественной композиции "Петр и </a:t>
            </a:r>
            <a:r>
              <a:rPr lang="ru-RU" sz="140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Феврония</a:t>
            </a: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Муромские" в Городском округе Верхняя Тура"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4786314" y="357166"/>
            <a:ext cx="3929090" cy="1000132"/>
          </a:xfrm>
          <a:prstGeom prst="snip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Проект инициативного </a:t>
            </a:r>
            <a:r>
              <a:rPr lang="ru-RU" sz="140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бюджетирования</a:t>
            </a: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"Организация </a:t>
            </a:r>
            <a:r>
              <a:rPr lang="ru-RU" sz="140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лыжероллерной</a:t>
            </a: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трассы в Городском округе Верхняя Тура"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4286248" y="3143248"/>
            <a:ext cx="5000660" cy="1285884"/>
          </a:xfrm>
          <a:prstGeom prst="snip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Подготовка концепции и </a:t>
            </a:r>
            <a:r>
              <a:rPr lang="ru-RU" sz="140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дизайн-проектов</a:t>
            </a: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восстановления воинских захоронений "Братская могила жертв гражданской войны" (городское кладбище) , "Братская могила  погибших в гражданской войне" (</a:t>
            </a:r>
            <a:r>
              <a:rPr lang="ru-RU" sz="140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Сухановский</a:t>
            </a: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тракт)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214282" y="4429132"/>
            <a:ext cx="4214842" cy="928694"/>
          </a:xfrm>
          <a:prstGeom prst="snip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Разработка концепции и эскизного проекта комплексного благоустройства общественной территории "Сквер Александра Невского"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0" y="3643314"/>
            <a:ext cx="3643306" cy="642942"/>
          </a:xfrm>
          <a:prstGeom prst="wedgeRoundRectCallout">
            <a:avLst>
              <a:gd name="adj1" fmla="val -29585"/>
              <a:gd name="adj2" fmla="val -13354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1300 тыс.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руб.,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исполнение составило 455 тыс.руб. (доля местного бюджета)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214282" y="5715016"/>
            <a:ext cx="3500462" cy="714380"/>
          </a:xfrm>
          <a:prstGeom prst="wedgeRoundRectCallout">
            <a:avLst>
              <a:gd name="adj1" fmla="val -23341"/>
              <a:gd name="adj2" fmla="val -1299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600 тыс.руб., исполнение в отчетном периоде не производилось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5500694" y="1428736"/>
            <a:ext cx="2714644" cy="1000132"/>
          </a:xfrm>
          <a:prstGeom prst="wedgeRoundRectCallout">
            <a:avLst>
              <a:gd name="adj1" fmla="val -24466"/>
              <a:gd name="adj2" fmla="val -6996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5959 тыс.руб., исполнение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отчетном периоде не производилось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5786446" y="5143512"/>
            <a:ext cx="2714644" cy="1214446"/>
          </a:xfrm>
          <a:prstGeom prst="wedgeRoundRectCallout">
            <a:avLst>
              <a:gd name="adj1" fmla="val -28098"/>
              <a:gd name="adj2" fmla="val -13152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600 тыс.руб., исполнение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отчетном периоде не производилось</a:t>
            </a:r>
          </a:p>
          <a:p>
            <a:pPr algn="ctr"/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 стрелкой 14"/>
          <p:cNvCxnSpPr>
            <a:stCxn id="4" idx="0"/>
          </p:cNvCxnSpPr>
          <p:nvPr/>
        </p:nvCxnSpPr>
        <p:spPr>
          <a:xfrm flipV="1">
            <a:off x="3571868" y="1035828"/>
            <a:ext cx="1214446" cy="71437"/>
          </a:xfrm>
          <a:prstGeom prst="straightConnector1">
            <a:avLst/>
          </a:prstGeom>
          <a:ln w="317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4" idx="1"/>
          </p:cNvCxnSpPr>
          <p:nvPr/>
        </p:nvCxnSpPr>
        <p:spPr>
          <a:xfrm rot="16200000" flipH="1">
            <a:off x="2268124" y="1768066"/>
            <a:ext cx="428628" cy="35719"/>
          </a:xfrm>
          <a:prstGeom prst="straightConnector1">
            <a:avLst/>
          </a:prstGeom>
          <a:ln w="317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571868" y="1428736"/>
            <a:ext cx="1785950" cy="1571636"/>
          </a:xfrm>
          <a:prstGeom prst="straightConnector1">
            <a:avLst/>
          </a:prstGeom>
          <a:ln w="317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5214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лист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071678"/>
            <a:ext cx="80010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материалов об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каб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№ 207, телефон 34344-2-82-90 (145), время работы: понедельник-четверг с 8-00 до 17-15, пятница с 8-00 до 16-00, перерыв с 12-30 до 13-30,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Исполнение доходной части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11559" y="1763928"/>
          <a:ext cx="8032408" cy="4451152"/>
        </p:xfrm>
        <a:graphic>
          <a:graphicData uri="http://schemas.openxmlformats.org/drawingml/2006/table">
            <a:tbl>
              <a:tblPr/>
              <a:tblGrid>
                <a:gridCol w="3880958"/>
                <a:gridCol w="1632100"/>
                <a:gridCol w="1862128"/>
                <a:gridCol w="657222"/>
              </a:tblGrid>
              <a:tr h="5945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2023 год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январь-июнь 2023 года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испол-нения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819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181 605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90 585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49,9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4594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10 234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5 577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54,5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819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Налоги на совокупный доход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10 425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8 695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83,4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819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1 887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2,1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819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5 470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3 607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65,9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63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свыше 100,00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37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10 854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7 944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73,2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819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Платежи при пользовании природными ресурсами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63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123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1 103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896,7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63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65 613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65 374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99,6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819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Штрафы,санкции,возмещение ущерба</a:t>
                      </a:r>
                    </a:p>
                  </a:txBody>
                  <a:tcPr marL="6178" marR="6178" marT="61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498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603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819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Прочие неналоговые доходы</a:t>
                      </a:r>
                    </a:p>
                  </a:txBody>
                  <a:tcPr marL="6178" marR="6178" marT="61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1 089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-1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819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651 024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427 235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65,6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819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Итого доходов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938 823 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610 802 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65,1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285728"/>
            <a:ext cx="93496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Структура доходов бюджета по итогам 1 полугодия 2023 года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-95250" y="838200"/>
          <a:ext cx="93345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Исполнение расходной части бюджета  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85918" y="1714488"/>
          <a:ext cx="5929354" cy="3539217"/>
        </p:xfrm>
        <a:graphic>
          <a:graphicData uri="http://schemas.openxmlformats.org/drawingml/2006/table">
            <a:tbl>
              <a:tblPr/>
              <a:tblGrid>
                <a:gridCol w="2858621"/>
                <a:gridCol w="1174776"/>
                <a:gridCol w="1161723"/>
                <a:gridCol w="734234"/>
              </a:tblGrid>
              <a:tr h="9762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2023 год, тыс.руб.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 январь-июнь 2023 года, тыс.руб.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испол-нения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3817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Общегосударственные вопросы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81 208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52 988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65,2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оборона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46,4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8987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8 229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4 126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экономика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173 837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40 064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23,0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4699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Жилищно-коммунальное хозяйство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99 974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34 334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34,3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Охрана окружающей среды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485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3 629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Образование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348 127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179 241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51,5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Культура, кинематография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194 408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126 217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64,9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Социальная политика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40 875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23 685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57,9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Физическая культура и спорт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15 549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5 870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37,8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3485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Средства массовой информации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977 729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470 649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Структура расходной части  бюджета по итогам 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1 полугодия 2023 года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57158" y="1571612"/>
          <a:ext cx="8524877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Программные и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непрограммные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расходы по итогам 1 полугодия 2023 года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357290" y="1500174"/>
          <a:ext cx="6286544" cy="4278813"/>
        </p:xfrm>
        <a:graphic>
          <a:graphicData uri="http://schemas.openxmlformats.org/drawingml/2006/table">
            <a:tbl>
              <a:tblPr/>
              <a:tblGrid>
                <a:gridCol w="3173495"/>
                <a:gridCol w="1208951"/>
                <a:gridCol w="1178728"/>
                <a:gridCol w="725370"/>
              </a:tblGrid>
              <a:tr h="46958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8538" marR="8538" marT="8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Утверждено, тыс.руб. </a:t>
                      </a:r>
                    </a:p>
                  </a:txBody>
                  <a:tcPr marL="8538" marR="8538" marT="8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Исполнено, тыс.руб. </a:t>
                      </a:r>
                    </a:p>
                  </a:txBody>
                  <a:tcPr marL="8538" marR="8538" marT="8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испол-нения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38" marR="8538" marT="8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057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Муниципальная программа "Повышение эффективности деятельности органов местного самоуправления Городского округа Верхняя Тура до 2024 года"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54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292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18 741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34,5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401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Муниципальная программа "Строительство, развитие и содержание объектов городского и дорожного хозяйства Городского округа Верхняя Тура до 2024 года"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383 103   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172 343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45,0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37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  Муниципальная программа "Развитие системы образования в Городском округе Верхняя Тура до 2024 года"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332 951   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172 586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51,8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033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  Муниципальная программа "Развитие культуры, физической культуры, спорта и молодежной политики в Городском округе Верхняя Тура до 2024 года"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49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685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25 516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51,4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472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  Муниципальная программа "Формирование современной городской среды на территории Городского округа Верхняя Тура на 2018-2024 годы"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35 344   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7 490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21,2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Непрограммные направления деятельности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122 354   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73 973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60,5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75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977 729   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470 649   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48,1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Программные расходы бюджета Городского округа Верхняя Тура в 1 полугодии 2023 года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000100" y="1714488"/>
            <a:ext cx="7429552" cy="1000132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В рамках бюджета Городского округа Верхняя Тура осуществляются расходы по пяти муниципальным программам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14282" y="3357562"/>
            <a:ext cx="2928958" cy="135732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Муниципальная программа «Повышение эффективности деятельности органов местного самоуправления  Городского округа Верхняя Тура до 2025 года»</a:t>
            </a:r>
            <a:endParaRPr lang="ru-RU" sz="105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929322" y="3286124"/>
            <a:ext cx="2928958" cy="135732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sz="105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Муниципальная программа «Строительство, развитие и содержание объектов городского и дорожного хозяйства Городского округа Верхняя Тура до 2027 года»</a:t>
            </a:r>
            <a:endParaRPr lang="ru-RU" sz="105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143504" y="5429264"/>
            <a:ext cx="3786214" cy="121444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Муниципальная программа «Развитие культуры, физической культуры, спорта и молодежной политики в Городском округе Верхняя Тура до 2025 года»</a:t>
            </a:r>
            <a:endParaRPr lang="ru-RU" sz="105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42844" y="5429264"/>
            <a:ext cx="4143404" cy="128588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5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Муниципальная программа «Развитие системы образования в Городском округе Верхняя Тура до 2025 года»</a:t>
            </a:r>
            <a:endParaRPr lang="ru-RU" sz="105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1571604" y="2857496"/>
            <a:ext cx="642942" cy="500066"/>
          </a:xfrm>
          <a:prstGeom prst="straightConnector1">
            <a:avLst/>
          </a:prstGeom>
          <a:ln w="28575" cmpd="sng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1964513" y="3464719"/>
            <a:ext cx="2643206" cy="128588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214810" y="2857496"/>
            <a:ext cx="3071834" cy="250033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143504" y="2786058"/>
            <a:ext cx="857256" cy="57150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3000364" y="4000504"/>
            <a:ext cx="3071834" cy="150019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Муниципальная программа "Формирование современной городской среды на территории Городского округа Верхняя Тура на 2018-2027 годы"</a:t>
            </a:r>
            <a:endParaRPr lang="ru-RU" sz="105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3464711" y="3464719"/>
            <a:ext cx="1143008" cy="7143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Users\Office\Contacts\Documents\бюджет для граждан\исполнение 2022\ремонт гидроузл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37875">
            <a:off x="3289246" y="3889656"/>
            <a:ext cx="1710850" cy="1283137"/>
          </a:xfrm>
          <a:prstGeom prst="rect">
            <a:avLst/>
          </a:prstGeom>
          <a:noFill/>
        </p:spPr>
      </p:pic>
      <p:cxnSp>
        <p:nvCxnSpPr>
          <p:cNvPr id="25" name="Прямая со стрелкой 24"/>
          <p:cNvCxnSpPr/>
          <p:nvPr/>
        </p:nvCxnSpPr>
        <p:spPr>
          <a:xfrm rot="5400000">
            <a:off x="4500562" y="3000372"/>
            <a:ext cx="1928826" cy="178595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6643702" y="3143248"/>
            <a:ext cx="357190" cy="7143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66130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ea typeface="Liberation Serif" pitchFamily="18" charset="0"/>
                <a:cs typeface="Arial" pitchFamily="34" charset="0"/>
              </a:rPr>
              <a:t>Муниципальная программа «Повышение эффективности деятельности органов местного самоуправления  Городского округа Верхняя Тура до 2025 года»</a:t>
            </a:r>
            <a:endParaRPr lang="ru-RU" sz="2800" dirty="0">
              <a:solidFill>
                <a:schemeClr val="tx1"/>
              </a:solidFill>
              <a:latin typeface="Arial" pitchFamily="34" charset="0"/>
              <a:ea typeface="Liberation Serif" pitchFamily="18" charset="0"/>
              <a:cs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-571536" y="1714488"/>
            <a:ext cx="5143536" cy="1571636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" pitchFamily="34" charset="0"/>
                <a:ea typeface="Liberation Serif" pitchFamily="18" charset="0"/>
                <a:cs typeface="Arial" pitchFamily="34" charset="0"/>
              </a:rPr>
              <a:t>Объем расходов данной программы по итогам 1 полугодия 2023 года 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ea typeface="Liberation Serif" pitchFamily="18" charset="0"/>
                <a:cs typeface="Arial" pitchFamily="34" charset="0"/>
              </a:rPr>
              <a:t>составил  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ea typeface="Liberation Serif" pitchFamily="18" charset="0"/>
                <a:cs typeface="Arial" pitchFamily="34" charset="0"/>
              </a:rPr>
              <a:t>18 741 </a:t>
            </a:r>
            <a:r>
              <a:rPr lang="ru-RU" sz="1600" dirty="0" smtClean="0">
                <a:latin typeface="Arial" pitchFamily="34" charset="0"/>
                <a:ea typeface="Liberation Serif" pitchFamily="18" charset="0"/>
                <a:cs typeface="Arial" pitchFamily="34" charset="0"/>
              </a:rPr>
              <a:t>тыс.руб. при плановом объеме финансирования </a:t>
            </a:r>
            <a:r>
              <a:rPr lang="ru-RU" sz="1600" b="1" dirty="0" smtClean="0">
                <a:latin typeface="Arial" pitchFamily="34" charset="0"/>
                <a:ea typeface="Liberation Serif" pitchFamily="18" charset="0"/>
                <a:cs typeface="Arial" pitchFamily="34" charset="0"/>
              </a:rPr>
              <a:t>54 </a:t>
            </a:r>
            <a:r>
              <a:rPr lang="ru-RU" sz="1600" b="1" dirty="0" smtClean="0">
                <a:latin typeface="Arial" pitchFamily="34" charset="0"/>
                <a:ea typeface="Liberation Serif" pitchFamily="18" charset="0"/>
                <a:cs typeface="Arial" pitchFamily="34" charset="0"/>
              </a:rPr>
              <a:t>292 </a:t>
            </a:r>
            <a:r>
              <a:rPr lang="ru-RU" sz="1600" dirty="0" smtClean="0">
                <a:latin typeface="Arial" pitchFamily="34" charset="0"/>
                <a:ea typeface="Liberation Serif" pitchFamily="18" charset="0"/>
                <a:cs typeface="Arial" pitchFamily="34" charset="0"/>
              </a:rPr>
              <a:t>тыс.руб</a:t>
            </a:r>
            <a:r>
              <a:rPr lang="ru-RU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.</a:t>
            </a:r>
            <a:endParaRPr lang="ru-RU" dirty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429256" y="1857364"/>
            <a:ext cx="3214710" cy="10715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Основные мероприятия программы</a:t>
            </a:r>
            <a:endParaRPr lang="ru-RU" sz="16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572132" y="3429000"/>
            <a:ext cx="2571768" cy="157161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Обеспечение деятельности городской единой дежурно-диспетчерской службы-112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3943110" y="1628998"/>
            <a:ext cx="871308" cy="318542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3071802" y="4857760"/>
            <a:ext cx="2857520" cy="150019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Обеспечение функционирования гидротехнического сооружения </a:t>
            </a:r>
            <a:r>
              <a:rPr lang="ru-RU" sz="140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Верхне-Туринского</a:t>
            </a: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гидроузла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Скругленная прямоугольная выноска 26"/>
          <p:cNvSpPr/>
          <p:nvPr/>
        </p:nvSpPr>
        <p:spPr>
          <a:xfrm>
            <a:off x="5500694" y="5715016"/>
            <a:ext cx="2714644" cy="928694"/>
          </a:xfrm>
          <a:prstGeom prst="wedgeRoundRectCallout">
            <a:avLst>
              <a:gd name="adj1" fmla="val -45270"/>
              <a:gd name="adj2" fmla="val -786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Предусмотрено 3243 тыс.руб.,  исполнено 1326 тыс.руб.</a:t>
            </a:r>
            <a:endParaRPr lang="ru-RU" sz="1400" dirty="0"/>
          </a:p>
        </p:txBody>
      </p:sp>
      <p:sp>
        <p:nvSpPr>
          <p:cNvPr id="28" name="Скругленная прямоугольная выноска 27"/>
          <p:cNvSpPr/>
          <p:nvPr/>
        </p:nvSpPr>
        <p:spPr>
          <a:xfrm>
            <a:off x="7643834" y="3143248"/>
            <a:ext cx="2000264" cy="1000132"/>
          </a:xfrm>
          <a:prstGeom prst="wedgeRoundRectCallout">
            <a:avLst>
              <a:gd name="adj1" fmla="val -45931"/>
              <a:gd name="adj2" fmla="val 7325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Предусмотрено 6598 тыс.руб.,  исполнено 3361  тыс.руб.</a:t>
            </a:r>
            <a:endParaRPr lang="ru-RU" sz="1400" dirty="0"/>
          </a:p>
        </p:txBody>
      </p:sp>
      <p:sp>
        <p:nvSpPr>
          <p:cNvPr id="30" name="Овал 29"/>
          <p:cNvSpPr/>
          <p:nvPr/>
        </p:nvSpPr>
        <p:spPr>
          <a:xfrm>
            <a:off x="1214414" y="3357562"/>
            <a:ext cx="1857388" cy="307183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Оказание мер социальной поддержки отдельным категориям граждан (почетные жители, городской совет ветеранов)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Скругленная прямоугольная выноска 30"/>
          <p:cNvSpPr/>
          <p:nvPr/>
        </p:nvSpPr>
        <p:spPr>
          <a:xfrm>
            <a:off x="-642974" y="3500438"/>
            <a:ext cx="2071702" cy="714380"/>
          </a:xfrm>
          <a:prstGeom prst="wedgeRoundRectCallout">
            <a:avLst>
              <a:gd name="adj1" fmla="val 38776"/>
              <a:gd name="adj2" fmla="val 7022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Предусмотрено 266 тыс.руб., исполнено 105 тыс.руб.</a:t>
            </a:r>
            <a:endParaRPr lang="ru-RU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571736" y="2214554"/>
            <a:ext cx="2857520" cy="150019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Улучшение жилищных условий граждан, проживающих в городском округе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7072330" y="214290"/>
            <a:ext cx="1964166" cy="207170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Мероприятия по разработке документации по планировке территории города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142976" y="714356"/>
            <a:ext cx="3214710" cy="10715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Основные мероприятия программы</a:t>
            </a:r>
            <a:endParaRPr lang="ru-RU" sz="16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357290" y="4714884"/>
            <a:ext cx="3929090" cy="128588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Энергосбережение и повышение энергетической эффективности в Городском округе Верхняя Тура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-214346" y="3929066"/>
            <a:ext cx="3000364" cy="857280"/>
          </a:xfrm>
          <a:prstGeom prst="wedgeRoundRectCallout">
            <a:avLst>
              <a:gd name="adj1" fmla="val 22078"/>
              <a:gd name="adj2" fmla="val 7568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33 039 тыс.руб., исполнено 10 604 тыс.руб</a:t>
            </a:r>
            <a:r>
              <a:rPr lang="ru-RU" sz="1400" dirty="0" smtClean="0"/>
              <a:t>. </a:t>
            </a:r>
            <a:endParaRPr lang="ru-RU" sz="14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16200000" flipH="1">
            <a:off x="1178695" y="3036091"/>
            <a:ext cx="2857520" cy="500066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3536149" y="1821645"/>
            <a:ext cx="428628" cy="21431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4286248" y="750075"/>
            <a:ext cx="2571768" cy="250033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ая прямоугольная выноска 16"/>
          <p:cNvSpPr/>
          <p:nvPr/>
        </p:nvSpPr>
        <p:spPr>
          <a:xfrm>
            <a:off x="6286512" y="2857496"/>
            <a:ext cx="3000364" cy="714380"/>
          </a:xfrm>
          <a:prstGeom prst="wedgeRoundRectCallout">
            <a:avLst>
              <a:gd name="adj1" fmla="val -5045"/>
              <a:gd name="adj2" fmla="val -14372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1583 тыс.руб., 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исполнено 198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3714744" y="3857628"/>
            <a:ext cx="2786082" cy="714380"/>
          </a:xfrm>
          <a:prstGeom prst="wedgeRoundRectCallout">
            <a:avLst>
              <a:gd name="adj1" fmla="val -33975"/>
              <a:gd name="adj2" fmla="val -955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1772 тыс.руб., 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исполнено 1141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7" name="Picture 1" descr="D:\Users\Office\Contacts\Documents\бюджет для граждан\бюджет 2023-2025\теплотрасса совхозна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34417">
            <a:off x="4861351" y="4760926"/>
            <a:ext cx="2500330" cy="1666887"/>
          </a:xfrm>
          <a:prstGeom prst="rect">
            <a:avLst/>
          </a:prstGeom>
          <a:noFill/>
        </p:spPr>
      </p:pic>
      <p:sp>
        <p:nvSpPr>
          <p:cNvPr id="15" name="Выноска 1 14"/>
          <p:cNvSpPr/>
          <p:nvPr/>
        </p:nvSpPr>
        <p:spPr>
          <a:xfrm>
            <a:off x="4500562" y="1428736"/>
            <a:ext cx="2714644" cy="571504"/>
          </a:xfrm>
          <a:prstGeom prst="borderCallout1">
            <a:avLst>
              <a:gd name="adj1" fmla="val 29506"/>
              <a:gd name="adj2" fmla="val -1521"/>
              <a:gd name="adj3" fmla="val 144769"/>
              <a:gd name="adj4" fmla="val -254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Arial" pitchFamily="34" charset="0"/>
                <a:cs typeface="Arial" pitchFamily="34" charset="0"/>
              </a:rPr>
              <a:t>Предусмотрены расходы на ремонт общего имущества жилого фонда и снос аварийного жилья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Выноска 1 15"/>
          <p:cNvSpPr/>
          <p:nvPr/>
        </p:nvSpPr>
        <p:spPr>
          <a:xfrm>
            <a:off x="500034" y="6072206"/>
            <a:ext cx="4286280" cy="612648"/>
          </a:xfrm>
          <a:prstGeom prst="borderCallout1">
            <a:avLst>
              <a:gd name="adj1" fmla="val -4662"/>
              <a:gd name="adj2" fmla="val 4112"/>
              <a:gd name="adj3" fmla="val -57240"/>
              <a:gd name="adj4" fmla="val 354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Arial" pitchFamily="34" charset="0"/>
                <a:cs typeface="Arial" pitchFamily="34" charset="0"/>
              </a:rPr>
              <a:t>Основной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объем  средств 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предусмотрен на  модернизацию системы теплоснабжения от газовой котельной по ул. Совхозная до жилых домов по ул. Совхозная, ул. Мира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2003</TotalTime>
  <Words>1734</Words>
  <Application>Microsoft Office PowerPoint</Application>
  <PresentationFormat>Экран (4:3)</PresentationFormat>
  <Paragraphs>283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Литейная</vt:lpstr>
      <vt:lpstr>Основные параметры бюджета Городского округа Верхняя Тура по итогам 1 полугодия 2023 года</vt:lpstr>
      <vt:lpstr>Исполнение доходной части бюджета</vt:lpstr>
      <vt:lpstr>Слайд 3</vt:lpstr>
      <vt:lpstr>Исполнение расходной части бюджета  </vt:lpstr>
      <vt:lpstr>Слайд 5</vt:lpstr>
      <vt:lpstr>Программные и непрограммные расходы по итогам 1 полугодия 2023 года</vt:lpstr>
      <vt:lpstr>Программные расходы бюджета Городского округа Верхняя Тура в 1 полугодии 2023 года</vt:lpstr>
      <vt:lpstr> Муниципальная программа «Повышение эффективности деятельности органов местного самоуправления  Городского округа Верхняя Тура до 2025 года»</vt:lpstr>
      <vt:lpstr>Слайд 9</vt:lpstr>
      <vt:lpstr> Муниципальная программа «Строительство, развитие и содержание объектов городского и дорожного хозяйства Городского округа Верхняя Тура до 2027 года»</vt:lpstr>
      <vt:lpstr> </vt:lpstr>
      <vt:lpstr>Муниципальная программа «Развитие системы образования в Городском округе Верхняя Тура до 2025 года»</vt:lpstr>
      <vt:lpstr>Слайд 13</vt:lpstr>
      <vt:lpstr> Муниципальная программа «Развитие культуры, физической культуры, спорта и молодежной политики в Городском округе Верхняя Тура до 2025 года»</vt:lpstr>
      <vt:lpstr> Муниципальная программа "Формирование современной городской среды на территории Городского округа Верхняя Тура на 2018-2027 годы"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LNV</cp:lastModifiedBy>
  <cp:revision>266</cp:revision>
  <dcterms:created xsi:type="dcterms:W3CDTF">2016-05-26T09:08:06Z</dcterms:created>
  <dcterms:modified xsi:type="dcterms:W3CDTF">2023-07-31T03:56:21Z</dcterms:modified>
</cp:coreProperties>
</file>