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92" r:id="rId2"/>
    <p:sldId id="293" r:id="rId3"/>
    <p:sldId id="294" r:id="rId4"/>
    <p:sldId id="256" r:id="rId5"/>
    <p:sldId id="257" r:id="rId6"/>
    <p:sldId id="268" r:id="rId7"/>
    <p:sldId id="259" r:id="rId8"/>
    <p:sldId id="267" r:id="rId9"/>
    <p:sldId id="270" r:id="rId10"/>
    <p:sldId id="261" r:id="rId11"/>
    <p:sldId id="262" r:id="rId12"/>
    <p:sldId id="279" r:id="rId13"/>
    <p:sldId id="290" r:id="rId14"/>
    <p:sldId id="263" r:id="rId15"/>
    <p:sldId id="297" r:id="rId16"/>
    <p:sldId id="280" r:id="rId17"/>
    <p:sldId id="295" r:id="rId18"/>
    <p:sldId id="298" r:id="rId19"/>
    <p:sldId id="264" r:id="rId20"/>
    <p:sldId id="299" r:id="rId21"/>
    <p:sldId id="308" r:id="rId22"/>
    <p:sldId id="300" r:id="rId23"/>
    <p:sldId id="281" r:id="rId24"/>
    <p:sldId id="301" r:id="rId25"/>
    <p:sldId id="282" r:id="rId26"/>
    <p:sldId id="302" r:id="rId27"/>
    <p:sldId id="265" r:id="rId28"/>
    <p:sldId id="296" r:id="rId29"/>
    <p:sldId id="309" r:id="rId30"/>
    <p:sldId id="303" r:id="rId31"/>
    <p:sldId id="304" r:id="rId32"/>
    <p:sldId id="305" r:id="rId33"/>
    <p:sldId id="306" r:id="rId34"/>
    <p:sldId id="307" r:id="rId35"/>
    <p:sldId id="283" r:id="rId36"/>
    <p:sldId id="287" r:id="rId37"/>
    <p:sldId id="273" r:id="rId38"/>
    <p:sldId id="285" r:id="rId39"/>
    <p:sldId id="269" r:id="rId40"/>
    <p:sldId id="274" r:id="rId41"/>
    <p:sldId id="275" r:id="rId42"/>
    <p:sldId id="276" r:id="rId43"/>
    <p:sldId id="266" r:id="rId44"/>
    <p:sldId id="27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9080" autoAdjust="0"/>
  </p:normalViewPr>
  <p:slideViewPr>
    <p:cSldViewPr>
      <p:cViewPr varScale="1">
        <p:scale>
          <a:sx n="111" d="100"/>
          <a:sy n="111" d="100"/>
        </p:scale>
        <p:origin x="-1530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tgo-srv-fo\fin\&#1054;&#1083;&#1103;%20&#1050;&#1086;&#1074;&#1099;&#1088;&#1079;&#1080;&#1085;&#1072;\&#1076;&#1083;&#1103;%20&#1089;&#1072;&#1081;&#1090;&#1072;\&#1077;&#1078;&#1077;&#1084;&#1077;&#1089;&#1103;&#1095;&#1085;&#1099;&#1077;%20&#1076;&#1072;&#1085;&#1085;&#1099;&#1077;\2020\&#1054;&#1089;&#1085;&#1086;&#1074;&#1085;&#1099;&#1077;%20&#1087;&#1072;&#1088;&#1072;&#1084;&#1077;&#1090;&#1088;&#1099;%202020\&#1076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tgo-srv-fo\fin\&#1054;&#1083;&#1103;%20&#1050;&#1086;&#1074;&#1099;&#1088;&#1079;&#1080;&#1085;&#1072;\&#1076;&#1083;&#1103;%20&#1089;&#1072;&#1081;&#1090;&#1072;\&#1077;&#1078;&#1077;&#1084;&#1077;&#1089;&#1103;&#1095;&#1085;&#1099;&#1077;%20&#1076;&#1072;&#1085;&#1085;&#1099;&#1077;\2020\&#1054;&#1089;&#1085;&#1086;&#1074;&#1085;&#1099;&#1077;%20&#1087;&#1072;&#1088;&#1072;&#1084;&#1077;&#1090;&#1088;&#1099;%202020\&#1076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vtgo-srv-fo\fin\&#1054;&#1083;&#1103;%20&#1050;&#1086;&#1074;&#1099;&#1088;&#1079;&#1080;&#1085;&#1072;\&#1076;&#1083;&#1103;%20&#1089;&#1072;&#1081;&#1090;&#1072;\&#1084;&#1091;&#1085;&#1080;&#1094;&#1080;&#1087;&#1072;&#1083;&#1100;&#1085;&#1099;&#1081;%20&#1076;&#1086;&#1083;&#1075;\2020%20&#1075;&#1086;&#1076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949998401090377"/>
          <c:y val="0"/>
          <c:w val="0.8243769320501606"/>
          <c:h val="0.45206270976519131"/>
        </c:manualLayout>
      </c:layout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'структура доходы'!$A$3:$A$17</c:f>
              <c:strCache>
                <c:ptCount val="1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Налог, взимаемый в связи с применением упрощенной системы налогообложения</c:v>
                </c:pt>
                <c:pt idx="3">
                  <c:v>Единый налог на вмененный доход для отдельных видов деятельности</c:v>
                </c:pt>
                <c:pt idx="4">
                  <c:v>Единый сельскохозяйственный налог </c:v>
                </c:pt>
                <c:pt idx="5">
                  <c:v>Налог, взимаемый в связи с применением патентной системы налогообложения</c:v>
                </c:pt>
                <c:pt idx="6">
                  <c:v>Налог на имущество физических лиц</c:v>
                </c:pt>
                <c:pt idx="7">
                  <c:v>Земельный налог</c:v>
                </c:pt>
                <c:pt idx="8">
                  <c:v>Государственная пошлина, сборы</c:v>
                </c:pt>
                <c:pt idx="9">
                  <c:v>Доходы от использования имущества, находящегося в государственной и муниципальной собственности</c:v>
                </c:pt>
                <c:pt idx="10">
                  <c:v>Платежи при пользовании природными ресурсами</c:v>
                </c:pt>
                <c:pt idx="11">
                  <c:v>Доходы от оказания платных услуг и компенсации затрат государства</c:v>
                </c:pt>
                <c:pt idx="12">
                  <c:v>Доходы от продажи материальных и нематериальных активов</c:v>
                </c:pt>
                <c:pt idx="13">
                  <c:v>Штрафы,санкции,возмещение ущерба</c:v>
                </c:pt>
                <c:pt idx="14">
                  <c:v>Безвозмездные поступления</c:v>
                </c:pt>
              </c:strCache>
            </c:strRef>
          </c:cat>
          <c:val>
            <c:numRef>
              <c:f>'структура доходы'!$B$3:$B$17</c:f>
              <c:numCache>
                <c:formatCode>#,##0</c:formatCode>
                <c:ptCount val="15"/>
                <c:pt idx="0">
                  <c:v>91206</c:v>
                </c:pt>
                <c:pt idx="1">
                  <c:v>7851</c:v>
                </c:pt>
                <c:pt idx="2" formatCode="General">
                  <c:v>3545</c:v>
                </c:pt>
                <c:pt idx="3" formatCode="General">
                  <c:v>1791</c:v>
                </c:pt>
                <c:pt idx="4" formatCode="General">
                  <c:v>1</c:v>
                </c:pt>
                <c:pt idx="5" formatCode="General">
                  <c:v>68</c:v>
                </c:pt>
                <c:pt idx="6" formatCode="General">
                  <c:v>3371</c:v>
                </c:pt>
                <c:pt idx="7" formatCode="General">
                  <c:v>6234</c:v>
                </c:pt>
                <c:pt idx="8" formatCode="General">
                  <c:v>60</c:v>
                </c:pt>
                <c:pt idx="9" formatCode="General">
                  <c:v>5093</c:v>
                </c:pt>
                <c:pt idx="10" formatCode="0">
                  <c:v>12</c:v>
                </c:pt>
                <c:pt idx="11" formatCode="0">
                  <c:v>802</c:v>
                </c:pt>
                <c:pt idx="12" formatCode="General">
                  <c:v>524</c:v>
                </c:pt>
                <c:pt idx="13" formatCode="General">
                  <c:v>349</c:v>
                </c:pt>
                <c:pt idx="14">
                  <c:v>772887</c:v>
                </c:pt>
              </c:numCache>
            </c:numRef>
          </c:val>
        </c:ser>
        <c:shape val="cylinder"/>
        <c:axId val="55294592"/>
        <c:axId val="55845248"/>
        <c:axId val="0"/>
      </c:bar3DChart>
      <c:catAx>
        <c:axId val="5529459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5845248"/>
        <c:crosses val="autoZero"/>
        <c:auto val="1"/>
        <c:lblAlgn val="ctr"/>
        <c:lblOffset val="100"/>
      </c:catAx>
      <c:valAx>
        <c:axId val="55845248"/>
        <c:scaling>
          <c:orientation val="minMax"/>
        </c:scaling>
        <c:delete val="1"/>
        <c:axPos val="l"/>
        <c:numFmt formatCode="#,##0" sourceLinked="1"/>
        <c:tickLblPos val="none"/>
        <c:crossAx val="55294592"/>
        <c:crosses val="autoZero"/>
        <c:crossBetween val="between"/>
      </c:valAx>
      <c:sp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gradFill>
          <a:gsLst>
            <a:gs pos="0">
              <a:srgbClr val="1F497D">
                <a:lumMod val="60000"/>
                <a:lumOff val="4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sideWall>
    <c:backWall>
      <c:spPr>
        <a:gradFill>
          <a:gsLst>
            <a:gs pos="0">
              <a:srgbClr val="1F497D">
                <a:lumMod val="60000"/>
                <a:lumOff val="4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4582359496857625"/>
          <c:y val="2.3770934629929935E-2"/>
          <c:w val="0.83579712591227051"/>
          <c:h val="0.32236722435627646"/>
        </c:manualLayout>
      </c:layout>
      <c:bar3DChart>
        <c:barDir val="col"/>
        <c:grouping val="clustered"/>
        <c:ser>
          <c:idx val="0"/>
          <c:order val="0"/>
          <c:dLbls>
            <c:dLbl>
              <c:idx val="4"/>
              <c:layout>
                <c:manualLayout>
                  <c:x val="9.2573942392210045E-3"/>
                  <c:y val="0.11972443444569497"/>
                </c:manualLayout>
              </c:layout>
              <c:showVal val="1"/>
            </c:dLbl>
            <c:dLbl>
              <c:idx val="5"/>
              <c:layout>
                <c:manualLayout>
                  <c:x val="8.4444696459693748E-3"/>
                  <c:y val="-2.3090861075630433E-2"/>
                </c:manualLayout>
              </c:layout>
              <c:showVal val="1"/>
            </c:dLbl>
            <c:dLbl>
              <c:idx val="8"/>
              <c:layout>
                <c:manualLayout>
                  <c:x val="5.0125306688597257E-3"/>
                  <c:y val="-5.7494866529774126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'структура расходы'!$A$4:$A$14</c:f>
              <c:strCache>
                <c:ptCount val="11"/>
                <c:pt idx="0">
                  <c:v>    Общегосударственные вопросы</c:v>
                </c:pt>
                <c:pt idx="1">
                  <c:v>    Национальная оборона</c:v>
                </c:pt>
                <c:pt idx="2">
                  <c:v>    Национальная безопасность и правоохранительная деятельность</c:v>
                </c:pt>
                <c:pt idx="3">
                  <c:v>    Национальная экономика</c:v>
                </c:pt>
                <c:pt idx="4">
                  <c:v>    Жилищно-коммунальное хозяйство</c:v>
                </c:pt>
                <c:pt idx="5">
                  <c:v>    Охрана окружающей среды</c:v>
                </c:pt>
                <c:pt idx="6">
                  <c:v>    Образование</c:v>
                </c:pt>
                <c:pt idx="7">
                  <c:v>    Культура, кинематография</c:v>
                </c:pt>
                <c:pt idx="8">
                  <c:v>    Социальная политика</c:v>
                </c:pt>
                <c:pt idx="9">
                  <c:v>    Физическая культура и спорт</c:v>
                </c:pt>
                <c:pt idx="10">
                  <c:v>    Средства массовой информации</c:v>
                </c:pt>
              </c:strCache>
            </c:strRef>
          </c:cat>
          <c:val>
            <c:numRef>
              <c:f>'структура расходы'!$B$4:$B$14</c:f>
              <c:numCache>
                <c:formatCode>#,##0</c:formatCode>
                <c:ptCount val="11"/>
                <c:pt idx="0">
                  <c:v>53519</c:v>
                </c:pt>
                <c:pt idx="1">
                  <c:v>538</c:v>
                </c:pt>
                <c:pt idx="2">
                  <c:v>7418</c:v>
                </c:pt>
                <c:pt idx="3">
                  <c:v>114398</c:v>
                </c:pt>
                <c:pt idx="4">
                  <c:v>392788</c:v>
                </c:pt>
                <c:pt idx="5">
                  <c:v>202</c:v>
                </c:pt>
                <c:pt idx="6">
                  <c:v>242260</c:v>
                </c:pt>
                <c:pt idx="7">
                  <c:v>26866</c:v>
                </c:pt>
                <c:pt idx="8">
                  <c:v>38340</c:v>
                </c:pt>
                <c:pt idx="9">
                  <c:v>10842</c:v>
                </c:pt>
                <c:pt idx="10">
                  <c:v>526</c:v>
                </c:pt>
              </c:numCache>
            </c:numRef>
          </c:val>
        </c:ser>
        <c:shape val="cylinder"/>
        <c:axId val="55865728"/>
        <c:axId val="55867264"/>
        <c:axId val="0"/>
      </c:bar3DChart>
      <c:catAx>
        <c:axId val="55865728"/>
        <c:scaling>
          <c:orientation val="minMax"/>
        </c:scaling>
        <c:axPos val="b"/>
        <c:numFmt formatCode="#,##0.00" sourceLinked="1"/>
        <c:tickLblPos val="nextTo"/>
        <c:spPr>
          <a:noFill/>
        </c:spPr>
        <c:txPr>
          <a:bodyPr/>
          <a:lstStyle/>
          <a:p>
            <a:pPr>
              <a:defRPr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5867264"/>
        <c:crosses val="autoZero"/>
        <c:auto val="1"/>
        <c:lblAlgn val="ctr"/>
        <c:lblOffset val="100"/>
      </c:catAx>
      <c:valAx>
        <c:axId val="55867264"/>
        <c:scaling>
          <c:orientation val="minMax"/>
        </c:scaling>
        <c:delete val="1"/>
        <c:axPos val="l"/>
        <c:numFmt formatCode="#,##0" sourceLinked="1"/>
        <c:tickLblPos val="none"/>
        <c:crossAx val="5586572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otY val="70"/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107643073930146"/>
          <c:y val="0.21434376402431571"/>
          <c:w val="0.63948512685914261"/>
          <c:h val="0.58223355500250973"/>
        </c:manualLayout>
      </c:layout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1.5481371612954903E-2"/>
                  <c:y val="-3.1088082901554452E-2"/>
                </c:manualLayout>
              </c:layout>
              <c:showVal val="1"/>
            </c:dLbl>
            <c:dLbl>
              <c:idx val="1"/>
              <c:layout>
                <c:manualLayout>
                  <c:x val="2.7092400322670806E-2"/>
                  <c:y val="-5.1813471502591017E-2"/>
                </c:manualLayout>
              </c:layout>
              <c:showVal val="1"/>
            </c:dLbl>
            <c:dLbl>
              <c:idx val="2"/>
              <c:layout>
                <c:manualLayout>
                  <c:x val="1.9351562140488623E-2"/>
                  <c:y val="-4.1450777202072478E-2"/>
                </c:manualLayout>
              </c:layout>
              <c:showVal val="1"/>
            </c:dLbl>
            <c:dLbl>
              <c:idx val="3"/>
              <c:layout>
                <c:manualLayout>
                  <c:x val="1.7416543064574082E-2"/>
                  <c:y val="-2.7633851468048601E-2"/>
                </c:manualLayout>
              </c:layout>
              <c:showVal val="1"/>
            </c:dLbl>
            <c:dLbl>
              <c:idx val="4"/>
              <c:layout>
                <c:manualLayout>
                  <c:x val="5.2753044307572794E-3"/>
                  <c:y val="-2.7633851468048507E-2"/>
                </c:manualLayout>
              </c:layout>
              <c:showVal val="1"/>
            </c:dLbl>
            <c:dLbl>
              <c:idx val="5"/>
              <c:layout>
                <c:manualLayout>
                  <c:x val="1.3188261076893072E-2"/>
                  <c:y val="-2.7633851468048507E-2"/>
                </c:manualLayout>
              </c:layout>
              <c:showVal val="1"/>
            </c:dLbl>
            <c:txPr>
              <a:bodyPr/>
              <a:lstStyle/>
              <a:p>
                <a:pPr>
                  <a:defRPr sz="1070" b="1" i="0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год!$A$3:$F$3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год!$A$4:$F$4</c:f>
              <c:numCache>
                <c:formatCode>_-* #,##0.00_р_._-;\-* #,##0.00_р_._-;_-* "-"??_р_._-;_-@_-</c:formatCode>
                <c:ptCount val="6"/>
                <c:pt idx="0">
                  <c:v>3363</c:v>
                </c:pt>
                <c:pt idx="1">
                  <c:v>1870</c:v>
                </c:pt>
                <c:pt idx="2">
                  <c:v>777</c:v>
                </c:pt>
                <c:pt idx="3">
                  <c:v>446</c:v>
                </c:pt>
                <c:pt idx="4" formatCode="#,##0.00_ ;\-#,##0.00\ ">
                  <c:v>0</c:v>
                </c:pt>
                <c:pt idx="5" formatCode="#,##0.00_ ;\-#,##0.00\ ">
                  <c:v>0</c:v>
                </c:pt>
              </c:numCache>
            </c:numRef>
          </c:val>
        </c:ser>
        <c:shape val="cone"/>
        <c:axId val="56302208"/>
        <c:axId val="56316288"/>
        <c:axId val="0"/>
      </c:bar3DChart>
      <c:catAx>
        <c:axId val="5630220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6316288"/>
        <c:crosses val="autoZero"/>
        <c:auto val="1"/>
        <c:lblAlgn val="ctr"/>
        <c:lblOffset val="100"/>
      </c:catAx>
      <c:valAx>
        <c:axId val="56316288"/>
        <c:scaling>
          <c:orientation val="minMax"/>
        </c:scaling>
        <c:delete val="1"/>
        <c:axPos val="l"/>
        <c:numFmt formatCode="_-* #,##0.00_р_._-;\-* #,##0.00_р_._-;_-* &quot;-&quot;??_р_._-;_-@_-" sourceLinked="1"/>
        <c:tickLblPos val="none"/>
        <c:crossAx val="5630220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scene3d>
      <a:camera prst="orthographicFront"/>
      <a:lightRig rig="threePt" dir="t"/>
    </a:scene3d>
    <a:sp3d prstMaterial="dkEdge">
      <a:bevelB/>
    </a:sp3d>
  </c:sp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510.jpeg"/><Relationship Id="rId7" Type="http://schemas.openxmlformats.org/officeDocument/2006/relationships/image" Target="../media/image91.jpeg"/><Relationship Id="rId2" Type="http://schemas.openxmlformats.org/officeDocument/2006/relationships/image" Target="../media/image44.jpeg"/><Relationship Id="rId1" Type="http://schemas.openxmlformats.org/officeDocument/2006/relationships/image" Target="../media/image310.jpeg"/><Relationship Id="rId6" Type="http://schemas.openxmlformats.org/officeDocument/2006/relationships/image" Target="../media/image81.jpeg"/><Relationship Id="rId5" Type="http://schemas.openxmlformats.org/officeDocument/2006/relationships/image" Target="../media/image710.jpeg"/><Relationship Id="rId10" Type="http://schemas.openxmlformats.org/officeDocument/2006/relationships/image" Target="../media/image121.jpeg"/><Relationship Id="rId4" Type="http://schemas.openxmlformats.org/officeDocument/2006/relationships/image" Target="../media/image610.jpeg"/><Relationship Id="rId9" Type="http://schemas.openxmlformats.org/officeDocument/2006/relationships/image" Target="../media/image1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983C5-7864-4580-A73D-C0265FF31DC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6D93D3-221C-4A24-9A58-7DE8912922CA}">
      <dgm:prSet custT="1"/>
      <dgm:spPr/>
      <dgm:t>
        <a:bodyPr/>
        <a:lstStyle/>
        <a:p>
          <a:pPr rtl="0"/>
          <a:r>
            <a:rPr lang="ru-RU" sz="1000" dirty="0" smtClean="0"/>
            <a:t>В течение 2020 года изменения бюджета Городского округа Верхняя Тура утверждены следующими  решениями Думы  Городского округа Верхняя Тура :</a:t>
          </a:r>
          <a:endParaRPr lang="ru-RU" sz="1000" dirty="0"/>
        </a:p>
      </dgm:t>
    </dgm:pt>
    <dgm:pt modelId="{87451792-934A-42A3-AEBA-9240D675E44D}" type="parTrans" cxnId="{7F50F277-3D70-4E9D-9CF9-E6A1840486B0}">
      <dgm:prSet/>
      <dgm:spPr/>
      <dgm:t>
        <a:bodyPr/>
        <a:lstStyle/>
        <a:p>
          <a:endParaRPr lang="ru-RU"/>
        </a:p>
      </dgm:t>
    </dgm:pt>
    <dgm:pt modelId="{7F4E7B6E-4969-4298-9AE7-72216C19718B}" type="sibTrans" cxnId="{7F50F277-3D70-4E9D-9CF9-E6A1840486B0}">
      <dgm:prSet/>
      <dgm:spPr/>
      <dgm:t>
        <a:bodyPr/>
        <a:lstStyle/>
        <a:p>
          <a:endParaRPr lang="ru-RU"/>
        </a:p>
      </dgm:t>
    </dgm:pt>
    <dgm:pt modelId="{707A1634-2E0E-4C1F-B8C8-6A220FA60739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30.01.2020 № 1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FF48DDCC-87EB-486B-97BB-84C6C29A664D}" type="parTrans" cxnId="{64DC2FB1-10B3-42F3-878E-348D34E9712E}">
      <dgm:prSet/>
      <dgm:spPr/>
      <dgm:t>
        <a:bodyPr/>
        <a:lstStyle/>
        <a:p>
          <a:endParaRPr lang="ru-RU"/>
        </a:p>
      </dgm:t>
    </dgm:pt>
    <dgm:pt modelId="{114D5CD1-3FAA-4445-AC41-C32ACD562741}" type="sibTrans" cxnId="{64DC2FB1-10B3-42F3-878E-348D34E9712E}">
      <dgm:prSet/>
      <dgm:spPr/>
      <dgm:t>
        <a:bodyPr/>
        <a:lstStyle/>
        <a:p>
          <a:endParaRPr lang="ru-RU"/>
        </a:p>
      </dgm:t>
    </dgm:pt>
    <dgm:pt modelId="{20FA58BB-E2CD-48AA-98B3-83227AA8472E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07.09.2020 № 53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1E177319-DFA9-401E-98B0-48B6F34A7DC2}" type="parTrans" cxnId="{D195943F-315B-466F-9626-6F5E09A3EE00}">
      <dgm:prSet/>
      <dgm:spPr/>
      <dgm:t>
        <a:bodyPr/>
        <a:lstStyle/>
        <a:p>
          <a:endParaRPr lang="ru-RU"/>
        </a:p>
      </dgm:t>
    </dgm:pt>
    <dgm:pt modelId="{68A85B2D-DB45-4E1A-87DB-358E1E502965}" type="sibTrans" cxnId="{D195943F-315B-466F-9626-6F5E09A3EE00}">
      <dgm:prSet/>
      <dgm:spPr/>
      <dgm:t>
        <a:bodyPr/>
        <a:lstStyle/>
        <a:p>
          <a:endParaRPr lang="ru-RU"/>
        </a:p>
      </dgm:t>
    </dgm:pt>
    <dgm:pt modelId="{8A6BD746-1BB3-4C1B-92B7-1D2C62ACF28A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13.08.2020 № 41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B41A66A7-A9A7-424E-B761-5C105E46D76E}" type="parTrans" cxnId="{886E5236-222F-47B1-83E8-A69346540301}">
      <dgm:prSet/>
      <dgm:spPr/>
      <dgm:t>
        <a:bodyPr/>
        <a:lstStyle/>
        <a:p>
          <a:endParaRPr lang="ru-RU"/>
        </a:p>
      </dgm:t>
    </dgm:pt>
    <dgm:pt modelId="{19E98384-D26E-4207-88A5-15B57F135C8A}" type="sibTrans" cxnId="{886E5236-222F-47B1-83E8-A69346540301}">
      <dgm:prSet/>
      <dgm:spPr/>
      <dgm:t>
        <a:bodyPr/>
        <a:lstStyle/>
        <a:p>
          <a:endParaRPr lang="ru-RU"/>
        </a:p>
      </dgm:t>
    </dgm:pt>
    <dgm:pt modelId="{925D43EC-E1B4-44C2-8249-25C328C483B1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10.06.2020 № 37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4C49D37D-F7C4-4B2F-A83C-16326E93BFFF}" type="parTrans" cxnId="{A7B66F7F-2556-4DC8-9E51-0CBC723447E1}">
      <dgm:prSet/>
      <dgm:spPr/>
      <dgm:t>
        <a:bodyPr/>
        <a:lstStyle/>
        <a:p>
          <a:endParaRPr lang="ru-RU"/>
        </a:p>
      </dgm:t>
    </dgm:pt>
    <dgm:pt modelId="{C4CC8E16-D17E-433D-AD5C-0B5ECE28AD93}" type="sibTrans" cxnId="{A7B66F7F-2556-4DC8-9E51-0CBC723447E1}">
      <dgm:prSet/>
      <dgm:spPr/>
      <dgm:t>
        <a:bodyPr/>
        <a:lstStyle/>
        <a:p>
          <a:endParaRPr lang="ru-RU"/>
        </a:p>
      </dgm:t>
    </dgm:pt>
    <dgm:pt modelId="{E9255A85-1444-49DE-8ADD-5CFF53ED9CDE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09.04.2020 № 22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195402F3-9C2B-4E96-888F-F2462A4502BC}" type="parTrans" cxnId="{F7EEFA4A-945A-44D4-8A0A-C3A7C14CBF9A}">
      <dgm:prSet/>
      <dgm:spPr/>
      <dgm:t>
        <a:bodyPr/>
        <a:lstStyle/>
        <a:p>
          <a:endParaRPr lang="ru-RU"/>
        </a:p>
      </dgm:t>
    </dgm:pt>
    <dgm:pt modelId="{245B4BFF-F306-4712-9305-669540AC14F1}" type="sibTrans" cxnId="{F7EEFA4A-945A-44D4-8A0A-C3A7C14CBF9A}">
      <dgm:prSet/>
      <dgm:spPr/>
      <dgm:t>
        <a:bodyPr/>
        <a:lstStyle/>
        <a:p>
          <a:endParaRPr lang="ru-RU"/>
        </a:p>
      </dgm:t>
    </dgm:pt>
    <dgm:pt modelId="{0D8F318F-1B4E-4CAD-8047-9C31F7B5C952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20.02.2020 № 8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DB2C8B69-991B-408B-85CE-DFC0CF59026C}" type="parTrans" cxnId="{D38D29A0-DA11-4BD7-9C30-27B1EABE52C4}">
      <dgm:prSet/>
      <dgm:spPr/>
      <dgm:t>
        <a:bodyPr/>
        <a:lstStyle/>
        <a:p>
          <a:endParaRPr lang="ru-RU"/>
        </a:p>
      </dgm:t>
    </dgm:pt>
    <dgm:pt modelId="{AECF523A-36F1-4FD2-92AF-991F0DA16575}" type="sibTrans" cxnId="{D38D29A0-DA11-4BD7-9C30-27B1EABE52C4}">
      <dgm:prSet/>
      <dgm:spPr/>
      <dgm:t>
        <a:bodyPr/>
        <a:lstStyle/>
        <a:p>
          <a:endParaRPr lang="ru-RU"/>
        </a:p>
      </dgm:t>
    </dgm:pt>
    <dgm:pt modelId="{1BC21579-14F2-44B1-8798-F479D380DF6D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07.12.2020 № 77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E2A4C055-0A6A-4794-97EF-E4C098B8C632}" type="parTrans" cxnId="{BEE890E3-738B-4627-94EE-12C136A94728}">
      <dgm:prSet/>
      <dgm:spPr/>
      <dgm:t>
        <a:bodyPr/>
        <a:lstStyle/>
        <a:p>
          <a:endParaRPr lang="ru-RU"/>
        </a:p>
      </dgm:t>
    </dgm:pt>
    <dgm:pt modelId="{30BB456C-F9A1-4776-81B3-79242E8869A2}" type="sibTrans" cxnId="{BEE890E3-738B-4627-94EE-12C136A94728}">
      <dgm:prSet/>
      <dgm:spPr/>
      <dgm:t>
        <a:bodyPr/>
        <a:lstStyle/>
        <a:p>
          <a:endParaRPr lang="ru-RU"/>
        </a:p>
      </dgm:t>
    </dgm:pt>
    <dgm:pt modelId="{58278B12-75A4-4241-AB1D-C78F438120EE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29.12.2020 № 86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F79E9CDF-94B6-49AD-9A8B-3D2A75C5702F}" type="parTrans" cxnId="{0ADEF3C6-1E95-4D48-818C-EB2E4AA6A621}">
      <dgm:prSet/>
      <dgm:spPr/>
      <dgm:t>
        <a:bodyPr/>
        <a:lstStyle/>
        <a:p>
          <a:endParaRPr lang="ru-RU"/>
        </a:p>
      </dgm:t>
    </dgm:pt>
    <dgm:pt modelId="{C85B2601-AD44-4BED-A907-3BE30D448DB0}" type="sibTrans" cxnId="{0ADEF3C6-1E95-4D48-818C-EB2E4AA6A621}">
      <dgm:prSet/>
      <dgm:spPr/>
      <dgm:t>
        <a:bodyPr/>
        <a:lstStyle/>
        <a:p>
          <a:endParaRPr lang="ru-RU"/>
        </a:p>
      </dgm:t>
    </dgm:pt>
    <dgm:pt modelId="{FAAC3451-308A-4997-9786-59307EAFF53C}">
      <dgm:prSet/>
      <dgm:spPr/>
      <dgm:t>
        <a:bodyPr/>
        <a:lstStyle/>
        <a:p>
          <a:r>
            <a:rPr lang="ru-RU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05.11.2020 № 70</a:t>
          </a:r>
          <a:endParaRPr lang="ru-RU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7A988B6-59D7-4353-8193-AB505BBF9910}" type="parTrans" cxnId="{7502F789-2FD9-4101-8E06-EB4380C19B32}">
      <dgm:prSet/>
      <dgm:spPr/>
    </dgm:pt>
    <dgm:pt modelId="{D6A29158-1D22-4984-AFD8-9D68E3981CDB}" type="sibTrans" cxnId="{7502F789-2FD9-4101-8E06-EB4380C19B32}">
      <dgm:prSet/>
      <dgm:spPr/>
    </dgm:pt>
    <dgm:pt modelId="{965BBF5B-4E2A-4D03-8380-F624BC62F9D6}" type="pres">
      <dgm:prSet presAssocID="{2CE983C5-7864-4580-A73D-C0265FF31DC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28C7E-CF18-4D38-9207-FF59F10BA85E}" type="pres">
      <dgm:prSet presAssocID="{B66D93D3-221C-4A24-9A58-7DE8912922CA}" presName="comp" presStyleCnt="0"/>
      <dgm:spPr/>
    </dgm:pt>
    <dgm:pt modelId="{AA6E789F-A438-4493-8090-D61AA930D8D1}" type="pres">
      <dgm:prSet presAssocID="{B66D93D3-221C-4A24-9A58-7DE8912922CA}" presName="box" presStyleLbl="node1" presStyleIdx="0" presStyleCnt="10" custLinFactNeighborX="-7143" custLinFactNeighborY="-12727"/>
      <dgm:spPr/>
      <dgm:t>
        <a:bodyPr/>
        <a:lstStyle/>
        <a:p>
          <a:endParaRPr lang="ru-RU"/>
        </a:p>
      </dgm:t>
    </dgm:pt>
    <dgm:pt modelId="{271FB021-71F3-4AE2-BDF9-089BA81B2A37}" type="pres">
      <dgm:prSet presAssocID="{B66D93D3-221C-4A24-9A58-7DE8912922CA}" presName="img" presStyleLbl="fgImgPlace1" presStyleIdx="0" presStyleCnt="10" custScaleX="53563" custScaleY="156819" custLinFactNeighborX="-331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FC7C56-5826-4F96-9232-BC473DA42603}" type="pres">
      <dgm:prSet presAssocID="{B66D93D3-221C-4A24-9A58-7DE8912922CA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7E722-F47A-41C6-A8C6-7C162A0E84CC}" type="pres">
      <dgm:prSet presAssocID="{7F4E7B6E-4969-4298-9AE7-72216C19718B}" presName="spacer" presStyleCnt="0"/>
      <dgm:spPr/>
    </dgm:pt>
    <dgm:pt modelId="{34946D44-C20F-4FA8-A755-1AAA97BC5AC1}" type="pres">
      <dgm:prSet presAssocID="{707A1634-2E0E-4C1F-B8C8-6A220FA60739}" presName="comp" presStyleCnt="0"/>
      <dgm:spPr/>
    </dgm:pt>
    <dgm:pt modelId="{0B6037C6-F30E-4B9D-AD62-9A2242DDD414}" type="pres">
      <dgm:prSet presAssocID="{707A1634-2E0E-4C1F-B8C8-6A220FA60739}" presName="box" presStyleLbl="node1" presStyleIdx="1" presStyleCnt="10" custLinFactNeighborY="9417"/>
      <dgm:spPr/>
      <dgm:t>
        <a:bodyPr/>
        <a:lstStyle/>
        <a:p>
          <a:endParaRPr lang="ru-RU"/>
        </a:p>
      </dgm:t>
    </dgm:pt>
    <dgm:pt modelId="{732F8E01-F0C1-438F-A729-50C418F8D01E}" type="pres">
      <dgm:prSet presAssocID="{707A1634-2E0E-4C1F-B8C8-6A220FA60739}" presName="img" presStyleLbl="fgImgPlace1" presStyleIdx="1" presStyleCnt="10" custScaleX="53380" custScaleY="155417" custLinFactNeighborX="-35669" custLinFactNeighborY="378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E11313-5F49-4545-9BEB-C6045E228AE1}" type="pres">
      <dgm:prSet presAssocID="{707A1634-2E0E-4C1F-B8C8-6A220FA60739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8D55C-4D33-4CCC-A751-16D2D4557612}" type="pres">
      <dgm:prSet presAssocID="{114D5CD1-3FAA-4445-AC41-C32ACD562741}" presName="spacer" presStyleCnt="0"/>
      <dgm:spPr/>
    </dgm:pt>
    <dgm:pt modelId="{EC24B839-4646-4EBC-A9D0-9E00ECCB17A7}" type="pres">
      <dgm:prSet presAssocID="{0D8F318F-1B4E-4CAD-8047-9C31F7B5C952}" presName="comp" presStyleCnt="0"/>
      <dgm:spPr/>
    </dgm:pt>
    <dgm:pt modelId="{32D73355-379A-4D07-BCD3-63D8034901D5}" type="pres">
      <dgm:prSet presAssocID="{0D8F318F-1B4E-4CAD-8047-9C31F7B5C952}" presName="box" presStyleLbl="node1" presStyleIdx="2" presStyleCnt="10" custLinFactNeighborY="25543"/>
      <dgm:spPr/>
      <dgm:t>
        <a:bodyPr/>
        <a:lstStyle/>
        <a:p>
          <a:endParaRPr lang="ru-RU"/>
        </a:p>
      </dgm:t>
    </dgm:pt>
    <dgm:pt modelId="{B3B6B233-3B1D-4DF6-A7FC-D7CE92348ACC}" type="pres">
      <dgm:prSet presAssocID="{0D8F318F-1B4E-4CAD-8047-9C31F7B5C952}" presName="img" presStyleLbl="fgImgPlace1" presStyleIdx="2" presStyleCnt="10" custScaleX="54764" custScaleY="171796" custLinFactNeighborX="-24483" custLinFactNeighborY="3264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DB3FF2-614B-460C-B671-97A6AD50E8B0}" type="pres">
      <dgm:prSet presAssocID="{0D8F318F-1B4E-4CAD-8047-9C31F7B5C952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13E1-0663-4DB8-8081-05BF8964AE7C}" type="pres">
      <dgm:prSet presAssocID="{AECF523A-36F1-4FD2-92AF-991F0DA16575}" presName="spacer" presStyleCnt="0"/>
      <dgm:spPr/>
    </dgm:pt>
    <dgm:pt modelId="{CBBAD910-A595-486F-ACD1-6BC288BC001E}" type="pres">
      <dgm:prSet presAssocID="{E9255A85-1444-49DE-8ADD-5CFF53ED9CDE}" presName="comp" presStyleCnt="0"/>
      <dgm:spPr/>
    </dgm:pt>
    <dgm:pt modelId="{FCEB50BB-CD7D-4F83-8E40-551C42BB9A13}" type="pres">
      <dgm:prSet presAssocID="{E9255A85-1444-49DE-8ADD-5CFF53ED9CDE}" presName="box" presStyleLbl="node1" presStyleIdx="3" presStyleCnt="10"/>
      <dgm:spPr/>
      <dgm:t>
        <a:bodyPr/>
        <a:lstStyle/>
        <a:p>
          <a:endParaRPr lang="ru-RU"/>
        </a:p>
      </dgm:t>
    </dgm:pt>
    <dgm:pt modelId="{9894349D-7167-4894-92EA-B834A1473792}" type="pres">
      <dgm:prSet presAssocID="{E9255A85-1444-49DE-8ADD-5CFF53ED9CDE}" presName="img" presStyleLbl="fgImgPlace1" presStyleIdx="3" presStyleCnt="10" custScaleX="58677" custScaleY="180496" custLinFactNeighborX="-27632" custLinFactNeighborY="3828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2DB753-9910-476D-AD53-915758EC3262}" type="pres">
      <dgm:prSet presAssocID="{E9255A85-1444-49DE-8ADD-5CFF53ED9CDE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418F8-4E48-45E7-A6EA-F5F8EE63E57D}" type="pres">
      <dgm:prSet presAssocID="{245B4BFF-F306-4712-9305-669540AC14F1}" presName="spacer" presStyleCnt="0"/>
      <dgm:spPr/>
    </dgm:pt>
    <dgm:pt modelId="{02674FAB-2752-4596-9F0A-3710BCD9D5CD}" type="pres">
      <dgm:prSet presAssocID="{925D43EC-E1B4-44C2-8249-25C328C483B1}" presName="comp" presStyleCnt="0"/>
      <dgm:spPr/>
    </dgm:pt>
    <dgm:pt modelId="{D0515843-06D0-487B-B2AA-C7E4D6FF684F}" type="pres">
      <dgm:prSet presAssocID="{925D43EC-E1B4-44C2-8249-25C328C483B1}" presName="box" presStyleLbl="node1" presStyleIdx="4" presStyleCnt="10"/>
      <dgm:spPr/>
      <dgm:t>
        <a:bodyPr/>
        <a:lstStyle/>
        <a:p>
          <a:endParaRPr lang="ru-RU"/>
        </a:p>
      </dgm:t>
    </dgm:pt>
    <dgm:pt modelId="{C0470742-B2BE-48BB-BA60-635FF3FD6105}" type="pres">
      <dgm:prSet presAssocID="{925D43EC-E1B4-44C2-8249-25C328C483B1}" presName="img" presStyleLbl="fgImgPlace1" presStyleIdx="4" presStyleCnt="10" custScaleX="59371" custScaleY="228500" custLinFactNeighborX="-22261" custLinFactNeighborY="3201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28AADD-F78A-47AE-BF67-74C671D972BC}" type="pres">
      <dgm:prSet presAssocID="{925D43EC-E1B4-44C2-8249-25C328C483B1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4629E-ED28-4BCC-80EA-8760BC62D3B4}" type="pres">
      <dgm:prSet presAssocID="{C4CC8E16-D17E-433D-AD5C-0B5ECE28AD93}" presName="spacer" presStyleCnt="0"/>
      <dgm:spPr/>
    </dgm:pt>
    <dgm:pt modelId="{94EC00C3-0E27-4200-A4B1-D16087B7E374}" type="pres">
      <dgm:prSet presAssocID="{8A6BD746-1BB3-4C1B-92B7-1D2C62ACF28A}" presName="comp" presStyleCnt="0"/>
      <dgm:spPr/>
    </dgm:pt>
    <dgm:pt modelId="{50DCC712-70B7-4025-A702-3D8181180A1C}" type="pres">
      <dgm:prSet presAssocID="{8A6BD746-1BB3-4C1B-92B7-1D2C62ACF28A}" presName="box" presStyleLbl="node1" presStyleIdx="5" presStyleCnt="10"/>
      <dgm:spPr/>
      <dgm:t>
        <a:bodyPr/>
        <a:lstStyle/>
        <a:p>
          <a:endParaRPr lang="ru-RU"/>
        </a:p>
      </dgm:t>
    </dgm:pt>
    <dgm:pt modelId="{1EDC304A-A6CD-46AD-8566-BE7AB72FD027}" type="pres">
      <dgm:prSet presAssocID="{8A6BD746-1BB3-4C1B-92B7-1D2C62ACF28A}" presName="img" presStyleLbl="fgImgPlace1" presStyleIdx="5" presStyleCnt="10" custScaleX="59793" custScaleY="178711" custLinFactNeighborX="-21837" custLinFactNeighborY="1791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23593A-3925-465A-8B36-1F1B677D18C3}" type="pres">
      <dgm:prSet presAssocID="{8A6BD746-1BB3-4C1B-92B7-1D2C62ACF28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B6C4-F40A-4CFD-A712-FBCE8F88D129}" type="pres">
      <dgm:prSet presAssocID="{19E98384-D26E-4207-88A5-15B57F135C8A}" presName="spacer" presStyleCnt="0"/>
      <dgm:spPr/>
    </dgm:pt>
    <dgm:pt modelId="{AFE95BF4-DFFD-430A-9BEB-0186CB56C67C}" type="pres">
      <dgm:prSet presAssocID="{20FA58BB-E2CD-48AA-98B3-83227AA8472E}" presName="comp" presStyleCnt="0"/>
      <dgm:spPr/>
    </dgm:pt>
    <dgm:pt modelId="{3ED76948-B010-42CD-B215-9F883F8CB461}" type="pres">
      <dgm:prSet presAssocID="{20FA58BB-E2CD-48AA-98B3-83227AA8472E}" presName="box" presStyleLbl="node1" presStyleIdx="6" presStyleCnt="10" custLinFactNeighborX="-893" custLinFactNeighborY="12868"/>
      <dgm:spPr/>
      <dgm:t>
        <a:bodyPr/>
        <a:lstStyle/>
        <a:p>
          <a:endParaRPr lang="ru-RU"/>
        </a:p>
      </dgm:t>
    </dgm:pt>
    <dgm:pt modelId="{DE862FF6-8A0D-4356-B695-5EC9233649E1}" type="pres">
      <dgm:prSet presAssocID="{20FA58BB-E2CD-48AA-98B3-83227AA8472E}" presName="img" presStyleLbl="fgImgPlace1" presStyleIdx="6" presStyleCnt="10" custScaleX="60031" custScaleY="205932" custLinFactNeighborX="-25486" custLinFactNeighborY="829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3C1FF8-9EFA-46D6-AD67-ABF026DE37EF}" type="pres">
      <dgm:prSet presAssocID="{20FA58BB-E2CD-48AA-98B3-83227AA8472E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64ECB-2A4E-4C15-BBB3-117FB2FC3260}" type="pres">
      <dgm:prSet presAssocID="{68A85B2D-DB45-4E1A-87DB-358E1E502965}" presName="spacer" presStyleCnt="0"/>
      <dgm:spPr/>
    </dgm:pt>
    <dgm:pt modelId="{90C9F359-15D3-4812-9133-1CA4722E9DE9}" type="pres">
      <dgm:prSet presAssocID="{FAAC3451-308A-4997-9786-59307EAFF53C}" presName="comp" presStyleCnt="0"/>
      <dgm:spPr/>
    </dgm:pt>
    <dgm:pt modelId="{888323E9-EA87-4D2F-BDD1-1C4D6FEFC414}" type="pres">
      <dgm:prSet presAssocID="{FAAC3451-308A-4997-9786-59307EAFF53C}" presName="box" presStyleLbl="node1" presStyleIdx="7" presStyleCnt="10"/>
      <dgm:spPr/>
      <dgm:t>
        <a:bodyPr/>
        <a:lstStyle/>
        <a:p>
          <a:endParaRPr lang="ru-RU"/>
        </a:p>
      </dgm:t>
    </dgm:pt>
    <dgm:pt modelId="{795DA26E-446F-4E0C-969D-85DD04783769}" type="pres">
      <dgm:prSet presAssocID="{FAAC3451-308A-4997-9786-59307EAFF53C}" presName="img" presStyleLbl="fgImgPlace1" presStyleIdx="7" presStyleCnt="10" custScaleX="60716" custScaleY="168260" custLinFactNeighborX="-30797" custLinFactNeighborY="1099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35B1A9-F4A4-4877-8938-EBBF6C5FC941}" type="pres">
      <dgm:prSet presAssocID="{FAAC3451-308A-4997-9786-59307EAFF53C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D28F3-22E9-4BD5-9CF4-403FB0B7A5FD}" type="pres">
      <dgm:prSet presAssocID="{D6A29158-1D22-4984-AFD8-9D68E3981CDB}" presName="spacer" presStyleCnt="0"/>
      <dgm:spPr/>
    </dgm:pt>
    <dgm:pt modelId="{0A21B75F-53A7-4D12-B317-1D6A3C1A18B1}" type="pres">
      <dgm:prSet presAssocID="{1BC21579-14F2-44B1-8798-F479D380DF6D}" presName="comp" presStyleCnt="0"/>
      <dgm:spPr/>
    </dgm:pt>
    <dgm:pt modelId="{9571915C-C5CE-46AA-AC2D-E247A7632372}" type="pres">
      <dgm:prSet presAssocID="{1BC21579-14F2-44B1-8798-F479D380DF6D}" presName="box" presStyleLbl="node1" presStyleIdx="8" presStyleCnt="10" custLinFactNeighborY="968"/>
      <dgm:spPr/>
      <dgm:t>
        <a:bodyPr/>
        <a:lstStyle/>
        <a:p>
          <a:endParaRPr lang="ru-RU"/>
        </a:p>
      </dgm:t>
    </dgm:pt>
    <dgm:pt modelId="{61A6A8BD-8E86-4AEF-AA1F-337F87D0EF38}" type="pres">
      <dgm:prSet presAssocID="{1BC21579-14F2-44B1-8798-F479D380DF6D}" presName="img" presStyleLbl="fgImgPlace1" presStyleIdx="8" presStyleCnt="10" custScaleX="60310" custScaleY="211756" custLinFactNeighborX="-25450" custLinFactNeighborY="-8082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D4ECBF-10BE-4C2A-A391-7F21576E69D9}" type="pres">
      <dgm:prSet presAssocID="{1BC21579-14F2-44B1-8798-F479D380DF6D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9C0EC-4542-4E75-B7A0-F18B88309CCE}" type="pres">
      <dgm:prSet presAssocID="{30BB456C-F9A1-4776-81B3-79242E8869A2}" presName="spacer" presStyleCnt="0"/>
      <dgm:spPr/>
    </dgm:pt>
    <dgm:pt modelId="{683C9A79-4529-40C6-AA6B-3CB0DF4AA198}" type="pres">
      <dgm:prSet presAssocID="{58278B12-75A4-4241-AB1D-C78F438120EE}" presName="comp" presStyleCnt="0"/>
      <dgm:spPr/>
    </dgm:pt>
    <dgm:pt modelId="{DE7CD085-95F8-4FDD-A74D-BA6D95BF53B4}" type="pres">
      <dgm:prSet presAssocID="{58278B12-75A4-4241-AB1D-C78F438120EE}" presName="box" presStyleLbl="node1" presStyleIdx="9" presStyleCnt="10" custLinFactNeighborY="968"/>
      <dgm:spPr/>
      <dgm:t>
        <a:bodyPr/>
        <a:lstStyle/>
        <a:p>
          <a:endParaRPr lang="ru-RU"/>
        </a:p>
      </dgm:t>
    </dgm:pt>
    <dgm:pt modelId="{9E734DB4-BCB3-4A56-A453-C55ACD719E58}" type="pres">
      <dgm:prSet presAssocID="{58278B12-75A4-4241-AB1D-C78F438120EE}" presName="img" presStyleLbl="fgImgPlace1" presStyleIdx="9" presStyleCnt="10" custScaleX="60427" custScaleY="125563" custLinFactNeighborX="-21204" custLinFactNeighborY="37604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9FDC7E-3ABE-4BC8-9139-9F0232120ED9}" type="pres">
      <dgm:prSet presAssocID="{58278B12-75A4-4241-AB1D-C78F438120EE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DC2FB1-10B3-42F3-878E-348D34E9712E}" srcId="{2CE983C5-7864-4580-A73D-C0265FF31DC3}" destId="{707A1634-2E0E-4C1F-B8C8-6A220FA60739}" srcOrd="1" destOrd="0" parTransId="{FF48DDCC-87EB-486B-97BB-84C6C29A664D}" sibTransId="{114D5CD1-3FAA-4445-AC41-C32ACD562741}"/>
    <dgm:cxn modelId="{76A15D4D-8BFB-424F-9AED-6CE130F83111}" type="presOf" srcId="{0D8F318F-1B4E-4CAD-8047-9C31F7B5C952}" destId="{32D73355-379A-4D07-BCD3-63D8034901D5}" srcOrd="0" destOrd="0" presId="urn:microsoft.com/office/officeart/2005/8/layout/vList4"/>
    <dgm:cxn modelId="{CF98C0F3-3080-4633-BA3B-8EEEF4CD35C1}" type="presOf" srcId="{1BC21579-14F2-44B1-8798-F479D380DF6D}" destId="{F7D4ECBF-10BE-4C2A-A391-7F21576E69D9}" srcOrd="1" destOrd="0" presId="urn:microsoft.com/office/officeart/2005/8/layout/vList4"/>
    <dgm:cxn modelId="{AD0D8D7B-FD99-4E93-81FA-6D050A7EDC70}" type="presOf" srcId="{707A1634-2E0E-4C1F-B8C8-6A220FA60739}" destId="{3EE11313-5F49-4545-9BEB-C6045E228AE1}" srcOrd="1" destOrd="0" presId="urn:microsoft.com/office/officeart/2005/8/layout/vList4"/>
    <dgm:cxn modelId="{D195943F-315B-466F-9626-6F5E09A3EE00}" srcId="{2CE983C5-7864-4580-A73D-C0265FF31DC3}" destId="{20FA58BB-E2CD-48AA-98B3-83227AA8472E}" srcOrd="6" destOrd="0" parTransId="{1E177319-DFA9-401E-98B0-48B6F34A7DC2}" sibTransId="{68A85B2D-DB45-4E1A-87DB-358E1E502965}"/>
    <dgm:cxn modelId="{A67C2782-297E-4E20-93D5-782AB3EFE226}" type="presOf" srcId="{58278B12-75A4-4241-AB1D-C78F438120EE}" destId="{DE7CD085-95F8-4FDD-A74D-BA6D95BF53B4}" srcOrd="0" destOrd="0" presId="urn:microsoft.com/office/officeart/2005/8/layout/vList4"/>
    <dgm:cxn modelId="{C94D1DF0-8E00-46CE-9A53-804CF2C3A7A9}" type="presOf" srcId="{2CE983C5-7864-4580-A73D-C0265FF31DC3}" destId="{965BBF5B-4E2A-4D03-8380-F624BC62F9D6}" srcOrd="0" destOrd="0" presId="urn:microsoft.com/office/officeart/2005/8/layout/vList4"/>
    <dgm:cxn modelId="{7CC5CF17-F4AD-4CAA-B900-A4F48206E235}" type="presOf" srcId="{1BC21579-14F2-44B1-8798-F479D380DF6D}" destId="{9571915C-C5CE-46AA-AC2D-E247A7632372}" srcOrd="0" destOrd="0" presId="urn:microsoft.com/office/officeart/2005/8/layout/vList4"/>
    <dgm:cxn modelId="{0945A54A-B600-45E9-8B93-268FDEF5B9E0}" type="presOf" srcId="{E9255A85-1444-49DE-8ADD-5CFF53ED9CDE}" destId="{FCEB50BB-CD7D-4F83-8E40-551C42BB9A13}" srcOrd="0" destOrd="0" presId="urn:microsoft.com/office/officeart/2005/8/layout/vList4"/>
    <dgm:cxn modelId="{EBD69919-BAE7-4CCB-A8AB-8C3B3CDA6E80}" type="presOf" srcId="{FAAC3451-308A-4997-9786-59307EAFF53C}" destId="{888323E9-EA87-4D2F-BDD1-1C4D6FEFC414}" srcOrd="0" destOrd="0" presId="urn:microsoft.com/office/officeart/2005/8/layout/vList4"/>
    <dgm:cxn modelId="{A7B66F7F-2556-4DC8-9E51-0CBC723447E1}" srcId="{2CE983C5-7864-4580-A73D-C0265FF31DC3}" destId="{925D43EC-E1B4-44C2-8249-25C328C483B1}" srcOrd="4" destOrd="0" parTransId="{4C49D37D-F7C4-4B2F-A83C-16326E93BFFF}" sibTransId="{C4CC8E16-D17E-433D-AD5C-0B5ECE28AD93}"/>
    <dgm:cxn modelId="{D3CAAE94-F475-45E5-92E5-540F4053B9E9}" type="presOf" srcId="{20FA58BB-E2CD-48AA-98B3-83227AA8472E}" destId="{AF3C1FF8-9EFA-46D6-AD67-ABF026DE37EF}" srcOrd="1" destOrd="0" presId="urn:microsoft.com/office/officeart/2005/8/layout/vList4"/>
    <dgm:cxn modelId="{9460071C-7606-415F-BDFA-E5EE550D99A2}" type="presOf" srcId="{E9255A85-1444-49DE-8ADD-5CFF53ED9CDE}" destId="{F72DB753-9910-476D-AD53-915758EC3262}" srcOrd="1" destOrd="0" presId="urn:microsoft.com/office/officeart/2005/8/layout/vList4"/>
    <dgm:cxn modelId="{7502F789-2FD9-4101-8E06-EB4380C19B32}" srcId="{2CE983C5-7864-4580-A73D-C0265FF31DC3}" destId="{FAAC3451-308A-4997-9786-59307EAFF53C}" srcOrd="7" destOrd="0" parTransId="{97A988B6-59D7-4353-8193-AB505BBF9910}" sibTransId="{D6A29158-1D22-4984-AFD8-9D68E3981CDB}"/>
    <dgm:cxn modelId="{A92E9A65-31EA-4F76-81F8-7B6BD871D706}" type="presOf" srcId="{707A1634-2E0E-4C1F-B8C8-6A220FA60739}" destId="{0B6037C6-F30E-4B9D-AD62-9A2242DDD414}" srcOrd="0" destOrd="0" presId="urn:microsoft.com/office/officeart/2005/8/layout/vList4"/>
    <dgm:cxn modelId="{C2FF7619-A58A-4F51-9F27-1C675594B996}" type="presOf" srcId="{8A6BD746-1BB3-4C1B-92B7-1D2C62ACF28A}" destId="{1023593A-3925-465A-8B36-1F1B677D18C3}" srcOrd="1" destOrd="0" presId="urn:microsoft.com/office/officeart/2005/8/layout/vList4"/>
    <dgm:cxn modelId="{648ABB3C-349B-4E27-A1BA-3157628B2105}" type="presOf" srcId="{B66D93D3-221C-4A24-9A58-7DE8912922CA}" destId="{AA6E789F-A438-4493-8090-D61AA930D8D1}" srcOrd="0" destOrd="0" presId="urn:microsoft.com/office/officeart/2005/8/layout/vList4"/>
    <dgm:cxn modelId="{104F1E14-CED6-4B66-8201-540877ADC213}" type="presOf" srcId="{925D43EC-E1B4-44C2-8249-25C328C483B1}" destId="{9728AADD-F78A-47AE-BF67-74C671D972BC}" srcOrd="1" destOrd="0" presId="urn:microsoft.com/office/officeart/2005/8/layout/vList4"/>
    <dgm:cxn modelId="{0ADEF3C6-1E95-4D48-818C-EB2E4AA6A621}" srcId="{2CE983C5-7864-4580-A73D-C0265FF31DC3}" destId="{58278B12-75A4-4241-AB1D-C78F438120EE}" srcOrd="9" destOrd="0" parTransId="{F79E9CDF-94B6-49AD-9A8B-3D2A75C5702F}" sibTransId="{C85B2601-AD44-4BED-A907-3BE30D448DB0}"/>
    <dgm:cxn modelId="{20C49995-0B80-4F2B-805B-93474A72A784}" type="presOf" srcId="{FAAC3451-308A-4997-9786-59307EAFF53C}" destId="{BF35B1A9-F4A4-4877-8938-EBBF6C5FC941}" srcOrd="1" destOrd="0" presId="urn:microsoft.com/office/officeart/2005/8/layout/vList4"/>
    <dgm:cxn modelId="{999705D1-F5C3-443F-8D1F-42BAB5E6669C}" type="presOf" srcId="{B66D93D3-221C-4A24-9A58-7DE8912922CA}" destId="{77FC7C56-5826-4F96-9232-BC473DA42603}" srcOrd="1" destOrd="0" presId="urn:microsoft.com/office/officeart/2005/8/layout/vList4"/>
    <dgm:cxn modelId="{AE65CC9F-D589-4421-B77F-6C740F5EF169}" type="presOf" srcId="{8A6BD746-1BB3-4C1B-92B7-1D2C62ACF28A}" destId="{50DCC712-70B7-4025-A702-3D8181180A1C}" srcOrd="0" destOrd="0" presId="urn:microsoft.com/office/officeart/2005/8/layout/vList4"/>
    <dgm:cxn modelId="{7F50F277-3D70-4E9D-9CF9-E6A1840486B0}" srcId="{2CE983C5-7864-4580-A73D-C0265FF31DC3}" destId="{B66D93D3-221C-4A24-9A58-7DE8912922CA}" srcOrd="0" destOrd="0" parTransId="{87451792-934A-42A3-AEBA-9240D675E44D}" sibTransId="{7F4E7B6E-4969-4298-9AE7-72216C19718B}"/>
    <dgm:cxn modelId="{D38D29A0-DA11-4BD7-9C30-27B1EABE52C4}" srcId="{2CE983C5-7864-4580-A73D-C0265FF31DC3}" destId="{0D8F318F-1B4E-4CAD-8047-9C31F7B5C952}" srcOrd="2" destOrd="0" parTransId="{DB2C8B69-991B-408B-85CE-DFC0CF59026C}" sibTransId="{AECF523A-36F1-4FD2-92AF-991F0DA16575}"/>
    <dgm:cxn modelId="{F7EEFA4A-945A-44D4-8A0A-C3A7C14CBF9A}" srcId="{2CE983C5-7864-4580-A73D-C0265FF31DC3}" destId="{E9255A85-1444-49DE-8ADD-5CFF53ED9CDE}" srcOrd="3" destOrd="0" parTransId="{195402F3-9C2B-4E96-888F-F2462A4502BC}" sibTransId="{245B4BFF-F306-4712-9305-669540AC14F1}"/>
    <dgm:cxn modelId="{2123B919-14EB-4085-8309-09B1CBFBD2E1}" type="presOf" srcId="{925D43EC-E1B4-44C2-8249-25C328C483B1}" destId="{D0515843-06D0-487B-B2AA-C7E4D6FF684F}" srcOrd="0" destOrd="0" presId="urn:microsoft.com/office/officeart/2005/8/layout/vList4"/>
    <dgm:cxn modelId="{EEA868BC-EB45-41F9-8559-10E1FA8316C1}" type="presOf" srcId="{20FA58BB-E2CD-48AA-98B3-83227AA8472E}" destId="{3ED76948-B010-42CD-B215-9F883F8CB461}" srcOrd="0" destOrd="0" presId="urn:microsoft.com/office/officeart/2005/8/layout/vList4"/>
    <dgm:cxn modelId="{5D3A413C-7267-4CDD-A06E-C8D68892A032}" type="presOf" srcId="{0D8F318F-1B4E-4CAD-8047-9C31F7B5C952}" destId="{81DB3FF2-614B-460C-B671-97A6AD50E8B0}" srcOrd="1" destOrd="0" presId="urn:microsoft.com/office/officeart/2005/8/layout/vList4"/>
    <dgm:cxn modelId="{886E5236-222F-47B1-83E8-A69346540301}" srcId="{2CE983C5-7864-4580-A73D-C0265FF31DC3}" destId="{8A6BD746-1BB3-4C1B-92B7-1D2C62ACF28A}" srcOrd="5" destOrd="0" parTransId="{B41A66A7-A9A7-424E-B761-5C105E46D76E}" sibTransId="{19E98384-D26E-4207-88A5-15B57F135C8A}"/>
    <dgm:cxn modelId="{BEE890E3-738B-4627-94EE-12C136A94728}" srcId="{2CE983C5-7864-4580-A73D-C0265FF31DC3}" destId="{1BC21579-14F2-44B1-8798-F479D380DF6D}" srcOrd="8" destOrd="0" parTransId="{E2A4C055-0A6A-4794-97EF-E4C098B8C632}" sibTransId="{30BB456C-F9A1-4776-81B3-79242E8869A2}"/>
    <dgm:cxn modelId="{0CBEF6D7-97A8-4730-A1AC-4641707AECDD}" type="presOf" srcId="{58278B12-75A4-4241-AB1D-C78F438120EE}" destId="{799FDC7E-3ABE-4BC8-9139-9F0232120ED9}" srcOrd="1" destOrd="0" presId="urn:microsoft.com/office/officeart/2005/8/layout/vList4"/>
    <dgm:cxn modelId="{1141894C-AB19-471D-BCCC-5EA967D37323}" type="presParOf" srcId="{965BBF5B-4E2A-4D03-8380-F624BC62F9D6}" destId="{F2B28C7E-CF18-4D38-9207-FF59F10BA85E}" srcOrd="0" destOrd="0" presId="urn:microsoft.com/office/officeart/2005/8/layout/vList4"/>
    <dgm:cxn modelId="{D9826B07-DADB-4EAD-96F8-2355FE1A5D9F}" type="presParOf" srcId="{F2B28C7E-CF18-4D38-9207-FF59F10BA85E}" destId="{AA6E789F-A438-4493-8090-D61AA930D8D1}" srcOrd="0" destOrd="0" presId="urn:microsoft.com/office/officeart/2005/8/layout/vList4"/>
    <dgm:cxn modelId="{241B129A-C552-41A2-A9E7-85D4D56F0521}" type="presParOf" srcId="{F2B28C7E-CF18-4D38-9207-FF59F10BA85E}" destId="{271FB021-71F3-4AE2-BDF9-089BA81B2A37}" srcOrd="1" destOrd="0" presId="urn:microsoft.com/office/officeart/2005/8/layout/vList4"/>
    <dgm:cxn modelId="{8CD2E7BE-8382-4CE0-B84C-EE2C2A3011E8}" type="presParOf" srcId="{F2B28C7E-CF18-4D38-9207-FF59F10BA85E}" destId="{77FC7C56-5826-4F96-9232-BC473DA42603}" srcOrd="2" destOrd="0" presId="urn:microsoft.com/office/officeart/2005/8/layout/vList4"/>
    <dgm:cxn modelId="{C6F6E325-F6F6-416A-8AAA-EBE2849A17B7}" type="presParOf" srcId="{965BBF5B-4E2A-4D03-8380-F624BC62F9D6}" destId="{BF47E722-F47A-41C6-A8C6-7C162A0E84CC}" srcOrd="1" destOrd="0" presId="urn:microsoft.com/office/officeart/2005/8/layout/vList4"/>
    <dgm:cxn modelId="{446881A5-1037-4AF6-8E28-0757D10227FF}" type="presParOf" srcId="{965BBF5B-4E2A-4D03-8380-F624BC62F9D6}" destId="{34946D44-C20F-4FA8-A755-1AAA97BC5AC1}" srcOrd="2" destOrd="0" presId="urn:microsoft.com/office/officeart/2005/8/layout/vList4"/>
    <dgm:cxn modelId="{003BFA9B-8DF8-4A11-8ECC-4E0C90327C68}" type="presParOf" srcId="{34946D44-C20F-4FA8-A755-1AAA97BC5AC1}" destId="{0B6037C6-F30E-4B9D-AD62-9A2242DDD414}" srcOrd="0" destOrd="0" presId="urn:microsoft.com/office/officeart/2005/8/layout/vList4"/>
    <dgm:cxn modelId="{1FA1A2E1-8807-40B2-B10F-4AF166978FC5}" type="presParOf" srcId="{34946D44-C20F-4FA8-A755-1AAA97BC5AC1}" destId="{732F8E01-F0C1-438F-A729-50C418F8D01E}" srcOrd="1" destOrd="0" presId="urn:microsoft.com/office/officeart/2005/8/layout/vList4"/>
    <dgm:cxn modelId="{74C0CC1D-137A-4F43-8F32-6CEFA95B94BE}" type="presParOf" srcId="{34946D44-C20F-4FA8-A755-1AAA97BC5AC1}" destId="{3EE11313-5F49-4545-9BEB-C6045E228AE1}" srcOrd="2" destOrd="0" presId="urn:microsoft.com/office/officeart/2005/8/layout/vList4"/>
    <dgm:cxn modelId="{7F01A8D0-2417-4FAB-A496-0F670FE821F3}" type="presParOf" srcId="{965BBF5B-4E2A-4D03-8380-F624BC62F9D6}" destId="{EE48D55C-4D33-4CCC-A751-16D2D4557612}" srcOrd="3" destOrd="0" presId="urn:microsoft.com/office/officeart/2005/8/layout/vList4"/>
    <dgm:cxn modelId="{B9EEFB57-A95A-4374-956D-A71AB459E7C3}" type="presParOf" srcId="{965BBF5B-4E2A-4D03-8380-F624BC62F9D6}" destId="{EC24B839-4646-4EBC-A9D0-9E00ECCB17A7}" srcOrd="4" destOrd="0" presId="urn:microsoft.com/office/officeart/2005/8/layout/vList4"/>
    <dgm:cxn modelId="{7EBFBADE-2325-4583-A774-AE8738F43A57}" type="presParOf" srcId="{EC24B839-4646-4EBC-A9D0-9E00ECCB17A7}" destId="{32D73355-379A-4D07-BCD3-63D8034901D5}" srcOrd="0" destOrd="0" presId="urn:microsoft.com/office/officeart/2005/8/layout/vList4"/>
    <dgm:cxn modelId="{493E1BF6-B4B4-4A16-8547-3672B15C0D51}" type="presParOf" srcId="{EC24B839-4646-4EBC-A9D0-9E00ECCB17A7}" destId="{B3B6B233-3B1D-4DF6-A7FC-D7CE92348ACC}" srcOrd="1" destOrd="0" presId="urn:microsoft.com/office/officeart/2005/8/layout/vList4"/>
    <dgm:cxn modelId="{09E8F2D4-118A-4A62-B5E3-DE6D4D413479}" type="presParOf" srcId="{EC24B839-4646-4EBC-A9D0-9E00ECCB17A7}" destId="{81DB3FF2-614B-460C-B671-97A6AD50E8B0}" srcOrd="2" destOrd="0" presId="urn:microsoft.com/office/officeart/2005/8/layout/vList4"/>
    <dgm:cxn modelId="{104EDE76-2B37-4714-B9B5-C5DB55A3498B}" type="presParOf" srcId="{965BBF5B-4E2A-4D03-8380-F624BC62F9D6}" destId="{338D13E1-0663-4DB8-8081-05BF8964AE7C}" srcOrd="5" destOrd="0" presId="urn:microsoft.com/office/officeart/2005/8/layout/vList4"/>
    <dgm:cxn modelId="{E2E24FB1-9E94-42F2-846B-22749811C6BA}" type="presParOf" srcId="{965BBF5B-4E2A-4D03-8380-F624BC62F9D6}" destId="{CBBAD910-A595-486F-ACD1-6BC288BC001E}" srcOrd="6" destOrd="0" presId="urn:microsoft.com/office/officeart/2005/8/layout/vList4"/>
    <dgm:cxn modelId="{300763E1-15A4-42EE-87B5-C3791BC00EF1}" type="presParOf" srcId="{CBBAD910-A595-486F-ACD1-6BC288BC001E}" destId="{FCEB50BB-CD7D-4F83-8E40-551C42BB9A13}" srcOrd="0" destOrd="0" presId="urn:microsoft.com/office/officeart/2005/8/layout/vList4"/>
    <dgm:cxn modelId="{58C91083-D18A-4C77-8E00-F59FA673886A}" type="presParOf" srcId="{CBBAD910-A595-486F-ACD1-6BC288BC001E}" destId="{9894349D-7167-4894-92EA-B834A1473792}" srcOrd="1" destOrd="0" presId="urn:microsoft.com/office/officeart/2005/8/layout/vList4"/>
    <dgm:cxn modelId="{53A577D0-7E2B-448C-8049-EAAC50031BDB}" type="presParOf" srcId="{CBBAD910-A595-486F-ACD1-6BC288BC001E}" destId="{F72DB753-9910-476D-AD53-915758EC3262}" srcOrd="2" destOrd="0" presId="urn:microsoft.com/office/officeart/2005/8/layout/vList4"/>
    <dgm:cxn modelId="{8F7FCBBD-C631-425B-8262-96B85958514F}" type="presParOf" srcId="{965BBF5B-4E2A-4D03-8380-F624BC62F9D6}" destId="{648418F8-4E48-45E7-A6EA-F5F8EE63E57D}" srcOrd="7" destOrd="0" presId="urn:microsoft.com/office/officeart/2005/8/layout/vList4"/>
    <dgm:cxn modelId="{F99088DE-63AD-4B47-B2A4-FBFC80C84BC8}" type="presParOf" srcId="{965BBF5B-4E2A-4D03-8380-F624BC62F9D6}" destId="{02674FAB-2752-4596-9F0A-3710BCD9D5CD}" srcOrd="8" destOrd="0" presId="urn:microsoft.com/office/officeart/2005/8/layout/vList4"/>
    <dgm:cxn modelId="{674B342C-D0DF-46D0-9249-303325DFA67E}" type="presParOf" srcId="{02674FAB-2752-4596-9F0A-3710BCD9D5CD}" destId="{D0515843-06D0-487B-B2AA-C7E4D6FF684F}" srcOrd="0" destOrd="0" presId="urn:microsoft.com/office/officeart/2005/8/layout/vList4"/>
    <dgm:cxn modelId="{68681FFE-89C7-46B1-AB16-DC15C2942C16}" type="presParOf" srcId="{02674FAB-2752-4596-9F0A-3710BCD9D5CD}" destId="{C0470742-B2BE-48BB-BA60-635FF3FD6105}" srcOrd="1" destOrd="0" presId="urn:microsoft.com/office/officeart/2005/8/layout/vList4"/>
    <dgm:cxn modelId="{E0215C75-5DCF-4720-B7E9-8CC6FBDE5601}" type="presParOf" srcId="{02674FAB-2752-4596-9F0A-3710BCD9D5CD}" destId="{9728AADD-F78A-47AE-BF67-74C671D972BC}" srcOrd="2" destOrd="0" presId="urn:microsoft.com/office/officeart/2005/8/layout/vList4"/>
    <dgm:cxn modelId="{C21C7BCD-7C2B-435C-960B-C90A7FAF2962}" type="presParOf" srcId="{965BBF5B-4E2A-4D03-8380-F624BC62F9D6}" destId="{F374629E-ED28-4BCC-80EA-8760BC62D3B4}" srcOrd="9" destOrd="0" presId="urn:microsoft.com/office/officeart/2005/8/layout/vList4"/>
    <dgm:cxn modelId="{9F066EB3-A341-46D6-8C70-7427CDBF7691}" type="presParOf" srcId="{965BBF5B-4E2A-4D03-8380-F624BC62F9D6}" destId="{94EC00C3-0E27-4200-A4B1-D16087B7E374}" srcOrd="10" destOrd="0" presId="urn:microsoft.com/office/officeart/2005/8/layout/vList4"/>
    <dgm:cxn modelId="{6A9A95AB-22AF-4CFA-BDD9-FE5DBC66D4C0}" type="presParOf" srcId="{94EC00C3-0E27-4200-A4B1-D16087B7E374}" destId="{50DCC712-70B7-4025-A702-3D8181180A1C}" srcOrd="0" destOrd="0" presId="urn:microsoft.com/office/officeart/2005/8/layout/vList4"/>
    <dgm:cxn modelId="{D3927828-BF78-4B13-A1C5-82E66475A39A}" type="presParOf" srcId="{94EC00C3-0E27-4200-A4B1-D16087B7E374}" destId="{1EDC304A-A6CD-46AD-8566-BE7AB72FD027}" srcOrd="1" destOrd="0" presId="urn:microsoft.com/office/officeart/2005/8/layout/vList4"/>
    <dgm:cxn modelId="{CDBCB66B-3C6F-4F7A-9EB6-4D535C614B5C}" type="presParOf" srcId="{94EC00C3-0E27-4200-A4B1-D16087B7E374}" destId="{1023593A-3925-465A-8B36-1F1B677D18C3}" srcOrd="2" destOrd="0" presId="urn:microsoft.com/office/officeart/2005/8/layout/vList4"/>
    <dgm:cxn modelId="{1E00CCF5-C11C-495B-A107-E605C91CD223}" type="presParOf" srcId="{965BBF5B-4E2A-4D03-8380-F624BC62F9D6}" destId="{CA1AB6C4-F40A-4CFD-A712-FBCE8F88D129}" srcOrd="11" destOrd="0" presId="urn:microsoft.com/office/officeart/2005/8/layout/vList4"/>
    <dgm:cxn modelId="{6D7647A1-F643-4FEF-905A-97ED33601440}" type="presParOf" srcId="{965BBF5B-4E2A-4D03-8380-F624BC62F9D6}" destId="{AFE95BF4-DFFD-430A-9BEB-0186CB56C67C}" srcOrd="12" destOrd="0" presId="urn:microsoft.com/office/officeart/2005/8/layout/vList4"/>
    <dgm:cxn modelId="{11485DF2-1881-4A1F-8F9B-4C5856B848EB}" type="presParOf" srcId="{AFE95BF4-DFFD-430A-9BEB-0186CB56C67C}" destId="{3ED76948-B010-42CD-B215-9F883F8CB461}" srcOrd="0" destOrd="0" presId="urn:microsoft.com/office/officeart/2005/8/layout/vList4"/>
    <dgm:cxn modelId="{72450239-9BEB-47BD-AC2F-24C44865D85C}" type="presParOf" srcId="{AFE95BF4-DFFD-430A-9BEB-0186CB56C67C}" destId="{DE862FF6-8A0D-4356-B695-5EC9233649E1}" srcOrd="1" destOrd="0" presId="urn:microsoft.com/office/officeart/2005/8/layout/vList4"/>
    <dgm:cxn modelId="{12B3AC99-6AF6-4DFF-B5D5-F37A364DD66F}" type="presParOf" srcId="{AFE95BF4-DFFD-430A-9BEB-0186CB56C67C}" destId="{AF3C1FF8-9EFA-46D6-AD67-ABF026DE37EF}" srcOrd="2" destOrd="0" presId="urn:microsoft.com/office/officeart/2005/8/layout/vList4"/>
    <dgm:cxn modelId="{6F7B5F3E-6DCB-4BB8-BB49-101E59E65DD8}" type="presParOf" srcId="{965BBF5B-4E2A-4D03-8380-F624BC62F9D6}" destId="{DDC64ECB-2A4E-4C15-BBB3-117FB2FC3260}" srcOrd="13" destOrd="0" presId="urn:microsoft.com/office/officeart/2005/8/layout/vList4"/>
    <dgm:cxn modelId="{FB756DBA-898F-4053-96E3-2AC1957CDF6A}" type="presParOf" srcId="{965BBF5B-4E2A-4D03-8380-F624BC62F9D6}" destId="{90C9F359-15D3-4812-9133-1CA4722E9DE9}" srcOrd="14" destOrd="0" presId="urn:microsoft.com/office/officeart/2005/8/layout/vList4"/>
    <dgm:cxn modelId="{4BB80C85-F987-40BF-A0F7-6697FE44C30A}" type="presParOf" srcId="{90C9F359-15D3-4812-9133-1CA4722E9DE9}" destId="{888323E9-EA87-4D2F-BDD1-1C4D6FEFC414}" srcOrd="0" destOrd="0" presId="urn:microsoft.com/office/officeart/2005/8/layout/vList4"/>
    <dgm:cxn modelId="{C7747695-C6A3-4D6D-A6D6-B0E57CD52965}" type="presParOf" srcId="{90C9F359-15D3-4812-9133-1CA4722E9DE9}" destId="{795DA26E-446F-4E0C-969D-85DD04783769}" srcOrd="1" destOrd="0" presId="urn:microsoft.com/office/officeart/2005/8/layout/vList4"/>
    <dgm:cxn modelId="{9A4991DB-02A2-49D2-B7DD-4AF2FF90E360}" type="presParOf" srcId="{90C9F359-15D3-4812-9133-1CA4722E9DE9}" destId="{BF35B1A9-F4A4-4877-8938-EBBF6C5FC941}" srcOrd="2" destOrd="0" presId="urn:microsoft.com/office/officeart/2005/8/layout/vList4"/>
    <dgm:cxn modelId="{876D2525-47C6-4CDD-80E6-C6471878C119}" type="presParOf" srcId="{965BBF5B-4E2A-4D03-8380-F624BC62F9D6}" destId="{1FDD28F3-22E9-4BD5-9CF4-403FB0B7A5FD}" srcOrd="15" destOrd="0" presId="urn:microsoft.com/office/officeart/2005/8/layout/vList4"/>
    <dgm:cxn modelId="{A091E600-3D8F-4CE7-9617-E7908E13482B}" type="presParOf" srcId="{965BBF5B-4E2A-4D03-8380-F624BC62F9D6}" destId="{0A21B75F-53A7-4D12-B317-1D6A3C1A18B1}" srcOrd="16" destOrd="0" presId="urn:microsoft.com/office/officeart/2005/8/layout/vList4"/>
    <dgm:cxn modelId="{41B75F9A-93BC-414A-A4CB-CD01E9881BDC}" type="presParOf" srcId="{0A21B75F-53A7-4D12-B317-1D6A3C1A18B1}" destId="{9571915C-C5CE-46AA-AC2D-E247A7632372}" srcOrd="0" destOrd="0" presId="urn:microsoft.com/office/officeart/2005/8/layout/vList4"/>
    <dgm:cxn modelId="{D98FB820-9602-49FA-8C7D-AEEE5D45846E}" type="presParOf" srcId="{0A21B75F-53A7-4D12-B317-1D6A3C1A18B1}" destId="{61A6A8BD-8E86-4AEF-AA1F-337F87D0EF38}" srcOrd="1" destOrd="0" presId="urn:microsoft.com/office/officeart/2005/8/layout/vList4"/>
    <dgm:cxn modelId="{AD2BC0D0-F154-4BD5-A182-74B5079B77A8}" type="presParOf" srcId="{0A21B75F-53A7-4D12-B317-1D6A3C1A18B1}" destId="{F7D4ECBF-10BE-4C2A-A391-7F21576E69D9}" srcOrd="2" destOrd="0" presId="urn:microsoft.com/office/officeart/2005/8/layout/vList4"/>
    <dgm:cxn modelId="{008A3BB4-4A03-41AB-86BC-C6BC8FB3086D}" type="presParOf" srcId="{965BBF5B-4E2A-4D03-8380-F624BC62F9D6}" destId="{5399C0EC-4542-4E75-B7A0-F18B88309CCE}" srcOrd="17" destOrd="0" presId="urn:microsoft.com/office/officeart/2005/8/layout/vList4"/>
    <dgm:cxn modelId="{D20D784E-66B3-4E0A-AC5C-57828DC24632}" type="presParOf" srcId="{965BBF5B-4E2A-4D03-8380-F624BC62F9D6}" destId="{683C9A79-4529-40C6-AA6B-3CB0DF4AA198}" srcOrd="18" destOrd="0" presId="urn:microsoft.com/office/officeart/2005/8/layout/vList4"/>
    <dgm:cxn modelId="{1C284F34-CB02-4394-AC5F-7C67C26FA98D}" type="presParOf" srcId="{683C9A79-4529-40C6-AA6B-3CB0DF4AA198}" destId="{DE7CD085-95F8-4FDD-A74D-BA6D95BF53B4}" srcOrd="0" destOrd="0" presId="urn:microsoft.com/office/officeart/2005/8/layout/vList4"/>
    <dgm:cxn modelId="{5206820A-568E-4F8C-86A1-0117384B7D05}" type="presParOf" srcId="{683C9A79-4529-40C6-AA6B-3CB0DF4AA198}" destId="{9E734DB4-BCB3-4A56-A453-C55ACD719E58}" srcOrd="1" destOrd="0" presId="urn:microsoft.com/office/officeart/2005/8/layout/vList4"/>
    <dgm:cxn modelId="{0588F95B-E216-4C44-8106-8250E872F050}" type="presParOf" srcId="{683C9A79-4529-40C6-AA6B-3CB0DF4AA198}" destId="{799FDC7E-3ABE-4BC8-9139-9F0232120ED9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9FFC5-5C2A-433B-975B-02CADA431278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AEEA2D-584E-4EAF-B5DF-5FED5B9B57EB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Финансовое обеспечение деятельности главы городского округа  </a:t>
          </a:r>
          <a:r>
            <a:rPr lang="ru-RU" sz="1800" b="1" dirty="0" smtClean="0"/>
            <a:t>1712 тыс.рублей</a:t>
          </a:r>
          <a:endParaRPr lang="ru-RU" sz="1800" dirty="0"/>
        </a:p>
      </dgm:t>
    </dgm:pt>
    <dgm:pt modelId="{35C5111F-3CA9-4F5A-9EF0-2D9BF024DCD9}" type="parTrans" cxnId="{7D0F6520-465B-4ACE-A940-5592443261C4}">
      <dgm:prSet/>
      <dgm:spPr/>
      <dgm:t>
        <a:bodyPr/>
        <a:lstStyle/>
        <a:p>
          <a:endParaRPr lang="ru-RU"/>
        </a:p>
      </dgm:t>
    </dgm:pt>
    <dgm:pt modelId="{CA0383E9-C570-4E63-B84B-7533BBBA8127}" type="sibTrans" cxnId="{7D0F6520-465B-4ACE-A940-5592443261C4}">
      <dgm:prSet/>
      <dgm:spPr/>
      <dgm:t>
        <a:bodyPr/>
        <a:lstStyle/>
        <a:p>
          <a:endParaRPr lang="ru-RU"/>
        </a:p>
      </dgm:t>
    </dgm:pt>
    <dgm:pt modelId="{41AD1946-C237-407C-AB72-C327B2E19089}">
      <dgm:prSet phldrT="[Текст]" custT="1"/>
      <dgm:spPr/>
      <dgm:t>
        <a:bodyPr/>
        <a:lstStyle/>
        <a:p>
          <a:r>
            <a:rPr lang="ru-RU" sz="1800" b="0" i="0" u="none" dirty="0" smtClean="0"/>
            <a:t>Финансовое обеспечение деятельности Думы Городского округа Верхняя Тура  </a:t>
          </a:r>
          <a:r>
            <a:rPr lang="ru-RU" sz="1800" b="1" i="0" u="none" dirty="0" smtClean="0"/>
            <a:t>614 тыс.рублей</a:t>
          </a:r>
          <a:endParaRPr lang="ru-RU" sz="1800" b="1" dirty="0"/>
        </a:p>
      </dgm:t>
    </dgm:pt>
    <dgm:pt modelId="{85C57E73-483B-47A4-BCCE-9AF4B282C0D0}" type="parTrans" cxnId="{15B63F4A-52E3-4C22-9B9C-EF1A3E456F8F}">
      <dgm:prSet/>
      <dgm:spPr/>
      <dgm:t>
        <a:bodyPr/>
        <a:lstStyle/>
        <a:p>
          <a:endParaRPr lang="ru-RU"/>
        </a:p>
      </dgm:t>
    </dgm:pt>
    <dgm:pt modelId="{CA3471B1-2E4E-4985-BB7F-912D6D438DEA}" type="sibTrans" cxnId="{15B63F4A-52E3-4C22-9B9C-EF1A3E456F8F}">
      <dgm:prSet/>
      <dgm:spPr/>
      <dgm:t>
        <a:bodyPr/>
        <a:lstStyle/>
        <a:p>
          <a:endParaRPr lang="ru-RU"/>
        </a:p>
      </dgm:t>
    </dgm:pt>
    <dgm:pt modelId="{8EA05657-1B79-4BCA-896D-FC084DE81433}">
      <dgm:prSet custT="1"/>
      <dgm:spPr/>
      <dgm:t>
        <a:bodyPr/>
        <a:lstStyle/>
        <a:p>
          <a:r>
            <a:rPr lang="ru-RU" sz="1800" dirty="0" smtClean="0"/>
            <a:t>Финансовое обеспечение деятельности Администрации Городского округа Верхняя Тура  </a:t>
          </a:r>
          <a:r>
            <a:rPr lang="ru-RU" sz="1800" b="1" dirty="0" smtClean="0"/>
            <a:t>16 474 тыс.рублей</a:t>
          </a:r>
          <a:endParaRPr lang="ru-RU" sz="1800" dirty="0"/>
        </a:p>
      </dgm:t>
    </dgm:pt>
    <dgm:pt modelId="{CDB6D874-00EC-4BC4-A9C9-75224FF1BA9D}" type="parTrans" cxnId="{DDBB3E66-3847-416A-9647-86CA739F00E7}">
      <dgm:prSet/>
      <dgm:spPr/>
      <dgm:t>
        <a:bodyPr/>
        <a:lstStyle/>
        <a:p>
          <a:endParaRPr lang="ru-RU"/>
        </a:p>
      </dgm:t>
    </dgm:pt>
    <dgm:pt modelId="{4C67764C-B1FC-4BDC-9490-7B3EB92DB579}" type="sibTrans" cxnId="{DDBB3E66-3847-416A-9647-86CA739F00E7}">
      <dgm:prSet/>
      <dgm:spPr/>
      <dgm:t>
        <a:bodyPr/>
        <a:lstStyle/>
        <a:p>
          <a:endParaRPr lang="ru-RU"/>
        </a:p>
      </dgm:t>
    </dgm:pt>
    <dgm:pt modelId="{011DC4F2-31C6-457F-843D-F58312CB18A1}">
      <dgm:prSet custT="1"/>
      <dgm:spPr/>
      <dgm:t>
        <a:bodyPr/>
        <a:lstStyle/>
        <a:p>
          <a:r>
            <a:rPr lang="ru-RU" sz="1800" dirty="0" smtClean="0"/>
            <a:t>Финансовое обеспечение деятельности финансового отдела администрации городского округа Верхняя Тура  </a:t>
          </a:r>
          <a:r>
            <a:rPr lang="ru-RU" sz="1800" b="1" dirty="0" smtClean="0"/>
            <a:t>4416 тыс.рублей</a:t>
          </a:r>
          <a:endParaRPr lang="ru-RU" sz="1800" b="1" dirty="0"/>
        </a:p>
      </dgm:t>
    </dgm:pt>
    <dgm:pt modelId="{B6BF6BA4-1F5B-4FE1-8E36-03EF94171ADC}" type="parTrans" cxnId="{8A752DE5-C5B1-496D-B456-17C7DA6C15E8}">
      <dgm:prSet/>
      <dgm:spPr/>
      <dgm:t>
        <a:bodyPr/>
        <a:lstStyle/>
        <a:p>
          <a:endParaRPr lang="ru-RU"/>
        </a:p>
      </dgm:t>
    </dgm:pt>
    <dgm:pt modelId="{8CCCF35C-0F22-40A8-96B5-6E6ABCC6831C}" type="sibTrans" cxnId="{8A752DE5-C5B1-496D-B456-17C7DA6C15E8}">
      <dgm:prSet/>
      <dgm:spPr/>
      <dgm:t>
        <a:bodyPr/>
        <a:lstStyle/>
        <a:p>
          <a:endParaRPr lang="ru-RU"/>
        </a:p>
      </dgm:t>
    </dgm:pt>
    <dgm:pt modelId="{18207803-A931-46AC-9F02-A944691706A6}">
      <dgm:prSet custT="1"/>
      <dgm:spPr/>
      <dgm:t>
        <a:bodyPr/>
        <a:lstStyle/>
        <a:p>
          <a:r>
            <a:rPr lang="ru-RU" sz="1800" dirty="0" smtClean="0"/>
            <a:t>Финансовое обеспечение деятельности Контрольного органа Городского округа Верхняя Тура  </a:t>
          </a:r>
          <a:r>
            <a:rPr lang="ru-RU" sz="1800" b="1" dirty="0" smtClean="0"/>
            <a:t>1857 тыс.рублей</a:t>
          </a:r>
          <a:endParaRPr lang="ru-RU" sz="1800" dirty="0"/>
        </a:p>
      </dgm:t>
    </dgm:pt>
    <dgm:pt modelId="{C2696E4A-7DB6-4FCC-A26D-B9981B2D692F}" type="parTrans" cxnId="{527AC594-F4DB-4EE6-9A9A-37D06289D7C4}">
      <dgm:prSet/>
      <dgm:spPr/>
      <dgm:t>
        <a:bodyPr/>
        <a:lstStyle/>
        <a:p>
          <a:endParaRPr lang="ru-RU"/>
        </a:p>
      </dgm:t>
    </dgm:pt>
    <dgm:pt modelId="{4F50EAEF-6A3B-4C1B-AFD6-1FC7ED05266A}" type="sibTrans" cxnId="{527AC594-F4DB-4EE6-9A9A-37D06289D7C4}">
      <dgm:prSet/>
      <dgm:spPr/>
      <dgm:t>
        <a:bodyPr/>
        <a:lstStyle/>
        <a:p>
          <a:endParaRPr lang="ru-RU"/>
        </a:p>
      </dgm:t>
    </dgm:pt>
    <dgm:pt modelId="{BE3C885D-3040-433D-BE42-1C4844CD7846}">
      <dgm:prSet custT="1"/>
      <dgm:spPr/>
      <dgm:t>
        <a:bodyPr/>
        <a:lstStyle/>
        <a:p>
          <a:r>
            <a:rPr lang="ru-RU" sz="1800" b="0" i="0" u="none" dirty="0" smtClean="0"/>
            <a:t>Финансовое обеспечение деятельности МКУ "Централизованная бухгалтерия Городского округа Верхняя Тура»</a:t>
          </a:r>
          <a:r>
            <a:rPr lang="ru-RU" sz="3600" b="0" i="0" u="none" dirty="0" smtClean="0"/>
            <a:t> </a:t>
          </a:r>
          <a:r>
            <a:rPr lang="ru-RU" sz="1800" b="1" i="0" u="none" dirty="0" smtClean="0"/>
            <a:t>24 029 тыс.рублей</a:t>
          </a:r>
        </a:p>
      </dgm:t>
    </dgm:pt>
    <dgm:pt modelId="{B881BF7D-5596-4048-BFE5-639C094F9342}" type="sibTrans" cxnId="{032130A4-9432-4D47-9924-61FF7DCA7A6D}">
      <dgm:prSet/>
      <dgm:spPr/>
      <dgm:t>
        <a:bodyPr/>
        <a:lstStyle/>
        <a:p>
          <a:endParaRPr lang="ru-RU"/>
        </a:p>
      </dgm:t>
    </dgm:pt>
    <dgm:pt modelId="{85C44DDB-37C0-41BA-A936-4ACE76C7811C}" type="parTrans" cxnId="{032130A4-9432-4D47-9924-61FF7DCA7A6D}">
      <dgm:prSet/>
      <dgm:spPr/>
      <dgm:t>
        <a:bodyPr/>
        <a:lstStyle/>
        <a:p>
          <a:endParaRPr lang="ru-RU"/>
        </a:p>
      </dgm:t>
    </dgm:pt>
    <dgm:pt modelId="{5D4905EA-AC1E-4BF2-9D84-EB3E0555B228}" type="pres">
      <dgm:prSet presAssocID="{9699FFC5-5C2A-433B-975B-02CADA4312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3483AC-232B-4EE7-8557-46F831247C9B}" type="pres">
      <dgm:prSet presAssocID="{1DAEEA2D-584E-4EAF-B5DF-5FED5B9B57E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BC07B-3C7C-42E9-832E-A4D4A698EDFF}" type="pres">
      <dgm:prSet presAssocID="{CA0383E9-C570-4E63-B84B-7533BBBA8127}" presName="spacer" presStyleCnt="0"/>
      <dgm:spPr/>
      <dgm:t>
        <a:bodyPr/>
        <a:lstStyle/>
        <a:p>
          <a:endParaRPr lang="ru-RU"/>
        </a:p>
      </dgm:t>
    </dgm:pt>
    <dgm:pt modelId="{C0D1D636-3EC2-4049-A23D-E20D7F705C8C}" type="pres">
      <dgm:prSet presAssocID="{41AD1946-C237-407C-AB72-C327B2E1908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F3555-DC8B-4C24-A8D8-35BC2B4A96AC}" type="pres">
      <dgm:prSet presAssocID="{CA3471B1-2E4E-4985-BB7F-912D6D438DEA}" presName="spacer" presStyleCnt="0"/>
      <dgm:spPr/>
      <dgm:t>
        <a:bodyPr/>
        <a:lstStyle/>
        <a:p>
          <a:endParaRPr lang="ru-RU"/>
        </a:p>
      </dgm:t>
    </dgm:pt>
    <dgm:pt modelId="{14967EF6-DFD6-4527-8265-C7783C256285}" type="pres">
      <dgm:prSet presAssocID="{8EA05657-1B79-4BCA-896D-FC084DE8143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7835E-AB7E-4793-9041-23651F0B0788}" type="pres">
      <dgm:prSet presAssocID="{4C67764C-B1FC-4BDC-9490-7B3EB92DB579}" presName="spacer" presStyleCnt="0"/>
      <dgm:spPr/>
      <dgm:t>
        <a:bodyPr/>
        <a:lstStyle/>
        <a:p>
          <a:endParaRPr lang="ru-RU"/>
        </a:p>
      </dgm:t>
    </dgm:pt>
    <dgm:pt modelId="{4A9F814B-F280-42BC-9300-C694B967D326}" type="pres">
      <dgm:prSet presAssocID="{18207803-A931-46AC-9F02-A944691706A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D09CC-5E01-4EDB-8825-C3A756FE9E11}" type="pres">
      <dgm:prSet presAssocID="{4F50EAEF-6A3B-4C1B-AFD6-1FC7ED05266A}" presName="spacer" presStyleCnt="0"/>
      <dgm:spPr/>
      <dgm:t>
        <a:bodyPr/>
        <a:lstStyle/>
        <a:p>
          <a:endParaRPr lang="ru-RU"/>
        </a:p>
      </dgm:t>
    </dgm:pt>
    <dgm:pt modelId="{1ECAB019-067F-4FA2-8979-C34FEFCCB3A8}" type="pres">
      <dgm:prSet presAssocID="{011DC4F2-31C6-457F-843D-F58312CB18A1}" presName="parentText" presStyleLbl="node1" presStyleIdx="4" presStyleCnt="6" custLinFactY="-1419" custLinFactNeighborX="92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56B57-89B8-4665-BA90-C3BB2922D01C}" type="pres">
      <dgm:prSet presAssocID="{8CCCF35C-0F22-40A8-96B5-6E6ABCC6831C}" presName="spacer" presStyleCnt="0"/>
      <dgm:spPr/>
      <dgm:t>
        <a:bodyPr/>
        <a:lstStyle/>
        <a:p>
          <a:endParaRPr lang="ru-RU"/>
        </a:p>
      </dgm:t>
    </dgm:pt>
    <dgm:pt modelId="{24597B2E-4042-4C68-BA6B-7B5B49381C40}" type="pres">
      <dgm:prSet presAssocID="{BE3C885D-3040-433D-BE42-1C4844CD7846}" presName="parentText" presStyleLbl="node1" presStyleIdx="5" presStyleCnt="6" custLinFactY="-137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F0E298-54C1-4C05-8C2D-A6B8DF82963B}" type="presOf" srcId="{41AD1946-C237-407C-AB72-C327B2E19089}" destId="{C0D1D636-3EC2-4049-A23D-E20D7F705C8C}" srcOrd="0" destOrd="0" presId="urn:microsoft.com/office/officeart/2005/8/layout/vList2"/>
    <dgm:cxn modelId="{7AE13575-0D90-4991-A551-8B1F5AF5F1AA}" type="presOf" srcId="{BE3C885D-3040-433D-BE42-1C4844CD7846}" destId="{24597B2E-4042-4C68-BA6B-7B5B49381C40}" srcOrd="0" destOrd="0" presId="urn:microsoft.com/office/officeart/2005/8/layout/vList2"/>
    <dgm:cxn modelId="{527AC594-F4DB-4EE6-9A9A-37D06289D7C4}" srcId="{9699FFC5-5C2A-433B-975B-02CADA431278}" destId="{18207803-A931-46AC-9F02-A944691706A6}" srcOrd="3" destOrd="0" parTransId="{C2696E4A-7DB6-4FCC-A26D-B9981B2D692F}" sibTransId="{4F50EAEF-6A3B-4C1B-AFD6-1FC7ED05266A}"/>
    <dgm:cxn modelId="{FA526E4B-0EC8-48D1-83F1-59B13ACCFA75}" type="presOf" srcId="{8EA05657-1B79-4BCA-896D-FC084DE81433}" destId="{14967EF6-DFD6-4527-8265-C7783C256285}" srcOrd="0" destOrd="0" presId="urn:microsoft.com/office/officeart/2005/8/layout/vList2"/>
    <dgm:cxn modelId="{15B63F4A-52E3-4C22-9B9C-EF1A3E456F8F}" srcId="{9699FFC5-5C2A-433B-975B-02CADA431278}" destId="{41AD1946-C237-407C-AB72-C327B2E19089}" srcOrd="1" destOrd="0" parTransId="{85C57E73-483B-47A4-BCCE-9AF4B282C0D0}" sibTransId="{CA3471B1-2E4E-4985-BB7F-912D6D438DEA}"/>
    <dgm:cxn modelId="{032130A4-9432-4D47-9924-61FF7DCA7A6D}" srcId="{9699FFC5-5C2A-433B-975B-02CADA431278}" destId="{BE3C885D-3040-433D-BE42-1C4844CD7846}" srcOrd="5" destOrd="0" parTransId="{85C44DDB-37C0-41BA-A936-4ACE76C7811C}" sibTransId="{B881BF7D-5596-4048-BFE5-639C094F9342}"/>
    <dgm:cxn modelId="{6E35C46D-A446-4781-B2F6-F0F0A2E48F02}" type="presOf" srcId="{18207803-A931-46AC-9F02-A944691706A6}" destId="{4A9F814B-F280-42BC-9300-C694B967D326}" srcOrd="0" destOrd="0" presId="urn:microsoft.com/office/officeart/2005/8/layout/vList2"/>
    <dgm:cxn modelId="{314FD297-C7BA-4DCA-B504-6AF14AA54768}" type="presOf" srcId="{011DC4F2-31C6-457F-843D-F58312CB18A1}" destId="{1ECAB019-067F-4FA2-8979-C34FEFCCB3A8}" srcOrd="0" destOrd="0" presId="urn:microsoft.com/office/officeart/2005/8/layout/vList2"/>
    <dgm:cxn modelId="{7D0F6520-465B-4ACE-A940-5592443261C4}" srcId="{9699FFC5-5C2A-433B-975B-02CADA431278}" destId="{1DAEEA2D-584E-4EAF-B5DF-5FED5B9B57EB}" srcOrd="0" destOrd="0" parTransId="{35C5111F-3CA9-4F5A-9EF0-2D9BF024DCD9}" sibTransId="{CA0383E9-C570-4E63-B84B-7533BBBA8127}"/>
    <dgm:cxn modelId="{8A752DE5-C5B1-496D-B456-17C7DA6C15E8}" srcId="{9699FFC5-5C2A-433B-975B-02CADA431278}" destId="{011DC4F2-31C6-457F-843D-F58312CB18A1}" srcOrd="4" destOrd="0" parTransId="{B6BF6BA4-1F5B-4FE1-8E36-03EF94171ADC}" sibTransId="{8CCCF35C-0F22-40A8-96B5-6E6ABCC6831C}"/>
    <dgm:cxn modelId="{900B294F-C7CB-4E8F-B080-CF4DB6D2705F}" type="presOf" srcId="{1DAEEA2D-584E-4EAF-B5DF-5FED5B9B57EB}" destId="{023483AC-232B-4EE7-8557-46F831247C9B}" srcOrd="0" destOrd="0" presId="urn:microsoft.com/office/officeart/2005/8/layout/vList2"/>
    <dgm:cxn modelId="{DDBB3E66-3847-416A-9647-86CA739F00E7}" srcId="{9699FFC5-5C2A-433B-975B-02CADA431278}" destId="{8EA05657-1B79-4BCA-896D-FC084DE81433}" srcOrd="2" destOrd="0" parTransId="{CDB6D874-00EC-4BC4-A9C9-75224FF1BA9D}" sibTransId="{4C67764C-B1FC-4BDC-9490-7B3EB92DB579}"/>
    <dgm:cxn modelId="{C9054916-21B1-454C-9FA3-AF30B40F94E9}" type="presOf" srcId="{9699FFC5-5C2A-433B-975B-02CADA431278}" destId="{5D4905EA-AC1E-4BF2-9D84-EB3E0555B228}" srcOrd="0" destOrd="0" presId="urn:microsoft.com/office/officeart/2005/8/layout/vList2"/>
    <dgm:cxn modelId="{521219FE-DE4F-481C-BA79-2A5C213D5BC7}" type="presParOf" srcId="{5D4905EA-AC1E-4BF2-9D84-EB3E0555B228}" destId="{023483AC-232B-4EE7-8557-46F831247C9B}" srcOrd="0" destOrd="0" presId="urn:microsoft.com/office/officeart/2005/8/layout/vList2"/>
    <dgm:cxn modelId="{08A12E20-2B67-498D-B7E8-1BF43B03314A}" type="presParOf" srcId="{5D4905EA-AC1E-4BF2-9D84-EB3E0555B228}" destId="{E31BC07B-3C7C-42E9-832E-A4D4A698EDFF}" srcOrd="1" destOrd="0" presId="urn:microsoft.com/office/officeart/2005/8/layout/vList2"/>
    <dgm:cxn modelId="{937E6B5C-D81E-4352-A702-FB3D3ABE1352}" type="presParOf" srcId="{5D4905EA-AC1E-4BF2-9D84-EB3E0555B228}" destId="{C0D1D636-3EC2-4049-A23D-E20D7F705C8C}" srcOrd="2" destOrd="0" presId="urn:microsoft.com/office/officeart/2005/8/layout/vList2"/>
    <dgm:cxn modelId="{04B5D9BA-BEB0-4005-8041-DB651D5C7788}" type="presParOf" srcId="{5D4905EA-AC1E-4BF2-9D84-EB3E0555B228}" destId="{71EF3555-DC8B-4C24-A8D8-35BC2B4A96AC}" srcOrd="3" destOrd="0" presId="urn:microsoft.com/office/officeart/2005/8/layout/vList2"/>
    <dgm:cxn modelId="{E7B60211-33C8-41B2-83FA-C2BC34049E76}" type="presParOf" srcId="{5D4905EA-AC1E-4BF2-9D84-EB3E0555B228}" destId="{14967EF6-DFD6-4527-8265-C7783C256285}" srcOrd="4" destOrd="0" presId="urn:microsoft.com/office/officeart/2005/8/layout/vList2"/>
    <dgm:cxn modelId="{D4722AB4-DB92-40E1-A87C-623993F66A75}" type="presParOf" srcId="{5D4905EA-AC1E-4BF2-9D84-EB3E0555B228}" destId="{CFC7835E-AB7E-4793-9041-23651F0B0788}" srcOrd="5" destOrd="0" presId="urn:microsoft.com/office/officeart/2005/8/layout/vList2"/>
    <dgm:cxn modelId="{684A7207-A068-4E92-929B-35496FDA0261}" type="presParOf" srcId="{5D4905EA-AC1E-4BF2-9D84-EB3E0555B228}" destId="{4A9F814B-F280-42BC-9300-C694B967D326}" srcOrd="6" destOrd="0" presId="urn:microsoft.com/office/officeart/2005/8/layout/vList2"/>
    <dgm:cxn modelId="{64320E11-8FFB-4BF2-BC31-F4A4042BEEFF}" type="presParOf" srcId="{5D4905EA-AC1E-4BF2-9D84-EB3E0555B228}" destId="{F17D09CC-5E01-4EDB-8825-C3A756FE9E11}" srcOrd="7" destOrd="0" presId="urn:microsoft.com/office/officeart/2005/8/layout/vList2"/>
    <dgm:cxn modelId="{54439310-74A8-4226-8C9C-03680AC536FE}" type="presParOf" srcId="{5D4905EA-AC1E-4BF2-9D84-EB3E0555B228}" destId="{1ECAB019-067F-4FA2-8979-C34FEFCCB3A8}" srcOrd="8" destOrd="0" presId="urn:microsoft.com/office/officeart/2005/8/layout/vList2"/>
    <dgm:cxn modelId="{C13EA0D9-FB1D-4A82-8795-79C46B4BE3B2}" type="presParOf" srcId="{5D4905EA-AC1E-4BF2-9D84-EB3E0555B228}" destId="{7DB56B57-89B8-4665-BA90-C3BB2922D01C}" srcOrd="9" destOrd="0" presId="urn:microsoft.com/office/officeart/2005/8/layout/vList2"/>
    <dgm:cxn modelId="{55EC612D-7899-4A6A-85EC-76DEF51FFC58}" type="presParOf" srcId="{5D4905EA-AC1E-4BF2-9D84-EB3E0555B228}" destId="{24597B2E-4042-4C68-BA6B-7B5B49381C40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40EB74-FCE3-4339-9FFF-55CC16A81E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CBF78-AE8C-4659-8BED-47AFAE3E48D5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Выплата вознаграждения по агентскому договору за сбор арендной платы муниципального жилищного фонда </a:t>
          </a:r>
          <a:r>
            <a:rPr lang="ru-RU" sz="1800" b="1" dirty="0" smtClean="0"/>
            <a:t>14 тыс.рублей</a:t>
          </a:r>
          <a:endParaRPr lang="ru-RU" sz="1800" dirty="0"/>
        </a:p>
      </dgm:t>
    </dgm:pt>
    <dgm:pt modelId="{93053A06-C2EA-4E3A-86EA-217F19410F64}" type="parTrans" cxnId="{E5F20A0C-0F86-432D-82A5-A2D670D26609}">
      <dgm:prSet/>
      <dgm:spPr/>
      <dgm:t>
        <a:bodyPr/>
        <a:lstStyle/>
        <a:p>
          <a:endParaRPr lang="ru-RU"/>
        </a:p>
      </dgm:t>
    </dgm:pt>
    <dgm:pt modelId="{0B7773DD-7847-49E4-B3E6-D2AABBD4CBF6}" type="sibTrans" cxnId="{E5F20A0C-0F86-432D-82A5-A2D670D26609}">
      <dgm:prSet/>
      <dgm:spPr/>
      <dgm:t>
        <a:bodyPr/>
        <a:lstStyle/>
        <a:p>
          <a:endParaRPr lang="ru-RU"/>
        </a:p>
      </dgm:t>
    </dgm:pt>
    <dgm:pt modelId="{C78151F8-E968-4934-B808-E7ED14466FE9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300" dirty="0" smtClean="0"/>
            <a:t> </a:t>
          </a:r>
          <a:r>
            <a:rPr lang="ru-RU" sz="1800" dirty="0" smtClean="0"/>
            <a:t>Выплата пенсии за выслугу лет лицам, замещавшим муниципальные должности и должности муниципальной службы </a:t>
          </a:r>
          <a:r>
            <a:rPr lang="ru-RU" sz="1800" b="1" dirty="0" smtClean="0"/>
            <a:t>1929 тыс.рублей</a:t>
          </a:r>
          <a:endParaRPr lang="ru-RU" sz="1800" b="1" dirty="0"/>
        </a:p>
      </dgm:t>
    </dgm:pt>
    <dgm:pt modelId="{DD3F6688-29BB-40EB-987A-DFB67B7D398A}" type="parTrans" cxnId="{F945FF1E-F185-4E89-93CD-0798EB0B4DC8}">
      <dgm:prSet/>
      <dgm:spPr/>
      <dgm:t>
        <a:bodyPr/>
        <a:lstStyle/>
        <a:p>
          <a:endParaRPr lang="ru-RU"/>
        </a:p>
      </dgm:t>
    </dgm:pt>
    <dgm:pt modelId="{B2E6E10F-D5F1-4FB7-B389-96B5767A008C}" type="sibTrans" cxnId="{F945FF1E-F185-4E89-93CD-0798EB0B4DC8}">
      <dgm:prSet/>
      <dgm:spPr/>
      <dgm:t>
        <a:bodyPr/>
        <a:lstStyle/>
        <a:p>
          <a:endParaRPr lang="ru-RU"/>
        </a:p>
      </dgm:t>
    </dgm:pt>
    <dgm:pt modelId="{4DFD5C02-9ADE-488E-8CC0-41CD6BBF0071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Регулирование отношений в области муниципальной собственности </a:t>
          </a:r>
          <a:r>
            <a:rPr lang="ru-RU" sz="1800" b="1" dirty="0" smtClean="0"/>
            <a:t>1310  тыс.рублей</a:t>
          </a:r>
          <a:endParaRPr lang="ru-RU" sz="1800" b="1" dirty="0"/>
        </a:p>
      </dgm:t>
    </dgm:pt>
    <dgm:pt modelId="{96C419ED-282C-4A76-AB31-19783470C998}" type="parTrans" cxnId="{CCDD28A2-12AF-4BDB-90E7-16627D0908FB}">
      <dgm:prSet/>
      <dgm:spPr/>
      <dgm:t>
        <a:bodyPr/>
        <a:lstStyle/>
        <a:p>
          <a:endParaRPr lang="ru-RU"/>
        </a:p>
      </dgm:t>
    </dgm:pt>
    <dgm:pt modelId="{5BF215D8-C4A5-44E4-B986-A6B41E0FE5F3}" type="sibTrans" cxnId="{CCDD28A2-12AF-4BDB-90E7-16627D0908FB}">
      <dgm:prSet/>
      <dgm:spPr/>
      <dgm:t>
        <a:bodyPr/>
        <a:lstStyle/>
        <a:p>
          <a:endParaRPr lang="ru-RU"/>
        </a:p>
      </dgm:t>
    </dgm:pt>
    <dgm:pt modelId="{9362FAEF-6F27-4A24-AA33-E410DA44E8EE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Осуществление первичного воинского учета на территориях, где отсутствуют военные комиссариаты  </a:t>
          </a:r>
          <a:r>
            <a:rPr lang="ru-RU" sz="1800" b="1" dirty="0" smtClean="0"/>
            <a:t>538 тыс.рублей</a:t>
          </a:r>
          <a:endParaRPr lang="ru-RU" sz="1800" b="1" dirty="0"/>
        </a:p>
      </dgm:t>
    </dgm:pt>
    <dgm:pt modelId="{D3B6356F-65A1-4A40-B5D9-4AF4547EBCDF}" type="parTrans" cxnId="{A1B4BFE6-A408-46C5-9CD8-25DE4526C6E5}">
      <dgm:prSet/>
      <dgm:spPr/>
      <dgm:t>
        <a:bodyPr/>
        <a:lstStyle/>
        <a:p>
          <a:endParaRPr lang="ru-RU"/>
        </a:p>
      </dgm:t>
    </dgm:pt>
    <dgm:pt modelId="{401D62B1-D689-4E2E-A399-550D93F5D7D2}" type="sibTrans" cxnId="{A1B4BFE6-A408-46C5-9CD8-25DE4526C6E5}">
      <dgm:prSet/>
      <dgm:spPr/>
      <dgm:t>
        <a:bodyPr/>
        <a:lstStyle/>
        <a:p>
          <a:endParaRPr lang="ru-RU"/>
        </a:p>
      </dgm:t>
    </dgm:pt>
    <dgm:pt modelId="{76CF41FC-8E38-4A11-922B-8368BB7FF3C2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500" dirty="0" smtClean="0"/>
            <a:t> </a:t>
          </a:r>
          <a:r>
            <a:rPr lang="ru-RU" sz="1800" dirty="0" smtClean="0"/>
            <a:t>Организация проведения мероприятий по отлову и содержанию собак  без владельцев </a:t>
          </a:r>
          <a:r>
            <a:rPr lang="ru-RU" sz="1800" b="1" dirty="0" smtClean="0"/>
            <a:t>339 тыс.рублей</a:t>
          </a:r>
          <a:endParaRPr lang="ru-RU" sz="1800" b="1" dirty="0"/>
        </a:p>
      </dgm:t>
    </dgm:pt>
    <dgm:pt modelId="{5E05BC7F-D0C3-4754-9D7D-6EE5E9C266C1}" type="parTrans" cxnId="{EA58EA68-D614-4C0F-8DF1-B389558C4C8A}">
      <dgm:prSet/>
      <dgm:spPr/>
      <dgm:t>
        <a:bodyPr/>
        <a:lstStyle/>
        <a:p>
          <a:endParaRPr lang="ru-RU"/>
        </a:p>
      </dgm:t>
    </dgm:pt>
    <dgm:pt modelId="{F12AFB38-1695-46C9-9BF7-4BB636B05F6E}" type="sibTrans" cxnId="{EA58EA68-D614-4C0F-8DF1-B389558C4C8A}">
      <dgm:prSet/>
      <dgm:spPr/>
      <dgm:t>
        <a:bodyPr/>
        <a:lstStyle/>
        <a:p>
          <a:endParaRPr lang="ru-RU"/>
        </a:p>
      </dgm:t>
    </dgm:pt>
    <dgm:pt modelId="{0FB892C3-461F-4ECD-92CE-2B78F23F6CE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Уплата взноса на капитальный ремонт муниципального жилого фонда </a:t>
          </a:r>
          <a:r>
            <a:rPr lang="ru-RU" sz="1800" b="1" dirty="0" smtClean="0"/>
            <a:t>419 тыс.рублей</a:t>
          </a:r>
          <a:endParaRPr lang="ru-RU" sz="1800" b="1" dirty="0"/>
        </a:p>
      </dgm:t>
    </dgm:pt>
    <dgm:pt modelId="{8D44EF2E-4864-4A19-B638-F6F99903FCFA}" type="parTrans" cxnId="{3F5A0991-7A93-4C3E-A218-392B9FD2CC94}">
      <dgm:prSet/>
      <dgm:spPr/>
      <dgm:t>
        <a:bodyPr/>
        <a:lstStyle/>
        <a:p>
          <a:endParaRPr lang="ru-RU"/>
        </a:p>
      </dgm:t>
    </dgm:pt>
    <dgm:pt modelId="{5DF0B3CD-CA3E-4C36-A23A-A5F66D2BF8D2}" type="sibTrans" cxnId="{3F5A0991-7A93-4C3E-A218-392B9FD2CC94}">
      <dgm:prSet/>
      <dgm:spPr/>
      <dgm:t>
        <a:bodyPr/>
        <a:lstStyle/>
        <a:p>
          <a:endParaRPr lang="ru-RU"/>
        </a:p>
      </dgm:t>
    </dgm:pt>
    <dgm:pt modelId="{30D9E6FF-6236-4B6C-A07C-2D8B7F815ABB}" type="pres">
      <dgm:prSet presAssocID="{7F40EB74-FCE3-4339-9FFF-55CC16A81E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14C3D7-8A66-49CD-B6E1-513EFF6D4263}" type="pres">
      <dgm:prSet presAssocID="{C7ECBF78-AE8C-4659-8BED-47AFAE3E48D5}" presName="parentText" presStyleLbl="node1" presStyleIdx="0" presStyleCnt="6" custScaleY="56627" custLinFactY="-73294" custLinFactNeighborX="8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67F05-4B06-4586-831D-8D391B6F21BB}" type="pres">
      <dgm:prSet presAssocID="{0B7773DD-7847-49E4-B3E6-D2AABBD4CBF6}" presName="spacer" presStyleCnt="0"/>
      <dgm:spPr/>
    </dgm:pt>
    <dgm:pt modelId="{7517F456-6C7B-44B1-8679-D09A6C2D16FB}" type="pres">
      <dgm:prSet presAssocID="{C78151F8-E968-4934-B808-E7ED14466FE9}" presName="parentText" presStyleLbl="node1" presStyleIdx="1" presStyleCnt="6" custScaleY="54558" custLinFactY="-2961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0E070-F158-4F6B-830A-BFE465A90A96}" type="pres">
      <dgm:prSet presAssocID="{B2E6E10F-D5F1-4FB7-B389-96B5767A008C}" presName="spacer" presStyleCnt="0"/>
      <dgm:spPr/>
    </dgm:pt>
    <dgm:pt modelId="{6ADF3E83-F1EE-41D1-A9A6-E6A470C43EFA}" type="pres">
      <dgm:prSet presAssocID="{4DFD5C02-9ADE-488E-8CC0-41CD6BBF0071}" presName="parentText" presStyleLbl="node1" presStyleIdx="2" presStyleCnt="6" custScaleY="50625" custLinFactY="-7803" custLinFactNeighborX="8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D46A9-FC48-453B-8288-71ACF2CCD45B}" type="pres">
      <dgm:prSet presAssocID="{5BF215D8-C4A5-44E4-B986-A6B41E0FE5F3}" presName="spacer" presStyleCnt="0"/>
      <dgm:spPr/>
    </dgm:pt>
    <dgm:pt modelId="{62951684-B24A-4E4F-817E-8EFEB4C76C5B}" type="pres">
      <dgm:prSet presAssocID="{9362FAEF-6F27-4A24-AA33-E410DA44E8EE}" presName="parentText" presStyleLbl="node1" presStyleIdx="3" presStyleCnt="6" custScaleY="60714" custLinFactNeighborX="847" custLinFactNeighborY="-522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20644-A462-4FF2-A827-6BED1E84DF23}" type="pres">
      <dgm:prSet presAssocID="{401D62B1-D689-4E2E-A399-550D93F5D7D2}" presName="spacer" presStyleCnt="0"/>
      <dgm:spPr/>
    </dgm:pt>
    <dgm:pt modelId="{D605DE6A-4AB1-4C4E-9457-32AACCD663B0}" type="pres">
      <dgm:prSet presAssocID="{76CF41FC-8E38-4A11-922B-8368BB7FF3C2}" presName="parentText" presStyleLbl="node1" presStyleIdx="4" presStyleCnt="6" custScaleY="35691" custLinFactNeighborY="721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6FF73-3500-4D59-A3EC-5B88E271A3BF}" type="pres">
      <dgm:prSet presAssocID="{F12AFB38-1695-46C9-9BF7-4BB636B05F6E}" presName="spacer" presStyleCnt="0"/>
      <dgm:spPr/>
    </dgm:pt>
    <dgm:pt modelId="{4FFEB199-DD5F-4AD5-908F-1133B797237F}" type="pres">
      <dgm:prSet presAssocID="{0FB892C3-461F-4ECD-92CE-2B78F23F6CE6}" presName="parentText" presStyleLbl="node1" presStyleIdx="5" presStyleCnt="6" custScaleY="64728" custLinFactY="22333" custLinFactNeighborX="84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B4BFE6-A408-46C5-9CD8-25DE4526C6E5}" srcId="{7F40EB74-FCE3-4339-9FFF-55CC16A81EA0}" destId="{9362FAEF-6F27-4A24-AA33-E410DA44E8EE}" srcOrd="3" destOrd="0" parTransId="{D3B6356F-65A1-4A40-B5D9-4AF4547EBCDF}" sibTransId="{401D62B1-D689-4E2E-A399-550D93F5D7D2}"/>
    <dgm:cxn modelId="{2C8343A6-7EBE-45D1-AC61-2C38E3B979F7}" type="presOf" srcId="{7F40EB74-FCE3-4339-9FFF-55CC16A81EA0}" destId="{30D9E6FF-6236-4B6C-A07C-2D8B7F815ABB}" srcOrd="0" destOrd="0" presId="urn:microsoft.com/office/officeart/2005/8/layout/vList2"/>
    <dgm:cxn modelId="{97E1F143-A361-42A4-86EA-3481D3BF38B2}" type="presOf" srcId="{0FB892C3-461F-4ECD-92CE-2B78F23F6CE6}" destId="{4FFEB199-DD5F-4AD5-908F-1133B797237F}" srcOrd="0" destOrd="0" presId="urn:microsoft.com/office/officeart/2005/8/layout/vList2"/>
    <dgm:cxn modelId="{7083E838-639F-4BAA-AF78-882144A917CB}" type="presOf" srcId="{C7ECBF78-AE8C-4659-8BED-47AFAE3E48D5}" destId="{1014C3D7-8A66-49CD-B6E1-513EFF6D4263}" srcOrd="0" destOrd="0" presId="urn:microsoft.com/office/officeart/2005/8/layout/vList2"/>
    <dgm:cxn modelId="{98212630-49DB-4739-AAC2-E4BE357DEDFE}" type="presOf" srcId="{76CF41FC-8E38-4A11-922B-8368BB7FF3C2}" destId="{D605DE6A-4AB1-4C4E-9457-32AACCD663B0}" srcOrd="0" destOrd="0" presId="urn:microsoft.com/office/officeart/2005/8/layout/vList2"/>
    <dgm:cxn modelId="{847F13DB-794D-4A21-AF24-4700F97BEF17}" type="presOf" srcId="{9362FAEF-6F27-4A24-AA33-E410DA44E8EE}" destId="{62951684-B24A-4E4F-817E-8EFEB4C76C5B}" srcOrd="0" destOrd="0" presId="urn:microsoft.com/office/officeart/2005/8/layout/vList2"/>
    <dgm:cxn modelId="{CCDD28A2-12AF-4BDB-90E7-16627D0908FB}" srcId="{7F40EB74-FCE3-4339-9FFF-55CC16A81EA0}" destId="{4DFD5C02-9ADE-488E-8CC0-41CD6BBF0071}" srcOrd="2" destOrd="0" parTransId="{96C419ED-282C-4A76-AB31-19783470C998}" sibTransId="{5BF215D8-C4A5-44E4-B986-A6B41E0FE5F3}"/>
    <dgm:cxn modelId="{E5F20A0C-0F86-432D-82A5-A2D670D26609}" srcId="{7F40EB74-FCE3-4339-9FFF-55CC16A81EA0}" destId="{C7ECBF78-AE8C-4659-8BED-47AFAE3E48D5}" srcOrd="0" destOrd="0" parTransId="{93053A06-C2EA-4E3A-86EA-217F19410F64}" sibTransId="{0B7773DD-7847-49E4-B3E6-D2AABBD4CBF6}"/>
    <dgm:cxn modelId="{F945FF1E-F185-4E89-93CD-0798EB0B4DC8}" srcId="{7F40EB74-FCE3-4339-9FFF-55CC16A81EA0}" destId="{C78151F8-E968-4934-B808-E7ED14466FE9}" srcOrd="1" destOrd="0" parTransId="{DD3F6688-29BB-40EB-987A-DFB67B7D398A}" sibTransId="{B2E6E10F-D5F1-4FB7-B389-96B5767A008C}"/>
    <dgm:cxn modelId="{68714969-BEB3-45CC-A266-3552A40245AE}" type="presOf" srcId="{4DFD5C02-9ADE-488E-8CC0-41CD6BBF0071}" destId="{6ADF3E83-F1EE-41D1-A9A6-E6A470C43EFA}" srcOrd="0" destOrd="0" presId="urn:microsoft.com/office/officeart/2005/8/layout/vList2"/>
    <dgm:cxn modelId="{EA58EA68-D614-4C0F-8DF1-B389558C4C8A}" srcId="{7F40EB74-FCE3-4339-9FFF-55CC16A81EA0}" destId="{76CF41FC-8E38-4A11-922B-8368BB7FF3C2}" srcOrd="4" destOrd="0" parTransId="{5E05BC7F-D0C3-4754-9D7D-6EE5E9C266C1}" sibTransId="{F12AFB38-1695-46C9-9BF7-4BB636B05F6E}"/>
    <dgm:cxn modelId="{6509D9B3-012A-4885-ACEC-1CB31395B0B5}" type="presOf" srcId="{C78151F8-E968-4934-B808-E7ED14466FE9}" destId="{7517F456-6C7B-44B1-8679-D09A6C2D16FB}" srcOrd="0" destOrd="0" presId="urn:microsoft.com/office/officeart/2005/8/layout/vList2"/>
    <dgm:cxn modelId="{3F5A0991-7A93-4C3E-A218-392B9FD2CC94}" srcId="{7F40EB74-FCE3-4339-9FFF-55CC16A81EA0}" destId="{0FB892C3-461F-4ECD-92CE-2B78F23F6CE6}" srcOrd="5" destOrd="0" parTransId="{8D44EF2E-4864-4A19-B638-F6F99903FCFA}" sibTransId="{5DF0B3CD-CA3E-4C36-A23A-A5F66D2BF8D2}"/>
    <dgm:cxn modelId="{59B804A8-483C-45D4-8F9D-B406C1959DFE}" type="presParOf" srcId="{30D9E6FF-6236-4B6C-A07C-2D8B7F815ABB}" destId="{1014C3D7-8A66-49CD-B6E1-513EFF6D4263}" srcOrd="0" destOrd="0" presId="urn:microsoft.com/office/officeart/2005/8/layout/vList2"/>
    <dgm:cxn modelId="{3F32A3CB-45F3-4F42-B260-F3539F65A088}" type="presParOf" srcId="{30D9E6FF-6236-4B6C-A07C-2D8B7F815ABB}" destId="{5C867F05-4B06-4586-831D-8D391B6F21BB}" srcOrd="1" destOrd="0" presId="urn:microsoft.com/office/officeart/2005/8/layout/vList2"/>
    <dgm:cxn modelId="{A1CA9B81-475C-47FC-8C94-2DD104903416}" type="presParOf" srcId="{30D9E6FF-6236-4B6C-A07C-2D8B7F815ABB}" destId="{7517F456-6C7B-44B1-8679-D09A6C2D16FB}" srcOrd="2" destOrd="0" presId="urn:microsoft.com/office/officeart/2005/8/layout/vList2"/>
    <dgm:cxn modelId="{7BEA7DA8-65A4-4E6A-8D1D-34FB3011834C}" type="presParOf" srcId="{30D9E6FF-6236-4B6C-A07C-2D8B7F815ABB}" destId="{F440E070-F158-4F6B-830A-BFE465A90A96}" srcOrd="3" destOrd="0" presId="urn:microsoft.com/office/officeart/2005/8/layout/vList2"/>
    <dgm:cxn modelId="{875ACF4D-67A9-4D5B-9E5E-AD0C847C54BB}" type="presParOf" srcId="{30D9E6FF-6236-4B6C-A07C-2D8B7F815ABB}" destId="{6ADF3E83-F1EE-41D1-A9A6-E6A470C43EFA}" srcOrd="4" destOrd="0" presId="urn:microsoft.com/office/officeart/2005/8/layout/vList2"/>
    <dgm:cxn modelId="{E9598E84-71A8-408A-AA4E-0D349D69B7C4}" type="presParOf" srcId="{30D9E6FF-6236-4B6C-A07C-2D8B7F815ABB}" destId="{111D46A9-FC48-453B-8288-71ACF2CCD45B}" srcOrd="5" destOrd="0" presId="urn:microsoft.com/office/officeart/2005/8/layout/vList2"/>
    <dgm:cxn modelId="{A14F072A-2788-43BC-A316-D50701FCB032}" type="presParOf" srcId="{30D9E6FF-6236-4B6C-A07C-2D8B7F815ABB}" destId="{62951684-B24A-4E4F-817E-8EFEB4C76C5B}" srcOrd="6" destOrd="0" presId="urn:microsoft.com/office/officeart/2005/8/layout/vList2"/>
    <dgm:cxn modelId="{347B831E-D824-4195-B988-101618D203B0}" type="presParOf" srcId="{30D9E6FF-6236-4B6C-A07C-2D8B7F815ABB}" destId="{E1120644-A462-4FF2-A827-6BED1E84DF23}" srcOrd="7" destOrd="0" presId="urn:microsoft.com/office/officeart/2005/8/layout/vList2"/>
    <dgm:cxn modelId="{3CB239AC-3B8E-49FA-B33A-9C319752E62E}" type="presParOf" srcId="{30D9E6FF-6236-4B6C-A07C-2D8B7F815ABB}" destId="{D605DE6A-4AB1-4C4E-9457-32AACCD663B0}" srcOrd="8" destOrd="0" presId="urn:microsoft.com/office/officeart/2005/8/layout/vList2"/>
    <dgm:cxn modelId="{9699E5CB-0CFC-445C-A6CE-F2B07709D85E}" type="presParOf" srcId="{30D9E6FF-6236-4B6C-A07C-2D8B7F815ABB}" destId="{F046FF73-3500-4D59-A3EC-5B88E271A3BF}" srcOrd="9" destOrd="0" presId="urn:microsoft.com/office/officeart/2005/8/layout/vList2"/>
    <dgm:cxn modelId="{61590246-5E59-4609-BD4B-BC3EEAC426E4}" type="presParOf" srcId="{30D9E6FF-6236-4B6C-A07C-2D8B7F815ABB}" destId="{4FFEB199-DD5F-4AD5-908F-1133B797237F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A4362-A66C-4E68-9A88-7826FD3185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1A2F85-A4A1-47E3-969D-974D4796E2F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Уличное освещение </a:t>
          </a:r>
          <a:r>
            <a:rPr lang="ru-RU" sz="1800" b="1" dirty="0" smtClean="0"/>
            <a:t>7049</a:t>
          </a:r>
          <a:r>
            <a:rPr lang="ru-RU" sz="1800" dirty="0" smtClean="0"/>
            <a:t> </a:t>
          </a:r>
          <a:r>
            <a:rPr lang="ru-RU" sz="1800" b="1" dirty="0" smtClean="0"/>
            <a:t>тыс.рублей</a:t>
          </a:r>
          <a:endParaRPr lang="ru-RU" sz="1800" b="1" dirty="0"/>
        </a:p>
      </dgm:t>
    </dgm:pt>
    <dgm:pt modelId="{CC5DE0CC-F1C6-44B4-8C36-C76A740BFEB2}" type="parTrans" cxnId="{A2AB02FB-62E9-4683-A684-946DA73C043A}">
      <dgm:prSet/>
      <dgm:spPr/>
      <dgm:t>
        <a:bodyPr/>
        <a:lstStyle/>
        <a:p>
          <a:endParaRPr lang="ru-RU"/>
        </a:p>
      </dgm:t>
    </dgm:pt>
    <dgm:pt modelId="{EAFF2E2C-03CB-4AFD-8620-EB6A9C2CF7E6}" type="sibTrans" cxnId="{A2AB02FB-62E9-4683-A684-946DA73C043A}">
      <dgm:prSet/>
      <dgm:spPr/>
      <dgm:t>
        <a:bodyPr/>
        <a:lstStyle/>
        <a:p>
          <a:endParaRPr lang="ru-RU"/>
        </a:p>
      </dgm:t>
    </dgm:pt>
    <dgm:pt modelId="{25618798-8BF1-4F93-AD82-4FE38984E64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Субсидии перевозчикам, обслуживающим социально значимый автобусный маршрут </a:t>
          </a:r>
          <a:r>
            <a:rPr lang="ru-RU" sz="1800" b="1" dirty="0" smtClean="0"/>
            <a:t> 102 тыс.рублей</a:t>
          </a:r>
          <a:endParaRPr lang="ru-RU" sz="1800" b="1" dirty="0"/>
        </a:p>
      </dgm:t>
    </dgm:pt>
    <dgm:pt modelId="{97E4FF5D-4014-4484-B553-56F40BDCB30A}" type="parTrans" cxnId="{5715ECBB-174A-4338-ABD2-4745E56DBFF7}">
      <dgm:prSet/>
      <dgm:spPr/>
      <dgm:t>
        <a:bodyPr/>
        <a:lstStyle/>
        <a:p>
          <a:endParaRPr lang="ru-RU"/>
        </a:p>
      </dgm:t>
    </dgm:pt>
    <dgm:pt modelId="{1F516540-6185-4833-A124-5CEFC14FB107}" type="sibTrans" cxnId="{5715ECBB-174A-4338-ABD2-4745E56DBFF7}">
      <dgm:prSet/>
      <dgm:spPr/>
      <dgm:t>
        <a:bodyPr/>
        <a:lstStyle/>
        <a:p>
          <a:endParaRPr lang="ru-RU"/>
        </a:p>
      </dgm:t>
    </dgm:pt>
    <dgm:pt modelId="{D886A381-0176-42C9-AFA6-E54857C5205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Финансовое обеспечение деятельности МКУ «Служба единого заказчика» </a:t>
          </a:r>
          <a:r>
            <a:rPr lang="ru-RU" sz="1800" b="1" dirty="0" smtClean="0"/>
            <a:t> 5620 тыс.рублей</a:t>
          </a:r>
          <a:endParaRPr lang="ru-RU" sz="1800" b="1" dirty="0"/>
        </a:p>
      </dgm:t>
    </dgm:pt>
    <dgm:pt modelId="{8094EC25-AB03-412D-8F2E-FBF9EE8D76D1}" type="parTrans" cxnId="{851B11C4-EEEB-4328-BDEF-977EA1CC3DD6}">
      <dgm:prSet/>
      <dgm:spPr/>
      <dgm:t>
        <a:bodyPr/>
        <a:lstStyle/>
        <a:p>
          <a:endParaRPr lang="ru-RU"/>
        </a:p>
      </dgm:t>
    </dgm:pt>
    <dgm:pt modelId="{46B91DED-BE4C-42F7-A61A-C44AFA1B083B}" type="sibTrans" cxnId="{851B11C4-EEEB-4328-BDEF-977EA1CC3DD6}">
      <dgm:prSet/>
      <dgm:spPr/>
      <dgm:t>
        <a:bodyPr/>
        <a:lstStyle/>
        <a:p>
          <a:endParaRPr lang="ru-RU"/>
        </a:p>
      </dgm:t>
    </dgm:pt>
    <dgm:pt modelId="{7BFBEF35-AE0B-48BA-BF0A-25B3CC97AF96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Обеспечение деятельности МКУ «Управление образования Городского округа Верхняя Тура» 6</a:t>
          </a:r>
          <a:r>
            <a:rPr lang="ru-RU" sz="1800" b="1" dirty="0" smtClean="0"/>
            <a:t>038 тыс.рублей</a:t>
          </a:r>
          <a:endParaRPr lang="ru-RU" sz="1800" dirty="0"/>
        </a:p>
      </dgm:t>
    </dgm:pt>
    <dgm:pt modelId="{3CE7C18F-578A-4D56-84A1-923774D3E052}" type="parTrans" cxnId="{0E71E22F-3B73-4084-A9C2-F9F07BDB92F6}">
      <dgm:prSet/>
      <dgm:spPr/>
      <dgm:t>
        <a:bodyPr/>
        <a:lstStyle/>
        <a:p>
          <a:endParaRPr lang="ru-RU"/>
        </a:p>
      </dgm:t>
    </dgm:pt>
    <dgm:pt modelId="{9E00036C-5D7D-4FE2-BFD1-6CF248FDE37E}" type="sibTrans" cxnId="{0E71E22F-3B73-4084-A9C2-F9F07BDB92F6}">
      <dgm:prSet/>
      <dgm:spPr/>
      <dgm:t>
        <a:bodyPr/>
        <a:lstStyle/>
        <a:p>
          <a:endParaRPr lang="ru-RU"/>
        </a:p>
      </dgm:t>
    </dgm:pt>
    <dgm:pt modelId="{3D3A41A6-3AB4-4807-A195-C1FAAE61190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Расходы за счет резервного фонда Администрации Городского округа Верхняя Тура (выплата материальной помощи пострадавшим от пожаров) </a:t>
          </a:r>
          <a:r>
            <a:rPr lang="ru-RU" sz="1800" b="1" dirty="0" smtClean="0"/>
            <a:t>15 тыс.рублей</a:t>
          </a:r>
          <a:endParaRPr lang="ru-RU" sz="1800" b="1" dirty="0"/>
        </a:p>
      </dgm:t>
    </dgm:pt>
    <dgm:pt modelId="{19A55C6A-AC91-404A-9482-E112FD5BD94F}" type="parTrans" cxnId="{CFBBA35B-784F-414F-8E5A-DD52FFF4AE10}">
      <dgm:prSet/>
      <dgm:spPr/>
      <dgm:t>
        <a:bodyPr/>
        <a:lstStyle/>
        <a:p>
          <a:endParaRPr lang="ru-RU"/>
        </a:p>
      </dgm:t>
    </dgm:pt>
    <dgm:pt modelId="{3DAFE98E-BADA-42A0-97BC-D4E06A0B6099}" type="sibTrans" cxnId="{CFBBA35B-784F-414F-8E5A-DD52FFF4AE10}">
      <dgm:prSet/>
      <dgm:spPr/>
      <dgm:t>
        <a:bodyPr/>
        <a:lstStyle/>
        <a:p>
          <a:endParaRPr lang="ru-RU"/>
        </a:p>
      </dgm:t>
    </dgm:pt>
    <dgm:pt modelId="{36E179A4-3DD3-402B-B7F2-2EFFB3060C76}" type="pres">
      <dgm:prSet presAssocID="{CD5A4362-A66C-4E68-9A88-7826FD3185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AFE8D-D121-48A2-84ED-F8FF550239C1}" type="pres">
      <dgm:prSet presAssocID="{A91A2F85-A4A1-47E3-969D-974D4796E2F6}" presName="parentText" presStyleLbl="node1" presStyleIdx="0" presStyleCnt="5" custScaleY="48255" custLinFactY="-52213" custLinFactNeighborX="-8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F6F47-1414-4487-928D-FBFB8EC54841}" type="pres">
      <dgm:prSet presAssocID="{EAFF2E2C-03CB-4AFD-8620-EB6A9C2CF7E6}" presName="spacer" presStyleCnt="0"/>
      <dgm:spPr/>
    </dgm:pt>
    <dgm:pt modelId="{24C37E13-53A9-419B-9E4A-5C58205E42C1}" type="pres">
      <dgm:prSet presAssocID="{25618798-8BF1-4F93-AD82-4FE38984E648}" presName="parentText" presStyleLbl="node1" presStyleIdx="1" presStyleCnt="5" custScaleY="43318" custLinFactY="-36511" custLinFactNeighborX="-8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457AE-BAD8-48AF-BC30-90F9C63BD035}" type="pres">
      <dgm:prSet presAssocID="{1F516540-6185-4833-A124-5CEFC14FB107}" presName="spacer" presStyleCnt="0"/>
      <dgm:spPr/>
    </dgm:pt>
    <dgm:pt modelId="{D10B9E08-F2B5-4D15-8616-5A22C2D8FEAB}" type="pres">
      <dgm:prSet presAssocID="{D886A381-0176-42C9-AFA6-E54857C5205B}" presName="parentText" presStyleLbl="node1" presStyleIdx="2" presStyleCnt="5" custScaleY="42122" custLinFactY="-17698" custLinFactNeighborX="-8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F8D53-235A-475C-A2E6-8D2D0C58516B}" type="pres">
      <dgm:prSet presAssocID="{46B91DED-BE4C-42F7-A61A-C44AFA1B083B}" presName="spacer" presStyleCnt="0"/>
      <dgm:spPr/>
    </dgm:pt>
    <dgm:pt modelId="{75A7F790-93FF-4B8D-B202-D62FAEDDEE06}" type="pres">
      <dgm:prSet presAssocID="{7BFBEF35-AE0B-48BA-BF0A-25B3CC97AF96}" presName="parentText" presStyleLbl="node1" presStyleIdx="3" presStyleCnt="5" custScaleY="68125" custLinFactY="-365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289DC-56B0-4DAC-9401-3E6B4252E31E}" type="pres">
      <dgm:prSet presAssocID="{9E00036C-5D7D-4FE2-BFD1-6CF248FDE37E}" presName="spacer" presStyleCnt="0"/>
      <dgm:spPr/>
    </dgm:pt>
    <dgm:pt modelId="{737D1AF4-A411-475B-B69A-82060FD105D2}" type="pres">
      <dgm:prSet presAssocID="{3D3A41A6-3AB4-4807-A195-C1FAAE61190B}" presName="parentText" presStyleLbl="node1" presStyleIdx="4" presStyleCnt="5" custLinFactNeighborX="-840" custLinFactNeighborY="-464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134AD-C559-4390-A832-71D66031A38D}" type="presOf" srcId="{3D3A41A6-3AB4-4807-A195-C1FAAE61190B}" destId="{737D1AF4-A411-475B-B69A-82060FD105D2}" srcOrd="0" destOrd="0" presId="urn:microsoft.com/office/officeart/2005/8/layout/vList2"/>
    <dgm:cxn modelId="{3B1EE16E-340A-493A-A2BF-BF7F9022BCF0}" type="presOf" srcId="{D886A381-0176-42C9-AFA6-E54857C5205B}" destId="{D10B9E08-F2B5-4D15-8616-5A22C2D8FEAB}" srcOrd="0" destOrd="0" presId="urn:microsoft.com/office/officeart/2005/8/layout/vList2"/>
    <dgm:cxn modelId="{0E71E22F-3B73-4084-A9C2-F9F07BDB92F6}" srcId="{CD5A4362-A66C-4E68-9A88-7826FD3185C9}" destId="{7BFBEF35-AE0B-48BA-BF0A-25B3CC97AF96}" srcOrd="3" destOrd="0" parTransId="{3CE7C18F-578A-4D56-84A1-923774D3E052}" sibTransId="{9E00036C-5D7D-4FE2-BFD1-6CF248FDE37E}"/>
    <dgm:cxn modelId="{A2AB02FB-62E9-4683-A684-946DA73C043A}" srcId="{CD5A4362-A66C-4E68-9A88-7826FD3185C9}" destId="{A91A2F85-A4A1-47E3-969D-974D4796E2F6}" srcOrd="0" destOrd="0" parTransId="{CC5DE0CC-F1C6-44B4-8C36-C76A740BFEB2}" sibTransId="{EAFF2E2C-03CB-4AFD-8620-EB6A9C2CF7E6}"/>
    <dgm:cxn modelId="{5715ECBB-174A-4338-ABD2-4745E56DBFF7}" srcId="{CD5A4362-A66C-4E68-9A88-7826FD3185C9}" destId="{25618798-8BF1-4F93-AD82-4FE38984E648}" srcOrd="1" destOrd="0" parTransId="{97E4FF5D-4014-4484-B553-56F40BDCB30A}" sibTransId="{1F516540-6185-4833-A124-5CEFC14FB107}"/>
    <dgm:cxn modelId="{92C65800-5874-4C7E-82D5-933AE90C56E1}" type="presOf" srcId="{25618798-8BF1-4F93-AD82-4FE38984E648}" destId="{24C37E13-53A9-419B-9E4A-5C58205E42C1}" srcOrd="0" destOrd="0" presId="urn:microsoft.com/office/officeart/2005/8/layout/vList2"/>
    <dgm:cxn modelId="{CFBBA35B-784F-414F-8E5A-DD52FFF4AE10}" srcId="{CD5A4362-A66C-4E68-9A88-7826FD3185C9}" destId="{3D3A41A6-3AB4-4807-A195-C1FAAE61190B}" srcOrd="4" destOrd="0" parTransId="{19A55C6A-AC91-404A-9482-E112FD5BD94F}" sibTransId="{3DAFE98E-BADA-42A0-97BC-D4E06A0B6099}"/>
    <dgm:cxn modelId="{851B11C4-EEEB-4328-BDEF-977EA1CC3DD6}" srcId="{CD5A4362-A66C-4E68-9A88-7826FD3185C9}" destId="{D886A381-0176-42C9-AFA6-E54857C5205B}" srcOrd="2" destOrd="0" parTransId="{8094EC25-AB03-412D-8F2E-FBF9EE8D76D1}" sibTransId="{46B91DED-BE4C-42F7-A61A-C44AFA1B083B}"/>
    <dgm:cxn modelId="{DBD5057C-7B7C-4365-AAF3-932FC3D09D0E}" type="presOf" srcId="{7BFBEF35-AE0B-48BA-BF0A-25B3CC97AF96}" destId="{75A7F790-93FF-4B8D-B202-D62FAEDDEE06}" srcOrd="0" destOrd="0" presId="urn:microsoft.com/office/officeart/2005/8/layout/vList2"/>
    <dgm:cxn modelId="{1A090543-B806-44EB-8E1C-19DD8B7FAF17}" type="presOf" srcId="{A91A2F85-A4A1-47E3-969D-974D4796E2F6}" destId="{9A6AFE8D-D121-48A2-84ED-F8FF550239C1}" srcOrd="0" destOrd="0" presId="urn:microsoft.com/office/officeart/2005/8/layout/vList2"/>
    <dgm:cxn modelId="{46FFA3D9-7DB7-41F8-83DA-523EEF5C49D0}" type="presOf" srcId="{CD5A4362-A66C-4E68-9A88-7826FD3185C9}" destId="{36E179A4-3DD3-402B-B7F2-2EFFB3060C76}" srcOrd="0" destOrd="0" presId="urn:microsoft.com/office/officeart/2005/8/layout/vList2"/>
    <dgm:cxn modelId="{79BCB4E6-2EED-4213-815B-D7741F27D427}" type="presParOf" srcId="{36E179A4-3DD3-402B-B7F2-2EFFB3060C76}" destId="{9A6AFE8D-D121-48A2-84ED-F8FF550239C1}" srcOrd="0" destOrd="0" presId="urn:microsoft.com/office/officeart/2005/8/layout/vList2"/>
    <dgm:cxn modelId="{26BA5D41-D487-4AFC-9A53-5F9F1C9AD2BB}" type="presParOf" srcId="{36E179A4-3DD3-402B-B7F2-2EFFB3060C76}" destId="{79CF6F47-1414-4487-928D-FBFB8EC54841}" srcOrd="1" destOrd="0" presId="urn:microsoft.com/office/officeart/2005/8/layout/vList2"/>
    <dgm:cxn modelId="{7CCE1D79-6737-417C-AE5E-1CA2C2F37FC6}" type="presParOf" srcId="{36E179A4-3DD3-402B-B7F2-2EFFB3060C76}" destId="{24C37E13-53A9-419B-9E4A-5C58205E42C1}" srcOrd="2" destOrd="0" presId="urn:microsoft.com/office/officeart/2005/8/layout/vList2"/>
    <dgm:cxn modelId="{98F68DB1-5C63-47A8-9ED8-0DEBED07F5E4}" type="presParOf" srcId="{36E179A4-3DD3-402B-B7F2-2EFFB3060C76}" destId="{F7C457AE-BAD8-48AF-BC30-90F9C63BD035}" srcOrd="3" destOrd="0" presId="urn:microsoft.com/office/officeart/2005/8/layout/vList2"/>
    <dgm:cxn modelId="{78D53FA0-8D5B-4F5E-A966-779FD0484E58}" type="presParOf" srcId="{36E179A4-3DD3-402B-B7F2-2EFFB3060C76}" destId="{D10B9E08-F2B5-4D15-8616-5A22C2D8FEAB}" srcOrd="4" destOrd="0" presId="urn:microsoft.com/office/officeart/2005/8/layout/vList2"/>
    <dgm:cxn modelId="{55364B2F-6421-4032-AEE0-19042F5B3403}" type="presParOf" srcId="{36E179A4-3DD3-402B-B7F2-2EFFB3060C76}" destId="{CFFF8D53-235A-475C-A2E6-8D2D0C58516B}" srcOrd="5" destOrd="0" presId="urn:microsoft.com/office/officeart/2005/8/layout/vList2"/>
    <dgm:cxn modelId="{EF6C626C-C7EC-4CF1-82BA-103CE072876D}" type="presParOf" srcId="{36E179A4-3DD3-402B-B7F2-2EFFB3060C76}" destId="{75A7F790-93FF-4B8D-B202-D62FAEDDEE06}" srcOrd="6" destOrd="0" presId="urn:microsoft.com/office/officeart/2005/8/layout/vList2"/>
    <dgm:cxn modelId="{D761F6C4-9B87-4140-80E6-EFA729A7EEC7}" type="presParOf" srcId="{36E179A4-3DD3-402B-B7F2-2EFFB3060C76}" destId="{C68289DC-56B0-4DAC-9401-3E6B4252E31E}" srcOrd="7" destOrd="0" presId="urn:microsoft.com/office/officeart/2005/8/layout/vList2"/>
    <dgm:cxn modelId="{5446B3EB-BEEC-4DB6-94D6-E02A94478910}" type="presParOf" srcId="{36E179A4-3DD3-402B-B7F2-2EFFB3060C76}" destId="{737D1AF4-A411-475B-B69A-82060FD105D2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A0992C-DCFA-4310-BA9D-1E143B4624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8D118B-CE38-41DC-8E0F-3F825A50EC6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Расходы за счет резервного фонда Правительства Свердловской области (приобретение средств дезинфекции для многоквартирных домов) </a:t>
          </a:r>
          <a:r>
            <a:rPr lang="ru-RU" sz="1800" b="1" dirty="0" smtClean="0"/>
            <a:t>43 тыс.рублей</a:t>
          </a:r>
          <a:endParaRPr lang="ru-RU" sz="1800" b="1" dirty="0"/>
        </a:p>
      </dgm:t>
    </dgm:pt>
    <dgm:pt modelId="{DE22BA91-C2F8-4597-9C26-94936C3A313D}" type="parTrans" cxnId="{DD32547A-6F1B-465E-8636-74CC3EF69A38}">
      <dgm:prSet/>
      <dgm:spPr/>
      <dgm:t>
        <a:bodyPr/>
        <a:lstStyle/>
        <a:p>
          <a:endParaRPr lang="ru-RU"/>
        </a:p>
      </dgm:t>
    </dgm:pt>
    <dgm:pt modelId="{228D7172-30BA-4DCB-97D5-2802755EE949}" type="sibTrans" cxnId="{DD32547A-6F1B-465E-8636-74CC3EF69A38}">
      <dgm:prSet/>
      <dgm:spPr/>
      <dgm:t>
        <a:bodyPr/>
        <a:lstStyle/>
        <a:p>
          <a:endParaRPr lang="ru-RU"/>
        </a:p>
      </dgm:t>
    </dgm:pt>
    <dgm:pt modelId="{B0D3F32A-D232-40A0-901B-BBA7307A6B47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Расходы за счет резервного фонда Правительства Свердловской области (приобретение боксерской  экипировки для секции ДЮСШ) </a:t>
          </a:r>
          <a:r>
            <a:rPr lang="ru-RU" sz="1800" b="1" dirty="0" smtClean="0"/>
            <a:t>71 тыс.рублей</a:t>
          </a:r>
          <a:endParaRPr lang="ru-RU" sz="1800" b="1" dirty="0"/>
        </a:p>
      </dgm:t>
    </dgm:pt>
    <dgm:pt modelId="{D52B68B4-575C-4924-BAA4-388C43D43F23}" type="parTrans" cxnId="{84FF00BB-6618-4908-BEBD-DD240EE273EC}">
      <dgm:prSet/>
      <dgm:spPr/>
      <dgm:t>
        <a:bodyPr/>
        <a:lstStyle/>
        <a:p>
          <a:endParaRPr lang="ru-RU"/>
        </a:p>
      </dgm:t>
    </dgm:pt>
    <dgm:pt modelId="{A5B61E81-F21A-4926-BDD1-502FC85A4D5E}" type="sibTrans" cxnId="{84FF00BB-6618-4908-BEBD-DD240EE273EC}">
      <dgm:prSet/>
      <dgm:spPr/>
      <dgm:t>
        <a:bodyPr/>
        <a:lstStyle/>
        <a:p>
          <a:endParaRPr lang="ru-RU"/>
        </a:p>
      </dgm:t>
    </dgm:pt>
    <dgm:pt modelId="{15780928-A103-41B4-8C8B-0AE473D7835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Уплата административного штрафа по акту проверки министерства финансов Свердловской области  </a:t>
          </a:r>
          <a:r>
            <a:rPr lang="ru-RU" sz="1800" b="1" dirty="0" smtClean="0"/>
            <a:t>633 тыс.рублей</a:t>
          </a:r>
          <a:endParaRPr lang="ru-RU" sz="3500" b="1" dirty="0"/>
        </a:p>
      </dgm:t>
    </dgm:pt>
    <dgm:pt modelId="{C5525629-582E-4011-98DC-93E775169573}" type="parTrans" cxnId="{AE3B56F4-2E65-4137-A16B-DA5436E89787}">
      <dgm:prSet/>
      <dgm:spPr/>
      <dgm:t>
        <a:bodyPr/>
        <a:lstStyle/>
        <a:p>
          <a:endParaRPr lang="ru-RU"/>
        </a:p>
      </dgm:t>
    </dgm:pt>
    <dgm:pt modelId="{9E5914D0-429B-427C-AE72-8091D916893C}" type="sibTrans" cxnId="{AE3B56F4-2E65-4137-A16B-DA5436E89787}">
      <dgm:prSet/>
      <dgm:spPr/>
      <dgm:t>
        <a:bodyPr/>
        <a:lstStyle/>
        <a:p>
          <a:endParaRPr lang="ru-RU"/>
        </a:p>
      </dgm:t>
    </dgm:pt>
    <dgm:pt modelId="{79CEBC9D-3623-44C9-917D-BAC8F746D9BE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Приобретение устройств (средств) дезинфекции и медицинского контроля для муниципальных организаций в целях профилактики и устранения последствий распространения новой </a:t>
          </a:r>
          <a:r>
            <a:rPr lang="ru-RU" sz="1800" dirty="0" err="1" smtClean="0"/>
            <a:t>коронавирусной</a:t>
          </a:r>
          <a:r>
            <a:rPr lang="ru-RU" sz="1800" dirty="0" smtClean="0"/>
            <a:t> инфекции </a:t>
          </a:r>
          <a:r>
            <a:rPr lang="ru-RU" sz="1800" b="1" dirty="0" smtClean="0"/>
            <a:t>2597 тыс.рублей</a:t>
          </a:r>
          <a:endParaRPr lang="ru-RU" sz="1800" b="1" dirty="0"/>
        </a:p>
      </dgm:t>
    </dgm:pt>
    <dgm:pt modelId="{CF2B3709-2635-46AE-96CC-E8097FB2C44F}" type="parTrans" cxnId="{F0444EF6-6C3B-4F92-AAC3-5B3D59D2FC6B}">
      <dgm:prSet/>
      <dgm:spPr/>
      <dgm:t>
        <a:bodyPr/>
        <a:lstStyle/>
        <a:p>
          <a:endParaRPr lang="ru-RU"/>
        </a:p>
      </dgm:t>
    </dgm:pt>
    <dgm:pt modelId="{BFCFA931-AD4F-47F3-B138-D284E049274B}" type="sibTrans" cxnId="{F0444EF6-6C3B-4F92-AAC3-5B3D59D2FC6B}">
      <dgm:prSet/>
      <dgm:spPr/>
      <dgm:t>
        <a:bodyPr/>
        <a:lstStyle/>
        <a:p>
          <a:endParaRPr lang="ru-RU"/>
        </a:p>
      </dgm:t>
    </dgm:pt>
    <dgm:pt modelId="{DA79F2CF-217B-4AA6-9947-F9E86970CBC0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Приобретение устройств (средств) дезинфекции и медицинского контроля для муниципальных организаций в сфере культуры в целях профилактики и устранения последствий распространения новой </a:t>
          </a:r>
          <a:r>
            <a:rPr lang="ru-RU" sz="1800" dirty="0" err="1" smtClean="0"/>
            <a:t>коронавирусной</a:t>
          </a:r>
          <a:r>
            <a:rPr lang="ru-RU" sz="1800" dirty="0" smtClean="0"/>
            <a:t> инфекции  </a:t>
          </a:r>
          <a:r>
            <a:rPr lang="ru-RU" sz="1800" b="1" dirty="0" smtClean="0"/>
            <a:t>219 тыс.рублей</a:t>
          </a:r>
          <a:endParaRPr lang="ru-RU" sz="1800" b="1" dirty="0"/>
        </a:p>
      </dgm:t>
    </dgm:pt>
    <dgm:pt modelId="{1F889FE3-8A86-4FB2-A77A-7DA30FD34D46}" type="parTrans" cxnId="{39417193-02EB-46DE-BD0A-B6C0EF7A4DC3}">
      <dgm:prSet/>
      <dgm:spPr/>
      <dgm:t>
        <a:bodyPr/>
        <a:lstStyle/>
        <a:p>
          <a:endParaRPr lang="ru-RU"/>
        </a:p>
      </dgm:t>
    </dgm:pt>
    <dgm:pt modelId="{99FA4943-8DD7-44CD-9D15-4924351E164C}" type="sibTrans" cxnId="{39417193-02EB-46DE-BD0A-B6C0EF7A4DC3}">
      <dgm:prSet/>
      <dgm:spPr/>
      <dgm:t>
        <a:bodyPr/>
        <a:lstStyle/>
        <a:p>
          <a:endParaRPr lang="ru-RU"/>
        </a:p>
      </dgm:t>
    </dgm:pt>
    <dgm:pt modelId="{A481F681-DD98-49DE-9E15-21D0284CCCF9}" type="pres">
      <dgm:prSet presAssocID="{0DA0992C-DCFA-4310-BA9D-1E143B4624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FCE9C6-3F37-43EC-8408-070672E798DC}" type="pres">
      <dgm:prSet presAssocID="{908D118B-CE38-41DC-8E0F-3F825A50EC64}" presName="parentText" presStyleLbl="node1" presStyleIdx="0" presStyleCnt="5" custScaleY="76192" custLinFactY="-40423" custLinFactNeighborX="-8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90677-5AFF-4B55-BB4B-DB3EBA8C514F}" type="pres">
      <dgm:prSet presAssocID="{228D7172-30BA-4DCB-97D5-2802755EE949}" presName="spacer" presStyleCnt="0"/>
      <dgm:spPr/>
    </dgm:pt>
    <dgm:pt modelId="{58B2E5FE-9211-40EB-9AB4-0C4B043C609D}" type="pres">
      <dgm:prSet presAssocID="{B0D3F32A-D232-40A0-901B-BBA7307A6B47}" presName="parentText" presStyleLbl="node1" presStyleIdx="1" presStyleCnt="5" custScaleY="64710" custLinFactY="-114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8B6CD-5FB4-48C8-8993-39748C0652F7}" type="pres">
      <dgm:prSet presAssocID="{A5B61E81-F21A-4926-BDD1-502FC85A4D5E}" presName="spacer" presStyleCnt="0"/>
      <dgm:spPr/>
    </dgm:pt>
    <dgm:pt modelId="{A6AAF9AD-FB2F-4CB5-B35B-72FC95294015}" type="pres">
      <dgm:prSet presAssocID="{15780928-A103-41B4-8C8B-0AE473D78354}" presName="parentText" presStyleLbl="node1" presStyleIdx="2" presStyleCnt="5" custScaleY="68594" custLinFactY="-998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E9CBE-DCF2-40F7-B242-25222774A780}" type="pres">
      <dgm:prSet presAssocID="{9E5914D0-429B-427C-AE72-8091D916893C}" presName="spacer" presStyleCnt="0"/>
      <dgm:spPr/>
    </dgm:pt>
    <dgm:pt modelId="{8EC9AB83-C016-42FF-8CA8-BEC23ACE300C}" type="pres">
      <dgm:prSet presAssocID="{79CEBC9D-3623-44C9-917D-BAC8F746D9BE}" presName="parentText" presStyleLbl="node1" presStyleIdx="3" presStyleCnt="5" custScaleY="84556" custLinFactY="-900" custLinFactNeighborX="-8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5ED91-D587-484D-85BB-F8DF277E103A}" type="pres">
      <dgm:prSet presAssocID="{BFCFA931-AD4F-47F3-B138-D284E049274B}" presName="spacer" presStyleCnt="0"/>
      <dgm:spPr/>
    </dgm:pt>
    <dgm:pt modelId="{5B1EA923-E25C-4A93-AECA-22A6A514D93C}" type="pres">
      <dgm:prSet presAssocID="{DA79F2CF-217B-4AA6-9947-F9E86970CBC0}" presName="parentText" presStyleLbl="node1" presStyleIdx="4" presStyleCnt="5" custScaleY="91480" custLinFactNeighborY="718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3B56F4-2E65-4137-A16B-DA5436E89787}" srcId="{0DA0992C-DCFA-4310-BA9D-1E143B462446}" destId="{15780928-A103-41B4-8C8B-0AE473D78354}" srcOrd="2" destOrd="0" parTransId="{C5525629-582E-4011-98DC-93E775169573}" sibTransId="{9E5914D0-429B-427C-AE72-8091D916893C}"/>
    <dgm:cxn modelId="{F0444EF6-6C3B-4F92-AAC3-5B3D59D2FC6B}" srcId="{0DA0992C-DCFA-4310-BA9D-1E143B462446}" destId="{79CEBC9D-3623-44C9-917D-BAC8F746D9BE}" srcOrd="3" destOrd="0" parTransId="{CF2B3709-2635-46AE-96CC-E8097FB2C44F}" sibTransId="{BFCFA931-AD4F-47F3-B138-D284E049274B}"/>
    <dgm:cxn modelId="{DD32547A-6F1B-465E-8636-74CC3EF69A38}" srcId="{0DA0992C-DCFA-4310-BA9D-1E143B462446}" destId="{908D118B-CE38-41DC-8E0F-3F825A50EC64}" srcOrd="0" destOrd="0" parTransId="{DE22BA91-C2F8-4597-9C26-94936C3A313D}" sibTransId="{228D7172-30BA-4DCB-97D5-2802755EE949}"/>
    <dgm:cxn modelId="{125AB8B7-F3CB-4AEE-BE5D-5207EA99F87F}" type="presOf" srcId="{15780928-A103-41B4-8C8B-0AE473D78354}" destId="{A6AAF9AD-FB2F-4CB5-B35B-72FC95294015}" srcOrd="0" destOrd="0" presId="urn:microsoft.com/office/officeart/2005/8/layout/vList2"/>
    <dgm:cxn modelId="{3B3DBEAA-3D8D-4282-9C70-EB58115F2F5A}" type="presOf" srcId="{908D118B-CE38-41DC-8E0F-3F825A50EC64}" destId="{9EFCE9C6-3F37-43EC-8408-070672E798DC}" srcOrd="0" destOrd="0" presId="urn:microsoft.com/office/officeart/2005/8/layout/vList2"/>
    <dgm:cxn modelId="{39417193-02EB-46DE-BD0A-B6C0EF7A4DC3}" srcId="{0DA0992C-DCFA-4310-BA9D-1E143B462446}" destId="{DA79F2CF-217B-4AA6-9947-F9E86970CBC0}" srcOrd="4" destOrd="0" parTransId="{1F889FE3-8A86-4FB2-A77A-7DA30FD34D46}" sibTransId="{99FA4943-8DD7-44CD-9D15-4924351E164C}"/>
    <dgm:cxn modelId="{974A12EB-77A5-472F-ACA1-8AC277398F48}" type="presOf" srcId="{79CEBC9D-3623-44C9-917D-BAC8F746D9BE}" destId="{8EC9AB83-C016-42FF-8CA8-BEC23ACE300C}" srcOrd="0" destOrd="0" presId="urn:microsoft.com/office/officeart/2005/8/layout/vList2"/>
    <dgm:cxn modelId="{3BA1A169-6FAA-435D-B4D7-56CFF08988BD}" type="presOf" srcId="{0DA0992C-DCFA-4310-BA9D-1E143B462446}" destId="{A481F681-DD98-49DE-9E15-21D0284CCCF9}" srcOrd="0" destOrd="0" presId="urn:microsoft.com/office/officeart/2005/8/layout/vList2"/>
    <dgm:cxn modelId="{EF1F14DB-5F58-4D01-A462-6D99C2E772AD}" type="presOf" srcId="{B0D3F32A-D232-40A0-901B-BBA7307A6B47}" destId="{58B2E5FE-9211-40EB-9AB4-0C4B043C609D}" srcOrd="0" destOrd="0" presId="urn:microsoft.com/office/officeart/2005/8/layout/vList2"/>
    <dgm:cxn modelId="{84FF00BB-6618-4908-BEBD-DD240EE273EC}" srcId="{0DA0992C-DCFA-4310-BA9D-1E143B462446}" destId="{B0D3F32A-D232-40A0-901B-BBA7307A6B47}" srcOrd="1" destOrd="0" parTransId="{D52B68B4-575C-4924-BAA4-388C43D43F23}" sibTransId="{A5B61E81-F21A-4926-BDD1-502FC85A4D5E}"/>
    <dgm:cxn modelId="{407DB2C7-FAAE-42D7-8CB2-F2E7D0A98B74}" type="presOf" srcId="{DA79F2CF-217B-4AA6-9947-F9E86970CBC0}" destId="{5B1EA923-E25C-4A93-AECA-22A6A514D93C}" srcOrd="0" destOrd="0" presId="urn:microsoft.com/office/officeart/2005/8/layout/vList2"/>
    <dgm:cxn modelId="{E0EF03C0-386F-49A9-BB51-16CD9E3EBBF5}" type="presParOf" srcId="{A481F681-DD98-49DE-9E15-21D0284CCCF9}" destId="{9EFCE9C6-3F37-43EC-8408-070672E798DC}" srcOrd="0" destOrd="0" presId="urn:microsoft.com/office/officeart/2005/8/layout/vList2"/>
    <dgm:cxn modelId="{4E501144-8D14-4C10-97DE-7CD9693CD72E}" type="presParOf" srcId="{A481F681-DD98-49DE-9E15-21D0284CCCF9}" destId="{98190677-5AFF-4B55-BB4B-DB3EBA8C514F}" srcOrd="1" destOrd="0" presId="urn:microsoft.com/office/officeart/2005/8/layout/vList2"/>
    <dgm:cxn modelId="{7550E5FF-8B6F-428A-8DDD-02555E741645}" type="presParOf" srcId="{A481F681-DD98-49DE-9E15-21D0284CCCF9}" destId="{58B2E5FE-9211-40EB-9AB4-0C4B043C609D}" srcOrd="2" destOrd="0" presId="urn:microsoft.com/office/officeart/2005/8/layout/vList2"/>
    <dgm:cxn modelId="{CBAB7C6F-20FC-42CD-A626-06DD20F7512E}" type="presParOf" srcId="{A481F681-DD98-49DE-9E15-21D0284CCCF9}" destId="{B518B6CD-5FB4-48C8-8993-39748C0652F7}" srcOrd="3" destOrd="0" presId="urn:microsoft.com/office/officeart/2005/8/layout/vList2"/>
    <dgm:cxn modelId="{1919D606-0551-45D1-B6E0-B54B42265E28}" type="presParOf" srcId="{A481F681-DD98-49DE-9E15-21D0284CCCF9}" destId="{A6AAF9AD-FB2F-4CB5-B35B-72FC95294015}" srcOrd="4" destOrd="0" presId="urn:microsoft.com/office/officeart/2005/8/layout/vList2"/>
    <dgm:cxn modelId="{2732E798-8C5D-4B8F-81E0-917B5C95FA42}" type="presParOf" srcId="{A481F681-DD98-49DE-9E15-21D0284CCCF9}" destId="{070E9CBE-DCF2-40F7-B242-25222774A780}" srcOrd="5" destOrd="0" presId="urn:microsoft.com/office/officeart/2005/8/layout/vList2"/>
    <dgm:cxn modelId="{7672CCBF-913C-4813-A5F0-EE2DA5DC456D}" type="presParOf" srcId="{A481F681-DD98-49DE-9E15-21D0284CCCF9}" destId="{8EC9AB83-C016-42FF-8CA8-BEC23ACE300C}" srcOrd="6" destOrd="0" presId="urn:microsoft.com/office/officeart/2005/8/layout/vList2"/>
    <dgm:cxn modelId="{EA862E70-5ABD-4416-A04A-687C21C7AAD9}" type="presParOf" srcId="{A481F681-DD98-49DE-9E15-21D0284CCCF9}" destId="{11D5ED91-D587-484D-85BB-F8DF277E103A}" srcOrd="7" destOrd="0" presId="urn:microsoft.com/office/officeart/2005/8/layout/vList2"/>
    <dgm:cxn modelId="{42571155-D238-421E-B836-E5A4F34885D2}" type="presParOf" srcId="{A481F681-DD98-49DE-9E15-21D0284CCCF9}" destId="{5B1EA923-E25C-4A93-AECA-22A6A514D93C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6E789F-A438-4493-8090-D61AA930D8D1}">
      <dsp:nvSpPr>
        <dsp:cNvPr id="0" name=""/>
        <dsp:cNvSpPr/>
      </dsp:nvSpPr>
      <dsp:spPr>
        <a:xfrm>
          <a:off x="0" y="2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 течение 2020 года изменения бюджета Городского округа Верхняя Тура утверждены следующими  решениями Думы  Городского округа Верхняя Тура :</a:t>
          </a:r>
          <a:endParaRPr lang="ru-RU" sz="1000" kern="1200" dirty="0"/>
        </a:p>
      </dsp:txBody>
      <dsp:txXfrm>
        <a:off x="1635058" y="2"/>
        <a:ext cx="6365997" cy="348469"/>
      </dsp:txXfrm>
    </dsp:sp>
    <dsp:sp modelId="{271FB021-71F3-4AE2-BDF9-089BA81B2A37}">
      <dsp:nvSpPr>
        <dsp:cNvPr id="0" name=""/>
        <dsp:cNvSpPr/>
      </dsp:nvSpPr>
      <dsp:spPr>
        <a:xfrm>
          <a:off x="0" y="0"/>
          <a:ext cx="857121" cy="4371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037C6-F30E-4B9D-AD62-9A2242DDD414}">
      <dsp:nvSpPr>
        <dsp:cNvPr id="0" name=""/>
        <dsp:cNvSpPr/>
      </dsp:nvSpPr>
      <dsp:spPr>
        <a:xfrm>
          <a:off x="0" y="547233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30.01.2020 № 1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547233"/>
        <a:ext cx="6365997" cy="348469"/>
      </dsp:txXfrm>
    </dsp:sp>
    <dsp:sp modelId="{732F8E01-F0C1-438F-A729-50C418F8D01E}">
      <dsp:nvSpPr>
        <dsp:cNvPr id="0" name=""/>
        <dsp:cNvSpPr/>
      </dsp:nvSpPr>
      <dsp:spPr>
        <a:xfrm>
          <a:off x="0" y="577634"/>
          <a:ext cx="854192" cy="4332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73355-379A-4D07-BCD3-63D8034901D5}">
      <dsp:nvSpPr>
        <dsp:cNvPr id="0" name=""/>
        <dsp:cNvSpPr/>
      </dsp:nvSpPr>
      <dsp:spPr>
        <a:xfrm>
          <a:off x="0" y="1094369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20.02.2020 № 8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1094369"/>
        <a:ext cx="6365997" cy="348469"/>
      </dsp:txXfrm>
    </dsp:sp>
    <dsp:sp modelId="{B3B6B233-3B1D-4DF6-A7FC-D7CE92348ACC}">
      <dsp:nvSpPr>
        <dsp:cNvPr id="0" name=""/>
        <dsp:cNvSpPr/>
      </dsp:nvSpPr>
      <dsp:spPr>
        <a:xfrm>
          <a:off x="5003" y="1031140"/>
          <a:ext cx="876339" cy="4789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B50BB-CD7D-4F83-8E40-551C42BB9A13}">
      <dsp:nvSpPr>
        <dsp:cNvPr id="0" name=""/>
        <dsp:cNvSpPr/>
      </dsp:nvSpPr>
      <dsp:spPr>
        <a:xfrm>
          <a:off x="0" y="1531258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09.04.2020 № 22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1531258"/>
        <a:ext cx="6365997" cy="348469"/>
      </dsp:txXfrm>
    </dsp:sp>
    <dsp:sp modelId="{9894349D-7167-4894-92EA-B834A1473792}">
      <dsp:nvSpPr>
        <dsp:cNvPr id="0" name=""/>
        <dsp:cNvSpPr/>
      </dsp:nvSpPr>
      <dsp:spPr>
        <a:xfrm>
          <a:off x="0" y="1560627"/>
          <a:ext cx="938955" cy="5031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15843-06D0-487B-B2AA-C7E4D6FF684F}">
      <dsp:nvSpPr>
        <dsp:cNvPr id="0" name=""/>
        <dsp:cNvSpPr/>
      </dsp:nvSpPr>
      <dsp:spPr>
        <a:xfrm>
          <a:off x="0" y="2136196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10.06.2020 № 37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2136196"/>
        <a:ext cx="6365997" cy="348469"/>
      </dsp:txXfrm>
    </dsp:sp>
    <dsp:sp modelId="{C0470742-B2BE-48BB-BA60-635FF3FD6105}">
      <dsp:nvSpPr>
        <dsp:cNvPr id="0" name=""/>
        <dsp:cNvSpPr/>
      </dsp:nvSpPr>
      <dsp:spPr>
        <a:xfrm>
          <a:off x="3698" y="2081188"/>
          <a:ext cx="950061" cy="637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CC712-70B7-4025-A702-3D8181180A1C}">
      <dsp:nvSpPr>
        <dsp:cNvPr id="0" name=""/>
        <dsp:cNvSpPr/>
      </dsp:nvSpPr>
      <dsp:spPr>
        <a:xfrm>
          <a:off x="0" y="2738645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13.08.2020 № 41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2738645"/>
        <a:ext cx="6365997" cy="348469"/>
      </dsp:txXfrm>
    </dsp:sp>
    <dsp:sp modelId="{1EDC304A-A6CD-46AD-8566-BE7AB72FD027}">
      <dsp:nvSpPr>
        <dsp:cNvPr id="0" name=""/>
        <dsp:cNvSpPr/>
      </dsp:nvSpPr>
      <dsp:spPr>
        <a:xfrm>
          <a:off x="7107" y="2713710"/>
          <a:ext cx="956814" cy="498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76948-B010-42CD-B215-9F883F8CB461}">
      <dsp:nvSpPr>
        <dsp:cNvPr id="0" name=""/>
        <dsp:cNvSpPr/>
      </dsp:nvSpPr>
      <dsp:spPr>
        <a:xfrm>
          <a:off x="0" y="3354479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07.09.2020 № 53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3354479"/>
        <a:ext cx="6365997" cy="348469"/>
      </dsp:txXfrm>
    </dsp:sp>
    <dsp:sp modelId="{DE862FF6-8A0D-4356-B695-5EC9233649E1}">
      <dsp:nvSpPr>
        <dsp:cNvPr id="0" name=""/>
        <dsp:cNvSpPr/>
      </dsp:nvSpPr>
      <dsp:spPr>
        <a:xfrm>
          <a:off x="0" y="3219944"/>
          <a:ext cx="960622" cy="5740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323E9-EA87-4D2F-BDD1-1C4D6FEFC414}">
      <dsp:nvSpPr>
        <dsp:cNvPr id="0" name=""/>
        <dsp:cNvSpPr/>
      </dsp:nvSpPr>
      <dsp:spPr>
        <a:xfrm>
          <a:off x="0" y="3866063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05.11.2020 № 70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3866063"/>
        <a:ext cx="6365997" cy="348469"/>
      </dsp:txXfrm>
    </dsp:sp>
    <dsp:sp modelId="{795DA26E-446F-4E0C-969D-85DD04783769}">
      <dsp:nvSpPr>
        <dsp:cNvPr id="0" name=""/>
        <dsp:cNvSpPr/>
      </dsp:nvSpPr>
      <dsp:spPr>
        <a:xfrm>
          <a:off x="0" y="3808827"/>
          <a:ext cx="971584" cy="4690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1915C-C5CE-46AA-AC2D-E247A7632372}">
      <dsp:nvSpPr>
        <dsp:cNvPr id="0" name=""/>
        <dsp:cNvSpPr/>
      </dsp:nvSpPr>
      <dsp:spPr>
        <a:xfrm>
          <a:off x="0" y="4433979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07.12.2020 № 77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4433979"/>
        <a:ext cx="6365997" cy="348469"/>
      </dsp:txXfrm>
    </dsp:sp>
    <dsp:sp modelId="{61A6A8BD-8E86-4AEF-AA1F-337F87D0EF38}">
      <dsp:nvSpPr>
        <dsp:cNvPr id="0" name=""/>
        <dsp:cNvSpPr/>
      </dsp:nvSpPr>
      <dsp:spPr>
        <a:xfrm>
          <a:off x="0" y="4287148"/>
          <a:ext cx="965087" cy="590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CD085-95F8-4FDD-A74D-BA6D95BF53B4}">
      <dsp:nvSpPr>
        <dsp:cNvPr id="0" name=""/>
        <dsp:cNvSpPr/>
      </dsp:nvSpPr>
      <dsp:spPr>
        <a:xfrm>
          <a:off x="0" y="4937942"/>
          <a:ext cx="8001056" cy="34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Решение Думы Городского округа Верхняя Тура от 29.12.2020 № 86</a:t>
          </a:r>
          <a:endParaRPr lang="ru-RU" sz="16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635058" y="4937942"/>
        <a:ext cx="6365997" cy="348469"/>
      </dsp:txXfrm>
    </dsp:sp>
    <dsp:sp modelId="{9E734DB4-BCB3-4A56-A453-C55ACD719E58}">
      <dsp:nvSpPr>
        <dsp:cNvPr id="0" name=""/>
        <dsp:cNvSpPr/>
      </dsp:nvSpPr>
      <dsp:spPr>
        <a:xfrm>
          <a:off x="12163" y="4936372"/>
          <a:ext cx="966959" cy="3500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3483AC-232B-4EE7-8557-46F831247C9B}">
      <dsp:nvSpPr>
        <dsp:cNvPr id="0" name=""/>
        <dsp:cNvSpPr/>
      </dsp:nvSpPr>
      <dsp:spPr>
        <a:xfrm>
          <a:off x="0" y="824"/>
          <a:ext cx="8429684" cy="752730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Финансовое обеспечение деятельности главы городского округа  </a:t>
          </a:r>
          <a:r>
            <a:rPr lang="ru-RU" sz="1800" b="1" kern="1200" dirty="0" smtClean="0"/>
            <a:t>1712 </a:t>
          </a:r>
          <a:r>
            <a:rPr lang="ru-RU" sz="1800" b="1" kern="1200" dirty="0" smtClean="0"/>
            <a:t>тыс.рублей</a:t>
          </a:r>
          <a:endParaRPr lang="ru-RU" sz="1800" kern="1200" dirty="0"/>
        </a:p>
      </dsp:txBody>
      <dsp:txXfrm>
        <a:off x="0" y="824"/>
        <a:ext cx="8429684" cy="752730"/>
      </dsp:txXfrm>
    </dsp:sp>
    <dsp:sp modelId="{C0D1D636-3EC2-4049-A23D-E20D7F705C8C}">
      <dsp:nvSpPr>
        <dsp:cNvPr id="0" name=""/>
        <dsp:cNvSpPr/>
      </dsp:nvSpPr>
      <dsp:spPr>
        <a:xfrm>
          <a:off x="0" y="764355"/>
          <a:ext cx="8429684" cy="75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Финансовое обеспечение деятельности Думы Городского округа Верхняя Тура  </a:t>
          </a:r>
          <a:r>
            <a:rPr lang="ru-RU" sz="1800" b="1" i="0" u="none" kern="1200" dirty="0" smtClean="0"/>
            <a:t>614 </a:t>
          </a:r>
          <a:r>
            <a:rPr lang="ru-RU" sz="1800" b="1" i="0" u="none" kern="1200" dirty="0" smtClean="0"/>
            <a:t>тыс.рублей</a:t>
          </a:r>
          <a:endParaRPr lang="ru-RU" sz="1800" b="1" kern="1200" dirty="0"/>
        </a:p>
      </dsp:txBody>
      <dsp:txXfrm>
        <a:off x="0" y="764355"/>
        <a:ext cx="8429684" cy="752730"/>
      </dsp:txXfrm>
    </dsp:sp>
    <dsp:sp modelId="{14967EF6-DFD6-4527-8265-C7783C256285}">
      <dsp:nvSpPr>
        <dsp:cNvPr id="0" name=""/>
        <dsp:cNvSpPr/>
      </dsp:nvSpPr>
      <dsp:spPr>
        <a:xfrm>
          <a:off x="0" y="1527885"/>
          <a:ext cx="8429684" cy="75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Финансовое обеспечение деятельности Администрации Городского округа Верхняя Тура  </a:t>
          </a:r>
          <a:r>
            <a:rPr lang="ru-RU" sz="1800" b="1" kern="1200" dirty="0" smtClean="0"/>
            <a:t>16 474 </a:t>
          </a:r>
          <a:r>
            <a:rPr lang="ru-RU" sz="1800" b="1" kern="1200" dirty="0" smtClean="0"/>
            <a:t>тыс.рублей</a:t>
          </a:r>
          <a:endParaRPr lang="ru-RU" sz="1800" kern="1200" dirty="0"/>
        </a:p>
      </dsp:txBody>
      <dsp:txXfrm>
        <a:off x="0" y="1527885"/>
        <a:ext cx="8429684" cy="752730"/>
      </dsp:txXfrm>
    </dsp:sp>
    <dsp:sp modelId="{4A9F814B-F280-42BC-9300-C694B967D326}">
      <dsp:nvSpPr>
        <dsp:cNvPr id="0" name=""/>
        <dsp:cNvSpPr/>
      </dsp:nvSpPr>
      <dsp:spPr>
        <a:xfrm>
          <a:off x="0" y="2291416"/>
          <a:ext cx="8429684" cy="75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Финансовое обеспечение деятельности Контрольного органа Городского округа Верхняя Тура  </a:t>
          </a:r>
          <a:r>
            <a:rPr lang="ru-RU" sz="1800" b="1" kern="1200" dirty="0" smtClean="0"/>
            <a:t>1857 </a:t>
          </a:r>
          <a:r>
            <a:rPr lang="ru-RU" sz="1800" b="1" kern="1200" dirty="0" smtClean="0"/>
            <a:t>тыс.рублей</a:t>
          </a:r>
          <a:endParaRPr lang="ru-RU" sz="1800" kern="1200" dirty="0"/>
        </a:p>
      </dsp:txBody>
      <dsp:txXfrm>
        <a:off x="0" y="2291416"/>
        <a:ext cx="8429684" cy="752730"/>
      </dsp:txXfrm>
    </dsp:sp>
    <dsp:sp modelId="{1ECAB019-067F-4FA2-8979-C34FEFCCB3A8}">
      <dsp:nvSpPr>
        <dsp:cNvPr id="0" name=""/>
        <dsp:cNvSpPr/>
      </dsp:nvSpPr>
      <dsp:spPr>
        <a:xfrm>
          <a:off x="0" y="3033465"/>
          <a:ext cx="8429684" cy="75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Финансовое обеспечение деятельности финансового отдела администрации городского округа Верхняя Тура  </a:t>
          </a:r>
          <a:r>
            <a:rPr lang="ru-RU" sz="1800" b="1" kern="1200" dirty="0" smtClean="0"/>
            <a:t>4416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3033465"/>
        <a:ext cx="8429684" cy="752730"/>
      </dsp:txXfrm>
    </dsp:sp>
    <dsp:sp modelId="{24597B2E-4042-4C68-BA6B-7B5B49381C40}">
      <dsp:nvSpPr>
        <dsp:cNvPr id="0" name=""/>
        <dsp:cNvSpPr/>
      </dsp:nvSpPr>
      <dsp:spPr>
        <a:xfrm>
          <a:off x="0" y="3797296"/>
          <a:ext cx="8429684" cy="75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Финансовое обеспечение деятельности МКУ "Централизованная бухгалтерия Городского округа Верхняя Тура»</a:t>
          </a:r>
          <a:r>
            <a:rPr lang="ru-RU" sz="3600" b="0" i="0" u="none" kern="1200" dirty="0" smtClean="0"/>
            <a:t> </a:t>
          </a:r>
          <a:r>
            <a:rPr lang="ru-RU" sz="1800" b="1" i="0" u="none" kern="1200" dirty="0" smtClean="0"/>
            <a:t>24 029 </a:t>
          </a:r>
          <a:r>
            <a:rPr lang="ru-RU" sz="1800" b="1" i="0" u="none" kern="1200" dirty="0" smtClean="0"/>
            <a:t>тыс.рублей</a:t>
          </a:r>
          <a:endParaRPr lang="ru-RU" sz="1800" b="1" i="0" u="none" kern="1200" dirty="0" smtClean="0"/>
        </a:p>
      </dsp:txBody>
      <dsp:txXfrm>
        <a:off x="0" y="3797296"/>
        <a:ext cx="8429684" cy="752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14C3D7-8A66-49CD-B6E1-513EFF6D4263}">
      <dsp:nvSpPr>
        <dsp:cNvPr id="0" name=""/>
        <dsp:cNvSpPr/>
      </dsp:nvSpPr>
      <dsp:spPr>
        <a:xfrm>
          <a:off x="0" y="0"/>
          <a:ext cx="8429684" cy="678436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Выплата вознаграждения по агентскому договору за сбор арендной платы муниципального жилищного фонда </a:t>
          </a:r>
          <a:r>
            <a:rPr lang="ru-RU" sz="1800" b="1" kern="1200" dirty="0" smtClean="0"/>
            <a:t>14 </a:t>
          </a:r>
          <a:r>
            <a:rPr lang="ru-RU" sz="1800" b="1" kern="1200" dirty="0" smtClean="0"/>
            <a:t>тыс.рублей</a:t>
          </a:r>
          <a:endParaRPr lang="ru-RU" sz="1800" kern="1200" dirty="0"/>
        </a:p>
      </dsp:txBody>
      <dsp:txXfrm>
        <a:off x="0" y="0"/>
        <a:ext cx="8429684" cy="678436"/>
      </dsp:txXfrm>
    </dsp:sp>
    <dsp:sp modelId="{7517F456-6C7B-44B1-8679-D09A6C2D16FB}">
      <dsp:nvSpPr>
        <dsp:cNvPr id="0" name=""/>
        <dsp:cNvSpPr/>
      </dsp:nvSpPr>
      <dsp:spPr>
        <a:xfrm>
          <a:off x="0" y="1214451"/>
          <a:ext cx="8429684" cy="653648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 </a:t>
          </a:r>
          <a:r>
            <a:rPr lang="ru-RU" sz="1800" kern="1200" dirty="0" smtClean="0"/>
            <a:t>Выплата пенсии за выслугу лет лицам, замещавшим муниципальные должности и должности муниципальной службы </a:t>
          </a:r>
          <a:r>
            <a:rPr lang="ru-RU" sz="1800" b="1" kern="1200" dirty="0" smtClean="0"/>
            <a:t>1929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1214451"/>
        <a:ext cx="8429684" cy="653648"/>
      </dsp:txXfrm>
    </dsp:sp>
    <dsp:sp modelId="{6ADF3E83-F1EE-41D1-A9A6-E6A470C43EFA}">
      <dsp:nvSpPr>
        <dsp:cNvPr id="0" name=""/>
        <dsp:cNvSpPr/>
      </dsp:nvSpPr>
      <dsp:spPr>
        <a:xfrm>
          <a:off x="0" y="2313709"/>
          <a:ext cx="8429684" cy="606527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Регулирование отношений в области муниципальной собственности </a:t>
          </a:r>
          <a:r>
            <a:rPr lang="ru-RU" sz="1800" b="1" kern="1200" dirty="0" smtClean="0"/>
            <a:t>1310 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2313709"/>
        <a:ext cx="8429684" cy="606527"/>
      </dsp:txXfrm>
    </dsp:sp>
    <dsp:sp modelId="{62951684-B24A-4E4F-817E-8EFEB4C76C5B}">
      <dsp:nvSpPr>
        <dsp:cNvPr id="0" name=""/>
        <dsp:cNvSpPr/>
      </dsp:nvSpPr>
      <dsp:spPr>
        <a:xfrm>
          <a:off x="0" y="3286148"/>
          <a:ext cx="8429684" cy="727402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Осуществление первичного воинского учета на территориях, где отсутствуют военные комиссариаты  </a:t>
          </a:r>
          <a:r>
            <a:rPr lang="ru-RU" sz="1800" b="1" kern="1200" dirty="0" smtClean="0"/>
            <a:t>538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3286148"/>
        <a:ext cx="8429684" cy="727402"/>
      </dsp:txXfrm>
    </dsp:sp>
    <dsp:sp modelId="{D605DE6A-4AB1-4C4E-9457-32AACCD663B0}">
      <dsp:nvSpPr>
        <dsp:cNvPr id="0" name=""/>
        <dsp:cNvSpPr/>
      </dsp:nvSpPr>
      <dsp:spPr>
        <a:xfrm>
          <a:off x="0" y="4427116"/>
          <a:ext cx="8429684" cy="427606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 </a:t>
          </a:r>
          <a:r>
            <a:rPr lang="ru-RU" sz="1800" kern="1200" dirty="0" smtClean="0"/>
            <a:t>Организация проведения мероприятий по отлову и содержанию собак  без владельцев </a:t>
          </a:r>
          <a:r>
            <a:rPr lang="ru-RU" sz="1800" b="1" kern="1200" dirty="0" smtClean="0"/>
            <a:t>339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4427116"/>
        <a:ext cx="8429684" cy="427606"/>
      </dsp:txXfrm>
    </dsp:sp>
    <dsp:sp modelId="{4FFEB199-DD5F-4AD5-908F-1133B797237F}">
      <dsp:nvSpPr>
        <dsp:cNvPr id="0" name=""/>
        <dsp:cNvSpPr/>
      </dsp:nvSpPr>
      <dsp:spPr>
        <a:xfrm>
          <a:off x="0" y="5357899"/>
          <a:ext cx="8429684" cy="775493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Уплата взноса на капитальный ремонт муниципального жилого фонда </a:t>
          </a:r>
          <a:r>
            <a:rPr lang="ru-RU" sz="1800" b="1" kern="1200" dirty="0" smtClean="0"/>
            <a:t>419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5357899"/>
        <a:ext cx="8429684" cy="77549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6AFE8D-D121-48A2-84ED-F8FF550239C1}">
      <dsp:nvSpPr>
        <dsp:cNvPr id="0" name=""/>
        <dsp:cNvSpPr/>
      </dsp:nvSpPr>
      <dsp:spPr>
        <a:xfrm>
          <a:off x="0" y="192454"/>
          <a:ext cx="8501121" cy="578133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Уличное освещение </a:t>
          </a:r>
          <a:r>
            <a:rPr lang="ru-RU" sz="1800" b="1" kern="1200" dirty="0" smtClean="0"/>
            <a:t>7049</a:t>
          </a:r>
          <a:r>
            <a:rPr lang="ru-RU" sz="1800" kern="1200" dirty="0" smtClean="0"/>
            <a:t>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192454"/>
        <a:ext cx="8501121" cy="578133"/>
      </dsp:txXfrm>
    </dsp:sp>
    <dsp:sp modelId="{24C37E13-53A9-419B-9E4A-5C58205E42C1}">
      <dsp:nvSpPr>
        <dsp:cNvPr id="0" name=""/>
        <dsp:cNvSpPr/>
      </dsp:nvSpPr>
      <dsp:spPr>
        <a:xfrm>
          <a:off x="0" y="1143030"/>
          <a:ext cx="8501121" cy="518984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Субсидии перевозчикам, обслуживающим социально значимый автобусный маршрут </a:t>
          </a:r>
          <a:r>
            <a:rPr lang="ru-RU" sz="1800" b="1" kern="1200" dirty="0" smtClean="0"/>
            <a:t> 102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1143030"/>
        <a:ext cx="8501121" cy="518984"/>
      </dsp:txXfrm>
    </dsp:sp>
    <dsp:sp modelId="{D10B9E08-F2B5-4D15-8616-5A22C2D8FEAB}">
      <dsp:nvSpPr>
        <dsp:cNvPr id="0" name=""/>
        <dsp:cNvSpPr/>
      </dsp:nvSpPr>
      <dsp:spPr>
        <a:xfrm>
          <a:off x="0" y="2071730"/>
          <a:ext cx="8501121" cy="504655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Финансовое обеспечение деятельности МКУ «Служба единого заказчика» </a:t>
          </a:r>
          <a:r>
            <a:rPr lang="ru-RU" sz="1800" b="1" kern="1200" dirty="0" smtClean="0"/>
            <a:t> 5620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2071730"/>
        <a:ext cx="8501121" cy="504655"/>
      </dsp:txXfrm>
    </dsp:sp>
    <dsp:sp modelId="{75A7F790-93FF-4B8D-B202-D62FAEDDEE06}">
      <dsp:nvSpPr>
        <dsp:cNvPr id="0" name=""/>
        <dsp:cNvSpPr/>
      </dsp:nvSpPr>
      <dsp:spPr>
        <a:xfrm>
          <a:off x="0" y="2928987"/>
          <a:ext cx="8501121" cy="816192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Обеспечение деятельности </a:t>
          </a:r>
          <a:r>
            <a:rPr lang="ru-RU" sz="1800" kern="1200" dirty="0" smtClean="0"/>
            <a:t>МКУ «Управление образования Городского округа Верхняя Тура» 6</a:t>
          </a:r>
          <a:r>
            <a:rPr lang="ru-RU" sz="1800" b="1" kern="1200" dirty="0" smtClean="0"/>
            <a:t>038 тыс.рублей</a:t>
          </a:r>
          <a:endParaRPr lang="ru-RU" sz="1800" kern="1200" dirty="0"/>
        </a:p>
      </dsp:txBody>
      <dsp:txXfrm>
        <a:off x="0" y="2928987"/>
        <a:ext cx="8501121" cy="816192"/>
      </dsp:txXfrm>
    </dsp:sp>
    <dsp:sp modelId="{737D1AF4-A411-475B-B69A-82060FD105D2}">
      <dsp:nvSpPr>
        <dsp:cNvPr id="0" name=""/>
        <dsp:cNvSpPr/>
      </dsp:nvSpPr>
      <dsp:spPr>
        <a:xfrm>
          <a:off x="0" y="4071990"/>
          <a:ext cx="8501121" cy="1198080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 за счет резервного фонда Администрации Городского округа Верхняя Тура (выплата материальной помощи пострадавшим от пожаров) </a:t>
          </a:r>
          <a:r>
            <a:rPr lang="ru-RU" sz="1800" b="1" kern="1200" dirty="0" smtClean="0"/>
            <a:t>15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4071990"/>
        <a:ext cx="8501121" cy="11980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FCE9C6-3F37-43EC-8408-070672E798DC}">
      <dsp:nvSpPr>
        <dsp:cNvPr id="0" name=""/>
        <dsp:cNvSpPr/>
      </dsp:nvSpPr>
      <dsp:spPr>
        <a:xfrm>
          <a:off x="0" y="0"/>
          <a:ext cx="8429684" cy="969893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 за счет резервного фонда Правительства Свердловской области (приобретение средств дезинфекции для многоквартирных домов) </a:t>
          </a:r>
          <a:r>
            <a:rPr lang="ru-RU" sz="1800" b="1" kern="1200" dirty="0" smtClean="0"/>
            <a:t>43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0"/>
        <a:ext cx="8429684" cy="969893"/>
      </dsp:txXfrm>
    </dsp:sp>
    <dsp:sp modelId="{58B2E5FE-9211-40EB-9AB4-0C4B043C609D}">
      <dsp:nvSpPr>
        <dsp:cNvPr id="0" name=""/>
        <dsp:cNvSpPr/>
      </dsp:nvSpPr>
      <dsp:spPr>
        <a:xfrm>
          <a:off x="0" y="1287877"/>
          <a:ext cx="8429684" cy="823732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 за счет резервного фонда Правительства Свердловской области (приобретение </a:t>
          </a:r>
          <a:r>
            <a:rPr lang="ru-RU" sz="1800" kern="1200" dirty="0" smtClean="0"/>
            <a:t>боксерской  экипировки для </a:t>
          </a:r>
          <a:r>
            <a:rPr lang="ru-RU" sz="1800" kern="1200" dirty="0" smtClean="0"/>
            <a:t>секции ДЮСШ) </a:t>
          </a:r>
          <a:r>
            <a:rPr lang="ru-RU" sz="1800" b="1" kern="1200" dirty="0" smtClean="0"/>
            <a:t>71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1287877"/>
        <a:ext cx="8429684" cy="823732"/>
      </dsp:txXfrm>
    </dsp:sp>
    <dsp:sp modelId="{A6AAF9AD-FB2F-4CB5-B35B-72FC95294015}">
      <dsp:nvSpPr>
        <dsp:cNvPr id="0" name=""/>
        <dsp:cNvSpPr/>
      </dsp:nvSpPr>
      <dsp:spPr>
        <a:xfrm>
          <a:off x="0" y="2314578"/>
          <a:ext cx="8429684" cy="873174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Уплата административного штрафа по акту проверки министерства финансов Свердловской области  </a:t>
          </a:r>
          <a:r>
            <a:rPr lang="ru-RU" sz="1800" b="1" kern="1200" dirty="0" smtClean="0"/>
            <a:t>633 </a:t>
          </a:r>
          <a:r>
            <a:rPr lang="ru-RU" sz="1800" b="1" kern="1200" dirty="0" smtClean="0"/>
            <a:t>тыс.рублей</a:t>
          </a:r>
          <a:endParaRPr lang="ru-RU" sz="3500" b="1" kern="1200" dirty="0"/>
        </a:p>
      </dsp:txBody>
      <dsp:txXfrm>
        <a:off x="0" y="2314578"/>
        <a:ext cx="8429684" cy="873174"/>
      </dsp:txXfrm>
    </dsp:sp>
    <dsp:sp modelId="{8EC9AB83-C016-42FF-8CA8-BEC23ACE300C}">
      <dsp:nvSpPr>
        <dsp:cNvPr id="0" name=""/>
        <dsp:cNvSpPr/>
      </dsp:nvSpPr>
      <dsp:spPr>
        <a:xfrm>
          <a:off x="0" y="3487657"/>
          <a:ext cx="8429684" cy="1076364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Приобретение устройств (средств) дезинфекции и медицинского контроля для муниципальных организаций в целях профилактики и устранения последствий распространения новой </a:t>
          </a:r>
          <a:r>
            <a:rPr lang="ru-RU" sz="1800" kern="1200" dirty="0" err="1" smtClean="0"/>
            <a:t>коронавирусной</a:t>
          </a:r>
          <a:r>
            <a:rPr lang="ru-RU" sz="1800" kern="1200" dirty="0" smtClean="0"/>
            <a:t> инфекции </a:t>
          </a:r>
          <a:r>
            <a:rPr lang="ru-RU" sz="1800" b="1" kern="1200" dirty="0" smtClean="0"/>
            <a:t>2597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3487657"/>
        <a:ext cx="8429684" cy="1076364"/>
      </dsp:txXfrm>
    </dsp:sp>
    <dsp:sp modelId="{5B1EA923-E25C-4A93-AECA-22A6A514D93C}">
      <dsp:nvSpPr>
        <dsp:cNvPr id="0" name=""/>
        <dsp:cNvSpPr/>
      </dsp:nvSpPr>
      <dsp:spPr>
        <a:xfrm>
          <a:off x="0" y="5076502"/>
          <a:ext cx="8429684" cy="1164503"/>
        </a:xfrm>
        <a:prstGeom prst="round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Приобретение устройств (средств) дезинфекции и медицинского контроля для муниципальных организаций в сфере культуры в целях профилактики и устранения последствий распространения новой </a:t>
          </a:r>
          <a:r>
            <a:rPr lang="ru-RU" sz="1800" kern="1200" dirty="0" err="1" smtClean="0"/>
            <a:t>коронавирусной</a:t>
          </a:r>
          <a:r>
            <a:rPr lang="ru-RU" sz="1800" kern="1200" dirty="0" smtClean="0"/>
            <a:t> инфекции  </a:t>
          </a:r>
          <a:r>
            <a:rPr lang="ru-RU" sz="1800" b="1" kern="1200" dirty="0" smtClean="0"/>
            <a:t>219 </a:t>
          </a:r>
          <a:r>
            <a:rPr lang="ru-RU" sz="1800" b="1" kern="1200" dirty="0" smtClean="0"/>
            <a:t>тыс.рублей</a:t>
          </a:r>
          <a:endParaRPr lang="ru-RU" sz="1800" b="1" kern="1200" dirty="0"/>
        </a:p>
      </dsp:txBody>
      <dsp:txXfrm>
        <a:off x="0" y="5076502"/>
        <a:ext cx="8429684" cy="1164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0.77608</cdr:x>
      <cdr:y>0.12176</cdr:y>
    </cdr:from>
    <cdr:to>
      <cdr:x>0.90967</cdr:x>
      <cdr:y>0.1943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10250" y="447675"/>
          <a:ext cx="100012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тыс.</a:t>
          </a:r>
          <a:r>
            <a:rPr lang="ru-RU" sz="1100" baseline="0"/>
            <a:t> руб.</a:t>
          </a:r>
          <a:endParaRPr lang="ru-RU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43108" y="1500174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Отчет об исполнении бюджета Городского округа Верхняя Тура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 2020 год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для граждан</a:t>
            </a:r>
            <a:endParaRPr lang="ru-RU" sz="3600" b="1" dirty="0">
              <a:solidFill>
                <a:schemeClr val="bg2">
                  <a:lumMod val="7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Программные расходы бюджета Городского округа Верхняя Тура по итогам  2020 года</a:t>
            </a:r>
            <a:endParaRPr lang="ru-RU" sz="2800" b="1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57224" y="1785926"/>
            <a:ext cx="7429552" cy="100013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рамках бюджета Городского округа Верхняя Тура осуществляются расходы по пяти муниципальным программам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4282" y="3357562"/>
            <a:ext cx="2928958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«Повышение эффективности деятельности органов местного самоуправления  Городского округа Верхняя Тура до 2024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29322" y="3286124"/>
            <a:ext cx="2928958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 Муниципальная программа «Строительство, развитие и содержание объектов городского и дорожного хозяйства Городского округа Верхняя Тура до 2024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43504" y="5429264"/>
            <a:ext cx="3786214" cy="1214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«Развитие культуры, физической культуры и спорта и молодежной политики в Городском округе Верхняя Тура до 2022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2844" y="5429264"/>
            <a:ext cx="4143404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«Развитие системы образования в Городском округе Верхняя Тура до 2022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571604" y="2857496"/>
            <a:ext cx="642942" cy="500066"/>
          </a:xfrm>
          <a:prstGeom prst="straightConnector1">
            <a:avLst/>
          </a:prstGeom>
          <a:ln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1964513" y="3464719"/>
            <a:ext cx="2643206" cy="12858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14810" y="2857496"/>
            <a:ext cx="3071834" cy="250033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43504" y="2786058"/>
            <a:ext cx="857256" cy="57150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3000364" y="4000504"/>
            <a:ext cx="3071834" cy="150019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"Формирование современной городской среды на территории Городского округа Верхняя Тура на 2018-2024 годы"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3464711" y="3464719"/>
            <a:ext cx="1143008" cy="7143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 стрелкой 24"/>
          <p:cNvCxnSpPr/>
          <p:nvPr/>
        </p:nvCxnSpPr>
        <p:spPr>
          <a:xfrm rot="10800000" flipV="1">
            <a:off x="2928926" y="2857494"/>
            <a:ext cx="2286016" cy="200026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5107785" y="3178967"/>
            <a:ext cx="1928826" cy="157163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613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«Повышение эффективности деятельности органов местного самоуправления  Городского округа Верхняя Тура до 2024 года»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0" y="1857364"/>
            <a:ext cx="5500694" cy="135732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2020 года  составил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116 256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116 378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тыс.рублей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429256" y="1857364"/>
            <a:ext cx="3214710" cy="10715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0034" y="3071810"/>
            <a:ext cx="3071834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Развитие и модернизация систем коммунальной инфраструктуры города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86116" y="3357562"/>
            <a:ext cx="2857520" cy="15001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Улучшение жилищных условий граждан, проживающих в городском округе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43768" y="3286124"/>
            <a:ext cx="1857388" cy="30718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Оказание мер социальной поддержки отдельным категориям граждан (почетные жители, городской совет ветеранов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43306" y="4929198"/>
            <a:ext cx="2571768" cy="12858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городской единой дежурно-диспетчерской службы-112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15008" y="3714752"/>
            <a:ext cx="1857388" cy="221457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Мероприятия по разработке документации по планировке территории города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>
            <a:stCxn id="4" idx="3"/>
          </p:cNvCxnSpPr>
          <p:nvPr/>
        </p:nvCxnSpPr>
        <p:spPr>
          <a:xfrm rot="5400000">
            <a:off x="4336019" y="1864979"/>
            <a:ext cx="656994" cy="247104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5643570" y="2928934"/>
            <a:ext cx="642942" cy="50006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429520" y="3000372"/>
            <a:ext cx="285752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6607983" y="3250405"/>
            <a:ext cx="714380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42844" y="4286256"/>
            <a:ext cx="2857520" cy="15001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Текущее содержание гидротехнического сооружения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Верхне-Туринский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гидроузел»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s://sun9-49.userapi.com/c834202/v834202210/14f0ae/x5yGGLSef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0138">
            <a:off x="1697507" y="5336665"/>
            <a:ext cx="2428892" cy="1366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целевые показатели программы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2844" y="1643050"/>
            <a:ext cx="4857784" cy="4857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«Улучшение жилищных условий граждан, проживающих на территории Городского округа Верхняя Тура» осуществляются расходы по переселению граждан из жилых помещений, признанных непригодными для проживания. На указанные цели в 2020 году направлено 6650 тыс. рублей, что позволило расселить 2 аварийных многоквартирных дома и предоставить взамен благоустроенное жилье 19 гражданам</a:t>
            </a:r>
            <a:endParaRPr lang="ru-RU" sz="1200" dirty="0"/>
          </a:p>
        </p:txBody>
      </p:sp>
      <p:sp>
        <p:nvSpPr>
          <p:cNvPr id="5" name="Овал 4"/>
          <p:cNvSpPr/>
          <p:nvPr/>
        </p:nvSpPr>
        <p:spPr>
          <a:xfrm>
            <a:off x="5072034" y="642918"/>
            <a:ext cx="4071966" cy="4143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 «Развитие и модернизация систем коммунальной инфраструктуры в Городском округе Верхняя Тура» в отчетном году приобретен в собственность городского округа имущественный комплекс газовой котельной, ранее принадлежавший ООО «Новая энергетика», что позволило обеспечить энергетическую безопасность  и стабильность для города</a:t>
            </a:r>
            <a:endParaRPr lang="ru-RU" sz="1200" dirty="0"/>
          </a:p>
        </p:txBody>
      </p:sp>
      <p:pic>
        <p:nvPicPr>
          <p:cNvPr id="21506" name="Picture 2" descr="https://moigorod.online/uploads/posts/2017-09/1505940332_z529gvytd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143380"/>
            <a:ext cx="3000396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Office\Contacts\Documents\бюджет для граждан\исполнение 2020\энергосбережени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500042"/>
            <a:ext cx="1928826" cy="2571768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0" y="428604"/>
            <a:ext cx="4929190" cy="3714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 В рамках подпрограммы «Обеспечение безопасности гидротехнических сооружений </a:t>
            </a:r>
            <a:r>
              <a:rPr lang="ru-RU" sz="1200" dirty="0" err="1" smtClean="0"/>
              <a:t>Верхне-Туринского</a:t>
            </a:r>
            <a:r>
              <a:rPr lang="ru-RU" sz="1200" dirty="0" smtClean="0"/>
              <a:t> гидроузла на р. Тура на территории Городского округа Верхняя Тура»  начаты работы по проведению капитального ремонта городской плотины. На указанные цели в отчетном периоде направлено 10 000 тыс. рублей, работы будут продолжены в 2021 и 2022 годах</a:t>
            </a:r>
            <a:endParaRPr lang="ru-RU" sz="1200" dirty="0"/>
          </a:p>
        </p:txBody>
      </p:sp>
      <p:sp>
        <p:nvSpPr>
          <p:cNvPr id="3" name="Овал 2"/>
          <p:cNvSpPr/>
          <p:nvPr/>
        </p:nvSpPr>
        <p:spPr>
          <a:xfrm>
            <a:off x="5214942" y="2500306"/>
            <a:ext cx="4214842" cy="3786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«Энергосбережение и повышение энергетической эффективности в Городском округе Верхняя Тура» оплачены выполненные работы по   повышению энергетической  эффективности линий уличного освещения Северо-Западной части города (установка  опор уличного освещения и энергосберегающих ламп). Всего заменено 144 лампы, сеть уличного освещения увеличена на 5,8 км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0481" name="Picture 1" descr="D:\Users\Office\Contacts\Documents\бюджет для граждан\исполнение 2020\гидроузел плиты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7" y="3714752"/>
            <a:ext cx="4214842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 стрелкой 24"/>
          <p:cNvCxnSpPr/>
          <p:nvPr/>
        </p:nvCxnSpPr>
        <p:spPr>
          <a:xfrm>
            <a:off x="2143108" y="2643182"/>
            <a:ext cx="1928826" cy="150019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>
            <a:off x="3357554" y="2643182"/>
            <a:ext cx="3964809" cy="85725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428860" y="2643182"/>
            <a:ext cx="3857652" cy="228601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8" idx="0"/>
          </p:cNvCxnSpPr>
          <p:nvPr/>
        </p:nvCxnSpPr>
        <p:spPr>
          <a:xfrm rot="16200000" flipH="1">
            <a:off x="142856" y="3571864"/>
            <a:ext cx="2357430" cy="64294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«Строительство, развитие и содержание объектов городского и дорожного хозяйства Городского округа Верхняя Тура до 2024 года»</a:t>
            </a:r>
            <a:endParaRPr lang="ru-RU" sz="24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71934" y="2071678"/>
            <a:ext cx="4929222" cy="11430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Объем расходов данной программы по итогам 2020 года  составил 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342 238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394 845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916832"/>
            <a:ext cx="3286148" cy="7143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000372"/>
            <a:ext cx="3428992" cy="14287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Развитие и обеспечение сохранности городских автомобильных дорог  (очистка от снега в зимний период, </a:t>
            </a:r>
            <a:r>
              <a:rPr lang="ru-RU" sz="13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грейдирование</a:t>
            </a:r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отсыпка  и текущий (ямочный) ремонт в летний период</a:t>
            </a:r>
            <a:r>
              <a:rPr lang="ru-RU" sz="12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)</a:t>
            </a:r>
            <a:endParaRPr lang="ru-RU" sz="12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43570" y="4929198"/>
            <a:ext cx="3357586" cy="178595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поддержка отдельных категорий граждан в области ЖКХ (компенсация оплаты коммунальных услуг льготным категориям граждан за счет федерального и областного бюджета, предоставление жилищных субсидий)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86446" y="3500438"/>
            <a:ext cx="3071834" cy="12144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Разработка проектно-сметной документации по привязке типового проекта строительства здания городского центра культуры и досуга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5072050"/>
            <a:ext cx="2857520" cy="1785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в области благоустройства города (ликвидация несанкционированных свалок, озеленение города, очистка от зимних накоплений, скашивание травы)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464315" y="2750339"/>
            <a:ext cx="357190" cy="1428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071802" y="4143380"/>
            <a:ext cx="2571768" cy="16430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Разработка проектно-сметной документации "Строительство физкультурно-оздоровительного комплекса в Городском округе Верхняя Тура"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 стрелкой 11"/>
          <p:cNvCxnSpPr>
            <a:endCxn id="5" idx="1"/>
          </p:cNvCxnSpPr>
          <p:nvPr/>
        </p:nvCxnSpPr>
        <p:spPr>
          <a:xfrm rot="16200000" flipH="1">
            <a:off x="1571604" y="1785926"/>
            <a:ext cx="3643338" cy="235745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1714480" y="1857364"/>
            <a:ext cx="3929090" cy="20717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Строительство объекта «Станция биологической очистки </a:t>
            </a:r>
            <a:r>
              <a:rPr lang="ru-RU" sz="16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хозбытовых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сточных вод централизованной системы водоотведения ГО Верхняя Тура Свердловской области»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572132" y="1142984"/>
            <a:ext cx="3571868" cy="292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 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Реконструкция автомобильной дороги общего пользования по переулку Безымянному от плотины до улицы Мира с продолжением по улице Мира до дома интерната в Городском округе Верхняя Тура Свердловской области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06" y="3786190"/>
            <a:ext cx="3786214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Освоение сопочного месторождения подземного источника водоснабжения и строительство водовода до существующей системы водоснабжения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3786190"/>
            <a:ext cx="4214842" cy="20002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Строительство распределительного газопровода микрорайона "Рига" в городском округе Верхняя Тура  и строительство распределительного газопровода низкого давления ул. Грушина 108, 118а, 145, 133, ул. Карла Либкнехта 193, 187, 178, 209, 197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28604"/>
            <a:ext cx="3286148" cy="7143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928662" y="1214422"/>
            <a:ext cx="785818" cy="71438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-392941" y="2035959"/>
            <a:ext cx="2571768" cy="92869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86116" y="1000108"/>
            <a:ext cx="2357454" cy="57150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Office\Contacts\Documents\бюджет для граждан\исполнение 2020\остановка Б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40148">
            <a:off x="110691" y="2096084"/>
            <a:ext cx="2643174" cy="1982381"/>
          </a:xfrm>
          <a:prstGeom prst="rect">
            <a:avLst/>
          </a:prstGeom>
          <a:noFill/>
        </p:spPr>
      </p:pic>
      <p:pic>
        <p:nvPicPr>
          <p:cNvPr id="9" name="Picture 3" descr="C:\Windows\Temp\Rar$DIa0.156\PzLV7gZh5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1982387" cy="1928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Отдельные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6248" y="3643314"/>
            <a:ext cx="4857752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Завершены работы по объекту «Строительство распределительного газопровода микрорайона «Рига»  в Городском округе Верхняя Тура», начатые в 2019 году, объект введен в эксплуатацию.  Общий объем расходов составил в 2019 году 9811,9 тыс.рублей, в 2020 году – </a:t>
            </a:r>
          </a:p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46 753 тыс.рублей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596" y="857232"/>
            <a:ext cx="507209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Завершены работы по реконструкции автомобильной дороги по пер. Безымянному от плотины до ул.Мира с продолжением по улице Мира до дома интерната, начатые в 2019 году. Общий объем расходов составил  в 2019 году 3224,6 тыс.рублей, в 2020 году  - 71 920 тыс.рублей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7" name="Picture 2" descr="D:\Users\Office\Contacts\Documents\бюджет для граждан\исполнение 2020\безымянный было-стал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857232"/>
            <a:ext cx="2304751" cy="2278054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3857620" y="5715016"/>
            <a:ext cx="6072230" cy="1271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Протяженность  газопровода 20,13 км, появилась возможность подключить к газу 558 домов, в которых проживает 1380 человек 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29" name="Picture 5" descr="D:\Users\Office\Contacts\Documents\бюджет для граждан\исполнение 2020\газ Риг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2146">
            <a:off x="517140" y="4747498"/>
            <a:ext cx="3502519" cy="2339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Office\Contacts\Documents\бюджет для граждан\исполнение 2020\сопочное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0075">
            <a:off x="6411514" y="3214686"/>
            <a:ext cx="2732486" cy="3643314"/>
          </a:xfrm>
          <a:prstGeom prst="rect">
            <a:avLst/>
          </a:prstGeom>
          <a:noFill/>
        </p:spPr>
      </p:pic>
      <p:pic>
        <p:nvPicPr>
          <p:cNvPr id="2050" name="Picture 2" descr="D:\Users\Office\Contacts\Documents\бюджет для граждан\исполнение 2020\сопочное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4429132"/>
            <a:ext cx="2357436" cy="3143248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572000" y="357166"/>
            <a:ext cx="4143404" cy="2000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Частично выполнены работы по  строительству объекта "Станция биологической очистки </a:t>
            </a:r>
            <a:r>
              <a:rPr lang="ru-RU" sz="14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хозбытовых</a:t>
            </a:r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сточных вод централизованной системы водоотведения ГО Верхняя Тура Свердловской области», начатые в 2019 году. За 2019 год объем расходов составил 101 236 тыс.рублей, в 2020 году -  69 164 тыс.рублей 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728" y="3929066"/>
            <a:ext cx="485778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Завершены работы по строительству водозаборных сооружений и сетей водоснабжения в г. Верхняя Тура Свердловской области. Общий объем расходов за 2019 год составил 21 797 тыс.рублей, за 2020 год 76 750 тыс.рублей. В настоящее время ведутся пусконаладочные работы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26" name="Picture 2" descr="D:\Users\Office\Contacts\Documents\бюджет для граждан\исполнение 2020\станция биологической очистк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33980">
            <a:off x="495399" y="529233"/>
            <a:ext cx="4035035" cy="3026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8596" y="285728"/>
            <a:ext cx="5214974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Начаты работы по реконструкции автомобильной дороги по улице Карла Либкнехта в Городском округе Верхняя Тура Свердловской области. Общий объем расходов в 2020 году по указанному объекту с учетом расходов на разработку проектно-сметной документации составил 9158 тыс.руб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лей 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85918" y="2714620"/>
            <a:ext cx="564360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Оплачены выполненные работы за разработку проектно-сметной документации «Строительство физкультурно-оздоровительного комплекса в Городском округе Верхняя Тура» в сумме 3780 тыс.рублей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4546" y="4857760"/>
            <a:ext cx="692945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Оплачены выполненные работы за разработку проектно-сметной документации по объекту «Газоснабжение жилых домов по ул. Фомина, ул. 25 лет Октября, ул. Крупская, ул. Кривощекова, ул. </a:t>
            </a:r>
            <a:r>
              <a:rPr lang="ru-RU" sz="16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Иканина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ул. Карла Либкнехта в г. Верхняя Тура Свердловской области» </a:t>
            </a:r>
          </a:p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сумме 4159 тыс.рублей</a:t>
            </a:r>
            <a:endParaRPr lang="ru-RU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rot="16200000" flipH="1">
            <a:off x="1178695" y="4107661"/>
            <a:ext cx="1928826" cy="85725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системы образования в Городском округе Верхняя Тура до 2023 года»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0" y="2643182"/>
            <a:ext cx="2357454" cy="785818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282" y="1571612"/>
            <a:ext cx="8715404" cy="785818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Объем расходов данной программы по итогам  2020 года  составил 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222 521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224 784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844" y="4143380"/>
            <a:ext cx="2857520" cy="92869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дошкольных образовательных учреждений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714744" y="2571744"/>
            <a:ext cx="2286016" cy="121444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общеобразовательных учреждений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15042" y="3357562"/>
            <a:ext cx="2928958" cy="107157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учреждений дополнительного образования (ДШИ им.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А.А.Пантыкина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ДЮСШ)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214414" y="5572140"/>
            <a:ext cx="2143140" cy="107157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Проведение летней оздоровительной кампании для детей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000628" y="4929198"/>
            <a:ext cx="3286148" cy="121444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Укрепление материально-технической базы образовательных учреждений (проведение ремонтных работ, приобретение оборудования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178695" y="3821909"/>
            <a:ext cx="500066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43174" y="3214686"/>
            <a:ext cx="100013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00298" y="3571876"/>
            <a:ext cx="3429024" cy="71438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071670" y="3571876"/>
            <a:ext cx="2928958" cy="135732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714348" y="1357298"/>
          <a:ext cx="800105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857620" y="214290"/>
            <a:ext cx="557216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Бюджет, как форма образования и расходования денежных средств , подвержен изменениям, так как  его параметры (доходы, расходы и дефицит бюджета) могут увеличиваться и уменьшаться по разным причинам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142852"/>
            <a:ext cx="342902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 Городского округа Верхняя Тура на 2020 год утвержден решением Думы Городского округа Верхняя Тура от 19.12.2019 № 35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42910" y="428604"/>
            <a:ext cx="4929222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entury Gothic" pitchFamily="34" charset="0"/>
                <a:ea typeface="Liberation Serif" pitchFamily="18" charset="0"/>
                <a:cs typeface="Liberation Serif" pitchFamily="18" charset="0"/>
              </a:rPr>
              <a:t>На территории  Городского округа Верхняя Тура Действует 6 учреждений дошкольного образования. Общий объем расходов на  обеспечение текущих расходов всех учреждений составил </a:t>
            </a:r>
          </a:p>
          <a:p>
            <a:pPr algn="ctr"/>
            <a:r>
              <a:rPr lang="ru-RU" sz="1600" dirty="0" smtClean="0">
                <a:latin typeface="Century Gothic" pitchFamily="34" charset="0"/>
                <a:ea typeface="Liberation Serif" pitchFamily="18" charset="0"/>
                <a:cs typeface="Liberation Serif" pitchFamily="18" charset="0"/>
              </a:rPr>
              <a:t>в 2020 году 94 117 тыс.рублей </a:t>
            </a:r>
            <a:endParaRPr lang="ru-RU" sz="1600" dirty="0"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3076" name="Picture 4" descr="https://sun9-72.userapi.com/impf/c854424/v854424857/f71be/iQdxVzgE9CY.jpg?size=1920x1280&amp;quality=96&amp;proxy=1&amp;sign=eaed3ce8e620b4ac9de14abb9ea0abb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42852"/>
            <a:ext cx="2880000" cy="1920000"/>
          </a:xfrm>
          <a:prstGeom prst="rect">
            <a:avLst/>
          </a:prstGeom>
          <a:noFill/>
        </p:spPr>
      </p:pic>
      <p:pic>
        <p:nvPicPr>
          <p:cNvPr id="3078" name="Picture 6" descr="https://sun9-38.userapi.com/impf/c855424/v855424857/f2607/_cN9XS76o0c.jpg?size=1280x853&amp;quality=96&amp;sign=afd2aac341ac90035bfbef65d5652ee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1928802"/>
            <a:ext cx="2880000" cy="1919250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00364" y="3429000"/>
          <a:ext cx="5328477" cy="3020801"/>
        </p:xfrm>
        <a:graphic>
          <a:graphicData uri="http://schemas.openxmlformats.org/drawingml/2006/table">
            <a:tbl>
              <a:tblPr/>
              <a:tblGrid>
                <a:gridCol w="510513"/>
                <a:gridCol w="1542174"/>
                <a:gridCol w="670048"/>
                <a:gridCol w="510513"/>
                <a:gridCol w="510513"/>
                <a:gridCol w="691319"/>
                <a:gridCol w="893397"/>
              </a:tblGrid>
              <a:tr h="207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N 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Цели, задачи и  целевые показатели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Значение целевого показателя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Процент выполнения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Причины  отклонения от планового значения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5193" marR="5193" marT="51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4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1  «Развитие системы дошкольного образования в городском округе Верхняя Тура»                                                                         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9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1   "Обеспечение 100-процентной доступности дошкольного образования для детей в возрасте от 1 до 7 лет"                                                                             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0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1  " Обеспечение государственных гарантий прав граждан на получение общедоступного и бесплатного дошкольного образования в муниципальных дошкольных образовательных организациях"                                                                          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23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 Обеспеченность доступности дошкольного образования для детей в возрасте от 1 до 7 лет (численность детей от 1 до 7 лет всего ,из них получают дошкольное образование);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3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2 Отношение среднемесячной заработной платы педагогических работников муниципальных дошкольных образовательных организаций к среднемесячной заработной плате в общем образовании в Свердловской области;  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5193" marR="5193" marT="51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ая прямоугольная выноска 9"/>
          <p:cNvSpPr/>
          <p:nvPr/>
        </p:nvSpPr>
        <p:spPr>
          <a:xfrm>
            <a:off x="6143636" y="2357430"/>
            <a:ext cx="2857520" cy="714380"/>
          </a:xfrm>
          <a:prstGeom prst="wedgeRoundRectCallout">
            <a:avLst>
              <a:gd name="adj1" fmla="val -61027"/>
              <a:gd name="adj2" fmla="val 924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Исполнение отдельных целевых показателей</a:t>
            </a:r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sun9-31.userapi.com/impf/c850532/v850532950/c451e/3xpADbFGHrU.jpg?size=1280x960&amp;quality=96&amp;sign=1b09b78e87059db4c743465d856c475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4929198"/>
            <a:ext cx="2857520" cy="2143140"/>
          </a:xfrm>
          <a:prstGeom prst="rect">
            <a:avLst/>
          </a:prstGeom>
          <a:noFill/>
        </p:spPr>
      </p:pic>
      <p:pic>
        <p:nvPicPr>
          <p:cNvPr id="4" name="Picture 8" descr="https://sun9-57.userapi.com/impg/Av9QEcXx-txRhu9lA80_JgS0q4lJ-dDZInYaXQ/uhhvx37gxcw.jpg?size=1280x960&amp;quality=96&amp;proxy=1&amp;sign=1ba1dc05323c979ffd8657f5beee7d0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714884"/>
            <a:ext cx="2571768" cy="164305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285728"/>
          <a:ext cx="5214976" cy="3430256"/>
        </p:xfrm>
        <a:graphic>
          <a:graphicData uri="http://schemas.openxmlformats.org/drawingml/2006/table">
            <a:tbl>
              <a:tblPr/>
              <a:tblGrid>
                <a:gridCol w="499640"/>
                <a:gridCol w="1509321"/>
                <a:gridCol w="655776"/>
                <a:gridCol w="499640"/>
                <a:gridCol w="499640"/>
                <a:gridCol w="676594"/>
                <a:gridCol w="874365"/>
              </a:tblGrid>
              <a:tr h="12528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N 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Цели, задачи и  целевые показатели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tabLst>
                          <a:tab pos="0" algn="l"/>
                        </a:tabLs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Значение целевого показателя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Процент выполнения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Причины  отклонения от планового значения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1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2        "Развитие системы общего образования в Городском округе Верхняя Тура"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2  "Обеспечение доступности качественного общего образования, соответствующего требованиям инновационного социально-экономического развития Городского округа Верхняя Тура"                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3." Обеспечение детей современными условиями при реализации государственного стандарта общего образования"     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4. " Охват детей школьного возраста в государственных общеобразовательных организациях городского округа Верхняя Тура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%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5."Доля общеобразовательных организаций, перешедших на федеральный государственный образовательный стандарт общего образования, в общем количестве общеобразовательных организаций "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%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286248" y="3357562"/>
            <a:ext cx="5143504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Общее образование юные жители города Верхняя Тура получают в двух учреждениях общего образования. Общий объем расходов на обеспечение текущей деятельности двух городских школ составил  в 2020 году  94 708 тыс.рублей</a:t>
            </a:r>
            <a:endParaRPr lang="ru-RU" sz="16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929454" y="500042"/>
            <a:ext cx="1857388" cy="1285884"/>
          </a:xfrm>
          <a:prstGeom prst="wedgeRoundRectCallout">
            <a:avLst>
              <a:gd name="adj1" fmla="val -108712"/>
              <a:gd name="adj2" fmla="val 43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отдельных целевых показателей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s://sun9-70.userapi.com/impg/1raE8BguVf3wdcFinGHkQVlSGer_5cCdt5sbTw/hL8T9iHA-fU.jpg?size=1280x960&amp;quality=96&amp;sign=2f7b0a18a0e6e36a9401eb6a3e940fb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500570"/>
            <a:ext cx="3840000" cy="2880000"/>
          </a:xfrm>
          <a:prstGeom prst="rect">
            <a:avLst/>
          </a:prstGeom>
          <a:noFill/>
        </p:spPr>
      </p:pic>
      <p:pic>
        <p:nvPicPr>
          <p:cNvPr id="50186" name="Picture 10" descr="https://sun9-14.userapi.com/impg/jDwM4Faww46Q-1zDB7VVTDYFlUnLFnqdXaW6dQ/GLKhhpIcVtA.jpg?size=608x1080&amp;quality=96&amp;sign=b01b36f3ef6c089324249454e39fa51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1013333" cy="18000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285984" y="285728"/>
            <a:ext cx="4929222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рамках данной программы в городе Верхняя тура осуществляют свою деятельность два учреждения дополнительного образования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6578" y="2928934"/>
            <a:ext cx="107157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178" name="Picture 2" descr="https://sun9-2.userapi.com/impf/c846322/v846322442/15e388/KY4k3IdTK48.jpg?size=1280x960&amp;quality=96&amp;sign=3950127b75aa0c150ef08870d52385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143116"/>
            <a:ext cx="3840000" cy="2071702"/>
          </a:xfrm>
          <a:prstGeom prst="rect">
            <a:avLst/>
          </a:prstGeom>
          <a:noFill/>
        </p:spPr>
      </p:pic>
      <p:pic>
        <p:nvPicPr>
          <p:cNvPr id="50184" name="Picture 8" descr="https://sun9-38.userapi.com/impg/pSb0uybDnpSwNgailmVa_Uv_s8Y3JpKIMF-5WA/9PmIi0FgXu0.jpg?size=1280x720&amp;quality=96&amp;sign=4669e53032c7c582813f91adcfd2906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4714884"/>
            <a:ext cx="3200000" cy="18000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0" y="1571612"/>
            <a:ext cx="4357686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Верхнетуринское</a:t>
            </a:r>
            <a:r>
              <a:rPr lang="ru-RU" sz="1200" dirty="0" smtClean="0"/>
              <a:t> муниципальное бюджетное образовательное учреждение дополнительного образования детей "Детско-юношеская спортивная школа"</a:t>
            </a:r>
            <a:endParaRPr lang="ru-RU" sz="1200" dirty="0"/>
          </a:p>
        </p:txBody>
      </p:sp>
      <p:sp>
        <p:nvSpPr>
          <p:cNvPr id="12" name="Овал 11"/>
          <p:cNvSpPr/>
          <p:nvPr/>
        </p:nvSpPr>
        <p:spPr>
          <a:xfrm>
            <a:off x="5072066" y="1643050"/>
            <a:ext cx="4071934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дополнительного образования "Детская школа искусств имени А. А. </a:t>
            </a:r>
            <a:r>
              <a:rPr lang="ru-RU" sz="1200" dirty="0" err="1" smtClean="0"/>
              <a:t>Пантыкина</a:t>
            </a:r>
            <a:r>
              <a:rPr lang="ru-RU" sz="1200" dirty="0" smtClean="0"/>
              <a:t>"</a:t>
            </a:r>
            <a:endParaRPr lang="ru-RU" sz="1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5984" y="3286124"/>
            <a:ext cx="3500462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Общий объем расходов на обеспечение текущей деятельности этих учреждений составил  </a:t>
            </a:r>
          </a:p>
          <a:p>
            <a:pPr algn="ctr"/>
            <a:r>
              <a:rPr lang="ru-RU" sz="1600" dirty="0" smtClean="0"/>
              <a:t>в 2020 году 28 824 тыс.рублей</a:t>
            </a:r>
            <a:endParaRPr lang="ru-RU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Users\Office\Downloads\WhatsApp Image 2021-02-20 at 12.40.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143380"/>
            <a:ext cx="2321736" cy="2571769"/>
          </a:xfrm>
          <a:prstGeom prst="rect">
            <a:avLst/>
          </a:prstGeom>
          <a:noFill/>
        </p:spPr>
      </p:pic>
      <p:pic>
        <p:nvPicPr>
          <p:cNvPr id="2051" name="Picture 3" descr="D:\Users\Office\Contacts\Documents\бюджет для граждан\исполнение 2020\мясоруб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6" y="2928935"/>
            <a:ext cx="1875248" cy="2500330"/>
          </a:xfrm>
          <a:prstGeom prst="rect">
            <a:avLst/>
          </a:prstGeom>
          <a:noFill/>
        </p:spPr>
      </p:pic>
      <p:pic>
        <p:nvPicPr>
          <p:cNvPr id="2050" name="Picture 2" descr="D:\Users\Office\Contacts\Documents\бюджет для граждан\исполнение 2020\МАФ дс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2727">
            <a:off x="42035" y="621432"/>
            <a:ext cx="2877154" cy="21511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результаты 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действия 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714612" y="1142984"/>
            <a:ext cx="6429388" cy="8572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 детском саду № 11 приобретены и установлены малые архитектурные формы на прогулочной площадке, расходы составили 239 тыс.рублей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14678" y="2643182"/>
            <a:ext cx="4143372" cy="114300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 детском саду № 12 приобретены детские стульчики и кухонное оборудование, общий объем расходов составил  105 тыс.рублей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0" y="4643446"/>
            <a:ext cx="4071934" cy="150019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 детском саду № 35 установлены перегородки  и стены на прогулочных площадках, общая стоимость выполненных работ составила162 тыс.рублей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D:\Users\Office\Contacts\Documents\бюджет для граждан\исполнение 2020\стульчики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071678"/>
            <a:ext cx="1571636" cy="2095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643042" y="571480"/>
            <a:ext cx="4286280" cy="18573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 детском саду № 47  установлено наружное освещение по периметру здания, общая стоимость выполненных работ составила 468 тыс.рублей.  Кроме того, приобретены и установлены  4 входные группы для аварийных выходов на сумму 160 тыс.рублей</a:t>
            </a:r>
            <a:endParaRPr lang="ru-RU" sz="1400" dirty="0"/>
          </a:p>
        </p:txBody>
      </p:sp>
      <p:pic>
        <p:nvPicPr>
          <p:cNvPr id="3074" name="Picture 2" descr="D:\Users\Office\Contacts\Documents\бюджет для граждан\исполнение 2020\освещение дс 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5124">
            <a:off x="6000777" y="-62136"/>
            <a:ext cx="2027765" cy="2703686"/>
          </a:xfrm>
          <a:prstGeom prst="rect">
            <a:avLst/>
          </a:prstGeom>
          <a:noFill/>
        </p:spPr>
      </p:pic>
      <p:pic>
        <p:nvPicPr>
          <p:cNvPr id="3075" name="Picture 3" descr="D:\Users\Office\Contacts\Documents\бюджет для граждан\исполнение 2020\входная группа дс 47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1785950" cy="3175022"/>
          </a:xfrm>
          <a:prstGeom prst="rect">
            <a:avLst/>
          </a:prstGeom>
          <a:noFill/>
        </p:spPr>
      </p:pic>
      <p:pic>
        <p:nvPicPr>
          <p:cNvPr id="3076" name="Picture 4" descr="D:\Users\Office\Contacts\Documents\бюджет для граждан\исполнение 2020\входная группа дс4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-214338"/>
            <a:ext cx="1285884" cy="228601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214810" y="3143248"/>
            <a:ext cx="3643338" cy="271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Произведено устройство дренажной канавы в  МБДОУ </a:t>
            </a:r>
            <a:r>
              <a:rPr lang="ru-RU" sz="1600" dirty="0" err="1" smtClean="0"/>
              <a:t>д</a:t>
            </a:r>
            <a:r>
              <a:rPr lang="ru-RU" sz="1600" dirty="0" smtClean="0"/>
              <a:t>/сад №56 на сумму </a:t>
            </a:r>
          </a:p>
          <a:p>
            <a:pPr algn="ctr"/>
            <a:r>
              <a:rPr lang="ru-RU" sz="1600" dirty="0" smtClean="0"/>
              <a:t>240 тыс.рублей</a:t>
            </a:r>
            <a:endParaRPr lang="ru-RU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Office\Contacts\Documents\бюджет для граждан\исполнение 2020\школа 14 фаса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286148" cy="2464611"/>
          </a:xfrm>
          <a:prstGeom prst="rect">
            <a:avLst/>
          </a:prstGeom>
          <a:noFill/>
        </p:spPr>
      </p:pic>
      <p:pic>
        <p:nvPicPr>
          <p:cNvPr id="1026" name="Picture 2" descr="D:\Users\Office\Contacts\Documents\бюджет для граждан\исполнение 2020\снегоуборочная маш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2286016" cy="3083190"/>
          </a:xfrm>
          <a:prstGeom prst="rect">
            <a:avLst/>
          </a:prstGeom>
          <a:noFill/>
        </p:spPr>
      </p:pic>
      <p:pic>
        <p:nvPicPr>
          <p:cNvPr id="5" name="Рисунок 4" descr="https://proogorod.com/wp-content/uploads/2018/04/motokosa-stihl-fs-120-2.pn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763272">
            <a:off x="6810254" y="3298927"/>
            <a:ext cx="3362331" cy="2386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428992" y="1214422"/>
            <a:ext cx="5072098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школе № 14 оплачены выполненные работы по устройству наружного освещения спортивной площадки в сумме 432 тыс.рублей и ремонт крыльца и наружных стен на сумму 442 тыс.рублей</a:t>
            </a:r>
            <a:endParaRPr lang="ru-RU" sz="1400" b="1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28596" y="3786190"/>
            <a:ext cx="6786578" cy="114300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школе № 19 приобретена снегоуборочная машина стоимостью 57 тыс.рублей и </a:t>
            </a:r>
            <a:r>
              <a:rPr lang="ru-RU" sz="1400" dirty="0" err="1" smtClean="0"/>
              <a:t>мотокоса</a:t>
            </a:r>
            <a:r>
              <a:rPr lang="ru-RU" sz="1400" dirty="0" smtClean="0"/>
              <a:t>, стоимость которой составила 23 тыс.рублей</a:t>
            </a:r>
            <a:endParaRPr lang="ru-RU" sz="1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14612" y="428604"/>
            <a:ext cx="6072230" cy="2000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Отремонтирована кровля здания ДШИ им. </a:t>
            </a:r>
            <a:r>
              <a:rPr lang="ru-RU" dirty="0" err="1" smtClean="0"/>
              <a:t>А.А.Пантыкина</a:t>
            </a:r>
            <a:r>
              <a:rPr lang="ru-RU" dirty="0" smtClean="0"/>
              <a:t> по адресу ул. Володарского, 35 на сумму 200 тыс.рублей, заменены деревянные окна на пластиковые в сумме 103 тыс.рублей, приобретены строительные материалы для ремонта системы отопления на сумму 41 тыс.рублей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3857628"/>
            <a:ext cx="6429420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Произведен ремонт тренажерного зала ДЮСШ на сумму 814 тыс.рублей, приобретены спортивные товары для основных секций  ДЮСШ на сумму 305 тыс.рублей, произведена замена деревянных окон на пластиковые  в помещениях, занимаемых ДЮСШ,  на сумму 120 тыс.рублей</a:t>
            </a:r>
            <a:endParaRPr lang="ru-RU" dirty="0"/>
          </a:p>
        </p:txBody>
      </p:sp>
      <p:pic>
        <p:nvPicPr>
          <p:cNvPr id="1026" name="Picture 2" descr="D:\Users\Office\Contacts\Documents\бюджет для граждан\исполнение 2020\ремонт тренажерного зала ДЮСШ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1660">
            <a:off x="6657322" y="3907990"/>
            <a:ext cx="1597401" cy="2679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 стрелкой 16"/>
          <p:cNvCxnSpPr/>
          <p:nvPr/>
        </p:nvCxnSpPr>
        <p:spPr>
          <a:xfrm rot="16200000" flipH="1">
            <a:off x="5929322" y="4214818"/>
            <a:ext cx="2214578" cy="714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«Развитие культуры, физической культуры, спорта и молодежной политики в Городском округе Верхняя Тура до 2022 года»</a:t>
            </a:r>
            <a:endParaRPr lang="ru-RU" sz="31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0" y="2214554"/>
            <a:ext cx="5500694" cy="1357322"/>
          </a:xfrm>
          <a:prstGeom prst="parallelogram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 2020 года  составил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48 314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49 693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5500694" y="2071678"/>
            <a:ext cx="3357586" cy="1000132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анные 7"/>
          <p:cNvSpPr/>
          <p:nvPr/>
        </p:nvSpPr>
        <p:spPr>
          <a:xfrm>
            <a:off x="214282" y="4071942"/>
            <a:ext cx="4357718" cy="857256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Проведение общегородских спортивных и культурных мероприятий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4286248" y="3786190"/>
            <a:ext cx="4857752" cy="1000132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учреждений дополнительного образования (ВПК «Мужество» и ДЮСШ)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Блок-схема: данные 9"/>
          <p:cNvSpPr/>
          <p:nvPr/>
        </p:nvSpPr>
        <p:spPr>
          <a:xfrm>
            <a:off x="142844" y="5214950"/>
            <a:ext cx="4643470" cy="785818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МКУ ПМЦ «Колосок»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данные 10"/>
          <p:cNvSpPr/>
          <p:nvPr/>
        </p:nvSpPr>
        <p:spPr>
          <a:xfrm>
            <a:off x="5072066" y="5500702"/>
            <a:ext cx="3214710" cy="1000132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учреждений культуры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3786182" y="3143248"/>
            <a:ext cx="1928826" cy="85725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3143240" y="3143248"/>
            <a:ext cx="3000396" cy="20002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500958" y="3143248"/>
            <a:ext cx="571504" cy="50006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43240" y="214290"/>
            <a:ext cx="5572164" cy="207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рамках подпрограммы  «Развитие культуры и искусства в Городском округе Верхняя Тура» осуществляется деятельность  трех учреждений культуры. Общий объем текущих расходов на обеспечение деятельности учреждений  составил 22 441 тыс.рублей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Users\Office\Documents\бюджет для граждан\проект бюджета 2020-2022\кинотеатр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7155">
            <a:off x="715770" y="2455035"/>
            <a:ext cx="2333407" cy="1557998"/>
          </a:xfrm>
          <a:prstGeom prst="rect">
            <a:avLst/>
          </a:prstGeom>
          <a:noFill/>
        </p:spPr>
      </p:pic>
      <p:pic>
        <p:nvPicPr>
          <p:cNvPr id="4" name="Рисунок 4" descr="http://i.ekmap.ru/4/0/0/5/thumbs/800_534_fi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6941">
            <a:off x="6633213" y="2827848"/>
            <a:ext cx="2428875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3" descr="http://semantic.uraic.ru/(A(ohh6IEAkzAEkAAAANjIyYzU5ZTMtODllMS00ZGNmLWFjZWMtODk1N2Y4ZGI1NjhhIax9MbirGRirq6A_6IXwKRwPL_81))/icons/getimage.ashx?id=13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3143">
            <a:off x="3819024" y="2987737"/>
            <a:ext cx="2139950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2844" y="4214818"/>
            <a:ext cx="285748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</a:t>
            </a:r>
            <a:r>
              <a:rPr lang="ru-RU" sz="1200" dirty="0" err="1" smtClean="0"/>
              <a:t>Киновидеоцентр</a:t>
            </a:r>
            <a:r>
              <a:rPr lang="ru-RU" sz="1200" dirty="0" smtClean="0"/>
              <a:t> "</a:t>
            </a:r>
            <a:r>
              <a:rPr lang="ru-RU" sz="1200" dirty="0" err="1" smtClean="0"/>
              <a:t>КульТУРА</a:t>
            </a:r>
            <a:r>
              <a:rPr lang="ru-RU" sz="1200" dirty="0" smtClean="0"/>
              <a:t>"</a:t>
            </a:r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00496" y="4786322"/>
            <a:ext cx="214314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"Центральная городская библиотека им. Ф.Ф. Павленкова" Городского округа Верхняя  Тура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15140" y="4572008"/>
            <a:ext cx="2286016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"Городской Центр Культуры и Досуга ГО Верхняя Тура"</a:t>
            </a:r>
            <a:endParaRPr lang="ru-RU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000108"/>
          <a:ext cx="7286676" cy="5598294"/>
        </p:xfrm>
        <a:graphic>
          <a:graphicData uri="http://schemas.openxmlformats.org/drawingml/2006/table">
            <a:tbl>
              <a:tblPr/>
              <a:tblGrid>
                <a:gridCol w="604896"/>
                <a:gridCol w="1749548"/>
                <a:gridCol w="679344"/>
                <a:gridCol w="604896"/>
                <a:gridCol w="632814"/>
                <a:gridCol w="632814"/>
                <a:gridCol w="2382364"/>
              </a:tblGrid>
              <a:tr h="2831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N 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 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Наименование цели (целей) и задач, целевых показателей 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Значение целевого показателя реализации муниципальной программы     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Причины отклонения от планового значения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9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2020 года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 выполнения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1999" marR="1999" marT="1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54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1  "Развитие культуры и искусства   в Городском округе Верхняя Тура"                                                                      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1     Духовно – нравственное развитие и реализация человеческого потенциала в условиях перехода к инновационному типу развития общества и экономики Городского округа Верхняя Тура                                                                              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1  Повышение доступности и качества услуг, оказываемых населению в сфере культуры                                                                               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1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1.Число посещений муниципальных библиотек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36,3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23,2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64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связи с введением ограничительных мер ввиду распространения новой коронавирусной инфекции библиотеки были закрыты для посещений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7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2.Посещаемость населением Городского округа Верхняя Тура мероприятий, проводимых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культурно-досуговыми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учреждениями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23,4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28,663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122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7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3.Посещаемость населением киносеансов, проводимых организациями осуществляющими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кинопоказ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12,5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6,7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54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связи с введением ограничительных мер ввиду распространения новой коронавирусной инфекции. Кинопоказ остановлен с 23.03.2020 по 08.09.2020 включительно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31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4.Увеличение численности участников культурно-досуговых мероприятий (по сравнению с предыдущим годом)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8,2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Увеличение численности не произошло ввиду ограничительных мер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7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5.Доля детей, посещающих культурно-досуговые и творческие кружки на постоянной основе, от общего числа детей в возрасте до 18 лет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45,5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45,5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709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6.Количество экземпляров новых поступлений в фонды общедоступных муниципальных библиотек Городского округа Верхняя Тура в расчете на 1000 человек жителей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единиц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299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31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7.Доля коллективов самодеятельного художественного творчества, имеющих звание "народный (образцовый)"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7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8.Доля муниципальных учреждений культуры, находящихся в удовлетворительном состоянии, в общем количестве таких учреждений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94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 территории городского округа 3 учреждения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культуры.Из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них 1 находится в аварийном состоянии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7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9. Доля граждан Городского округа Верхняя Тура положительно оценивающих состояние межнациональных отношений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65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63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97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связи с эпидемиологической ситуацией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038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10.Уровень удовлетворенности граждан городского округа Верхняя Тура  качеством предоставления муниципальных услуг в сфере культуры 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1999" marR="1999" marT="19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" name="Скругленная прямоугольная выноска 2"/>
          <p:cNvSpPr/>
          <p:nvPr/>
        </p:nvSpPr>
        <p:spPr>
          <a:xfrm>
            <a:off x="7000860" y="142852"/>
            <a:ext cx="2143140" cy="785818"/>
          </a:xfrm>
          <a:prstGeom prst="wedgeRoundRectCallout">
            <a:avLst>
              <a:gd name="adj1" fmla="val -87424"/>
              <a:gd name="adj2" fmla="val 76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Выполнение отдельных целевых показателей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357166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итоги социально-экономического развития Городского округа Верхняя Тура за 2018-2020 годы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8674" name="Picture 2" descr="https://avatars.mds.yandex.net/get-zen_doc/34175/pub_5d2d9c99c49f2900aef42ee0_5d2d9ca580879d00ac4a625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636"/>
            <a:ext cx="2285936" cy="1285839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28794" y="1357296"/>
          <a:ext cx="6905653" cy="4427356"/>
        </p:xfrm>
        <a:graphic>
          <a:graphicData uri="http://schemas.openxmlformats.org/drawingml/2006/table">
            <a:tbl>
              <a:tblPr/>
              <a:tblGrid>
                <a:gridCol w="2248763"/>
                <a:gridCol w="681712"/>
                <a:gridCol w="681712"/>
                <a:gridCol w="681712"/>
                <a:gridCol w="681712"/>
                <a:gridCol w="681712"/>
                <a:gridCol w="681712"/>
                <a:gridCol w="566618"/>
              </a:tblGrid>
              <a:tr h="2455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45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73668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постоянного населения муниципального образования (среднегодовая)</a:t>
                      </a:r>
                    </a:p>
                  </a:txBody>
                  <a:tcPr marL="5862" marR="5862" marT="58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9140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9 078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9 085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9 025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9 010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8 893 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в трудоспособном возрасте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4600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4 500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4 530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4 540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4 504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4 500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 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1,6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1,48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1,4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1,44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1,35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4,93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Коэффициент рождаемости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чел. на 1000 насел.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15,35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10,44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15,35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10,75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10,22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10,3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Ввод в эксплуатацию жилых домов за счет всех источников финансирования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 кв.м.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3,6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1,3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2,7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5,2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1,6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822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номинальная начисленная заработная плата работников крупных и средних предприятий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22776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23 475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23 687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25 095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24 480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31 176 </a:t>
                      </a:r>
                    </a:p>
                  </a:txBody>
                  <a:tcPr marL="5862" marR="5862" marT="5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Users\Office\Contacts\Documents\бюджет для граждан\исполнение 2020\видеонаблюдение МКУК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1757364" cy="2286016"/>
          </a:xfrm>
          <a:prstGeom prst="rect">
            <a:avLst/>
          </a:prstGeom>
          <a:noFill/>
        </p:spPr>
      </p:pic>
      <p:pic>
        <p:nvPicPr>
          <p:cNvPr id="2052" name="Picture 4" descr="D:\Users\Office\Contacts\Documents\бюджет для граждан\исполнение 2020\видеонаблюдение МКУ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9291">
            <a:off x="253229" y="1031307"/>
            <a:ext cx="2127675" cy="1158810"/>
          </a:xfrm>
          <a:prstGeom prst="rect">
            <a:avLst/>
          </a:prstGeom>
          <a:noFill/>
        </p:spPr>
      </p:pic>
      <p:pic>
        <p:nvPicPr>
          <p:cNvPr id="2051" name="Picture 3" descr="D:\Users\Office\Contacts\Documents\бюджет для граждан\исполнение 2020\стеллажи биб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8120">
            <a:off x="7137698" y="1808379"/>
            <a:ext cx="1963171" cy="2190723"/>
          </a:xfrm>
          <a:prstGeom prst="rect">
            <a:avLst/>
          </a:prstGeom>
          <a:noFill/>
        </p:spPr>
      </p:pic>
      <p:pic>
        <p:nvPicPr>
          <p:cNvPr id="6" name="Picture 2" descr="D:\Users\Office\Contacts\Documents\бюджет для граждан\исполнение 2020\стеллажи библ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4993">
            <a:off x="5008562" y="5214261"/>
            <a:ext cx="2476518" cy="1857388"/>
          </a:xfrm>
          <a:prstGeom prst="rect">
            <a:avLst/>
          </a:prstGeom>
          <a:noFill/>
        </p:spPr>
      </p:pic>
      <p:pic>
        <p:nvPicPr>
          <p:cNvPr id="2050" name="Picture 2" descr="D:\Users\Office\Contacts\Documents\бюджет для граждан\исполнение 2020\микшерский пульт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61969">
            <a:off x="-1558256" y="4982346"/>
            <a:ext cx="2571736" cy="1922775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214546" y="0"/>
            <a:ext cx="6715172" cy="1285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Кроме того, в бюджете Городского округа Верхняя Тура предусматриваются расходы на укрепление материально-технической базы учреждений культуры. В 2020 году на указанные цели направлено 463 тыс.рублей</a:t>
            </a:r>
            <a:endParaRPr lang="ru-RU" sz="1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48" y="4572008"/>
            <a:ext cx="2714644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Приобретен микшерский пульт на сумму 59,0 тыс.рублей в Городском центре культуры и досуга</a:t>
            </a: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28860" y="1571612"/>
            <a:ext cx="407196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Установлена система наружного видеонаблюдения в Кинотеатре «</a:t>
            </a:r>
            <a:r>
              <a:rPr lang="ru-RU" sz="1600" dirty="0" err="1" smtClean="0"/>
              <a:t>КульТУРА</a:t>
            </a:r>
            <a:r>
              <a:rPr lang="ru-RU" sz="1600" dirty="0" smtClean="0"/>
              <a:t>», объем расходов составил 84 тыс.рублей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14744" y="3714752"/>
            <a:ext cx="521497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Заменены деревянные окна на пластиковые  в Библиотеке им. Ф.Ф.Павленкова на общую сумму 242 тыс.рублей, а также приобретены книжные стеллажи на сумму 78 тыс.рублей</a:t>
            </a:r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D:\Users\Office\Contacts\Documents\бюджет для граждан\исполнение 2020\баннеры День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72008"/>
            <a:ext cx="2571736" cy="1928802"/>
          </a:xfrm>
          <a:prstGeom prst="rect">
            <a:avLst/>
          </a:prstGeom>
          <a:noFill/>
        </p:spPr>
      </p:pic>
      <p:pic>
        <p:nvPicPr>
          <p:cNvPr id="3078" name="Picture 6" descr="D:\Users\Office\Contacts\Documents\бюджет для граждан\исполнение 2020\день города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6136">
            <a:off x="4279568" y="2975894"/>
            <a:ext cx="2857488" cy="2143116"/>
          </a:xfrm>
          <a:prstGeom prst="rect">
            <a:avLst/>
          </a:prstGeom>
          <a:noFill/>
        </p:spPr>
      </p:pic>
      <p:pic>
        <p:nvPicPr>
          <p:cNvPr id="3077" name="Picture 5" descr="D:\Users\Office\Contacts\Documents\бюджет для граждан\исполнение 2020\ходулисты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9198">
            <a:off x="6720402" y="3056244"/>
            <a:ext cx="1803810" cy="2405079"/>
          </a:xfrm>
          <a:prstGeom prst="rect">
            <a:avLst/>
          </a:prstGeom>
          <a:noFill/>
        </p:spPr>
      </p:pic>
      <p:pic>
        <p:nvPicPr>
          <p:cNvPr id="3076" name="Picture 4" descr="D:\Users\Office\Contacts\Documents\бюджет для граждан\исполнение 2020\день города  2 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928802"/>
            <a:ext cx="2000232" cy="1500174"/>
          </a:xfrm>
          <a:prstGeom prst="rect">
            <a:avLst/>
          </a:prstGeom>
          <a:noFill/>
        </p:spPr>
      </p:pic>
      <p:pic>
        <p:nvPicPr>
          <p:cNvPr id="3074" name="Picture 2" descr="D:\Users\Office\Documents\NetSpeakerphone\Received Files\Бояринцева С_В_\9DebXz__y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81582">
            <a:off x="-619506" y="2525634"/>
            <a:ext cx="2251350" cy="1857364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5000660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Значительные средства в бюджете Городского округа Верхняя Тура предусмотрены на проведение городских мероприятий. В 2020 году на указанные цели направлено 2488 тыс.рублей</a:t>
            </a:r>
            <a:endParaRPr lang="ru-RU" sz="1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85852" y="1643050"/>
            <a:ext cx="2714644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Значительный объем средств направлен на строительство новогоднего городка, в 2020 году он был особенно красив! . Общий объем средств составил 702 тыс.рублей</a:t>
            </a:r>
            <a:endParaRPr lang="ru-RU" sz="1400" dirty="0"/>
          </a:p>
        </p:txBody>
      </p:sp>
      <p:sp>
        <p:nvSpPr>
          <p:cNvPr id="5" name="Овальная выноска 4"/>
          <p:cNvSpPr/>
          <p:nvPr/>
        </p:nvSpPr>
        <p:spPr>
          <a:xfrm rot="466047">
            <a:off x="6098594" y="257647"/>
            <a:ext cx="3929090" cy="1714488"/>
          </a:xfrm>
          <a:prstGeom prst="wedgeEllipseCallout">
            <a:avLst>
              <a:gd name="adj1" fmla="val -72850"/>
              <a:gd name="adj2" fmla="val 24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В связи с распространением новой </a:t>
            </a:r>
            <a:r>
              <a:rPr lang="ru-RU" sz="1200" i="1" dirty="0" err="1" smtClean="0"/>
              <a:t>коронавирусной</a:t>
            </a:r>
            <a:r>
              <a:rPr lang="ru-RU" sz="1200" i="1" dirty="0" smtClean="0"/>
              <a:t> инфекции проведение массовых мероприятий было ограничено, но, несмотря на это, некоторые события в культурной жизни города все же имели место</a:t>
            </a:r>
            <a:endParaRPr lang="ru-RU" sz="1200" i="1" dirty="0"/>
          </a:p>
        </p:txBody>
      </p:sp>
      <p:pic>
        <p:nvPicPr>
          <p:cNvPr id="3075" name="Picture 3" descr="D:\Users\Office\Contacts\Documents\бюджет для граждан\исполнение 2020\книга памят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5357826"/>
            <a:ext cx="1357322" cy="180976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214810" y="1785926"/>
            <a:ext cx="2786082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усеченном формате были проведены мероприятия в рамках празднования Дня города, объем средств,</a:t>
            </a:r>
            <a:r>
              <a:rPr lang="en-US" sz="1400" dirty="0" smtClean="0"/>
              <a:t> </a:t>
            </a:r>
            <a:r>
              <a:rPr lang="ru-RU" sz="1400" dirty="0" smtClean="0"/>
              <a:t>направленных на эти цели, составил </a:t>
            </a:r>
          </a:p>
          <a:p>
            <a:pPr algn="ctr"/>
            <a:r>
              <a:rPr lang="ru-RU" sz="1400" dirty="0" smtClean="0"/>
              <a:t>448 тыс.рублей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71736" y="5072074"/>
            <a:ext cx="3000396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Мероприятия в честь 75-летия Победы в Великой отечественной войне также проводились в усеченном объеме. Общий объем расходов составил </a:t>
            </a:r>
          </a:p>
          <a:p>
            <a:pPr algn="ctr"/>
            <a:r>
              <a:rPr lang="ru-RU" sz="1400" dirty="0" smtClean="0"/>
              <a:t>788 тыс.рублей</a:t>
            </a:r>
            <a:endParaRPr lang="ru-RU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D:\Users\Office\Contacts\Documents\бюджет для граждан\исполнение 2020\спорт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143380"/>
            <a:ext cx="2143122" cy="2857496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3286116" y="214290"/>
            <a:ext cx="5857884" cy="264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рамках подпрограммы «Развитие физической культуры и спорта в Городском округе Верхняя Тура» осуществляется деятельность муниципального бюджетного учреждения физической культуры, спорта и туризма Городского округа Верхняя Тура. На указанные цели в 2020 году направлено 6162 тыс.рублей. Под руководством и с участием специалистов этого учреждения проводятся все массовые спортивные мероприятия в городе и за его пределами</a:t>
            </a:r>
            <a:endParaRPr lang="ru-RU" sz="1400" dirty="0"/>
          </a:p>
        </p:txBody>
      </p:sp>
      <p:pic>
        <p:nvPicPr>
          <p:cNvPr id="56322" name="Picture 2" descr="D:\Users\Office\Contacts\Documents\бюджет для граждан\исполнение 2020\сп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7"/>
            <a:ext cx="2928958" cy="1954164"/>
          </a:xfrm>
          <a:prstGeom prst="rect">
            <a:avLst/>
          </a:prstGeom>
          <a:noFill/>
        </p:spPr>
      </p:pic>
      <p:pic>
        <p:nvPicPr>
          <p:cNvPr id="56323" name="Picture 3" descr="D:\Users\Office\Contacts\Documents\бюджет для граждан\исполнение 2020\спорт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214686"/>
            <a:ext cx="4143372" cy="2762788"/>
          </a:xfrm>
          <a:prstGeom prst="rect">
            <a:avLst/>
          </a:prstGeom>
          <a:noFill/>
        </p:spPr>
      </p:pic>
      <p:pic>
        <p:nvPicPr>
          <p:cNvPr id="56324" name="Picture 4" descr="D:\Users\Office\Contacts\Documents\бюджет для граждан\исполнение 2020\спорт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496"/>
            <a:ext cx="2786082" cy="2089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:\Users\Office\Contacts\Documents\бюджет для граждан\исполнение 2020\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607703"/>
            <a:ext cx="3000396" cy="2250297"/>
          </a:xfrm>
          <a:prstGeom prst="rect">
            <a:avLst/>
          </a:prstGeom>
          <a:noFill/>
        </p:spPr>
      </p:pic>
      <p:pic>
        <p:nvPicPr>
          <p:cNvPr id="55298" name="Picture 2" descr="D:\Users\Office\Contacts\Documents\бюджет для граждан\исполнение 2020\ремонт  водной 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214338"/>
            <a:ext cx="4071934" cy="3053951"/>
          </a:xfrm>
          <a:prstGeom prst="rect">
            <a:avLst/>
          </a:prstGeom>
          <a:noFill/>
        </p:spPr>
      </p:pic>
      <p:pic>
        <p:nvPicPr>
          <p:cNvPr id="55299" name="Picture 3" descr="D:\Users\Office\Contacts\Documents\бюджет для граждан\исполнение 2020\ремонт водной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2240" y="1142984"/>
            <a:ext cx="2411033" cy="321471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42844" y="214290"/>
            <a:ext cx="4786314" cy="207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Кроме того, в рамках подпрограммы «Развитие физической культуры и спорта в Городском округе Верхняя Тура» предусмотрены расходы на укрепление материально-технической базы учреждений в сфере физической культуры и спорта. В 2020 году на указанные цели направлено 724 тыс.рублей, из них 704 тыс.рублей на ремонт внутренних помещений здания водной станции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 rot="625488">
            <a:off x="4643438" y="3571876"/>
            <a:ext cx="4500562" cy="292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На территории Городского округа Верхняя Тура также осуществляется  реализация мероприятий по поэтапному внедрению Всероссийского физкультурно-спортивного комплекса «Готов к труду и обороне». В 2020 году на указанные цели направлено 175 тыс.рублей, в том числе за счет средств областного бюджета 120 тыс.рублей (приобретены 2 лазерные винтовки для стрельбы, видеопроектор и экран, спортивный инвентарь и спортивные майки для сдачи норм ГОТ в разных возрастных категориях)</a:t>
            </a:r>
            <a:endParaRPr lang="ru-RU" sz="1400" dirty="0"/>
          </a:p>
        </p:txBody>
      </p:sp>
      <p:pic>
        <p:nvPicPr>
          <p:cNvPr id="1026" name="Picture 2" descr="D:\Users\Office\Contacts\Documents\бюджет для граждан\исполнение 2020\ремонт водной 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1693">
            <a:off x="2784234" y="2200264"/>
            <a:ext cx="2285984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Office\Contacts\Documents\бюджет для граждан\исполнение 2020\дети Колос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1714488"/>
            <a:ext cx="2000264" cy="2667019"/>
          </a:xfrm>
          <a:prstGeom prst="rect">
            <a:avLst/>
          </a:prstGeom>
          <a:noFill/>
        </p:spPr>
      </p:pic>
      <p:pic>
        <p:nvPicPr>
          <p:cNvPr id="2052" name="Picture 4" descr="D:\Users\Office\Contacts\Documents\бюджет для граждан\исполнение 2020\дети Колосок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4071934" cy="2293644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3286116" y="428604"/>
            <a:ext cx="521497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рамках подпрограммы «Подпрограмма «Развитие потенциала молодежи Городского округа Верхняя Тура» осуществляется деятельность Муниципальное казенное учреждение «</a:t>
            </a:r>
            <a:r>
              <a:rPr lang="ru-RU" sz="1400" dirty="0" err="1" smtClean="0"/>
              <a:t>Подростково-молодежный</a:t>
            </a:r>
            <a:r>
              <a:rPr lang="ru-RU" sz="1400" dirty="0" smtClean="0"/>
              <a:t> центр «Колосок». На указанные цели в 2020 году направлено 7550 тыс.рублей</a:t>
            </a:r>
            <a:endParaRPr lang="ru-RU" sz="1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4480" y="4572008"/>
            <a:ext cx="5143536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Кроме того, в рамках указанной подпрограммы  предусмотрены расходы на организацию работы трудовых отрядов в период школьных каникул. На указанные цели направлено 419 тыс.рублей</a:t>
            </a:r>
            <a:endParaRPr lang="ru-RU" dirty="0"/>
          </a:p>
        </p:txBody>
      </p:sp>
      <p:pic>
        <p:nvPicPr>
          <p:cNvPr id="5" name="Picture 4" descr="https://pp.userapi.com/c637922/v637922369/59d20/GBpD0SayO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5357802"/>
            <a:ext cx="2500331" cy="1500198"/>
          </a:xfrm>
          <a:prstGeom prst="rect">
            <a:avLst/>
          </a:prstGeom>
          <a:noFill/>
        </p:spPr>
      </p:pic>
      <p:pic>
        <p:nvPicPr>
          <p:cNvPr id="2051" name="Picture 3" descr="D:\Users\Office\Contacts\Documents\бюджет для граждан\исполнение 2020\дети Колосок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3000364" cy="2000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Users\Office\Contacts\Documents\бюджет для граждан\исполнение 2020\ВП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6398">
            <a:off x="1075309" y="4602169"/>
            <a:ext cx="2857520" cy="2143140"/>
          </a:xfrm>
          <a:prstGeom prst="rect">
            <a:avLst/>
          </a:prstGeom>
          <a:noFill/>
        </p:spPr>
      </p:pic>
      <p:pic>
        <p:nvPicPr>
          <p:cNvPr id="3075" name="Picture 3" descr="D:\Users\Office\Contacts\Documents\бюджет для граждан\исполнение 2020\ВП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3503">
            <a:off x="7521359" y="1094432"/>
            <a:ext cx="2066908" cy="1551797"/>
          </a:xfrm>
          <a:prstGeom prst="rect">
            <a:avLst/>
          </a:prstGeom>
          <a:noFill/>
        </p:spPr>
      </p:pic>
      <p:pic>
        <p:nvPicPr>
          <p:cNvPr id="15365" name="Picture 5" descr="https://sun9-30.userapi.com/c841234/v841234259/5370c/UIytTQjWzq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1723">
            <a:off x="-429933" y="2352885"/>
            <a:ext cx="3364384" cy="1907383"/>
          </a:xfrm>
          <a:prstGeom prst="rect">
            <a:avLst/>
          </a:prstGeom>
          <a:noFill/>
        </p:spPr>
      </p:pic>
      <p:pic>
        <p:nvPicPr>
          <p:cNvPr id="3074" name="Picture 2" descr="D:\Users\Office\Contacts\Documents\бюджет для граждан\исполнение 2020\ВП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785926"/>
            <a:ext cx="2857488" cy="21431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715404" cy="642942"/>
          </a:xfrm>
        </p:spPr>
        <p:txBody>
          <a:bodyPr>
            <a:noAutofit/>
          </a:bodyPr>
          <a:lstStyle/>
          <a:p>
            <a:pPr marL="0"/>
            <a:endParaRPr lang="ru-RU" sz="3000" dirty="0">
              <a:latin typeface="Arial Cyr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285728"/>
            <a:ext cx="4786346" cy="221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рамках подпрограммы «Патриотическое воспитание молодых граждан в Городском округе Верхняя Тура»  осуществляется деятельность Муниципального бюджетного образовательного учреждения дополнительного образования детей "Центр внешкольной работы по военно-патриотическому воспитанию "Мужество"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0694" y="285728"/>
            <a:ext cx="2500330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2020 году на обеспечение текущей деятельности учреждения направлено 5526 тыс.руб.лей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00430" y="4071942"/>
            <a:ext cx="6000792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Кроме того, предусмотрены средства городского бюджета на обеспечение мероприятий по развитию материально-технической базы  ВПК «Мужество».  На указанные цели в 2020 году направлено 370 тыс.рублей (основной объем средств направлен на устройство покрытия нового корта, приобретенного  в 2018 году в рамках реализации проекта инициативного </a:t>
            </a:r>
            <a:r>
              <a:rPr lang="ru-RU" sz="1400" dirty="0" err="1" smtClean="0"/>
              <a:t>бюджетирования</a:t>
            </a:r>
            <a:r>
              <a:rPr lang="ru-RU" sz="1400" dirty="0" smtClean="0"/>
              <a:t> «Приобретение оборудования для МБОУ ДОД «Центр внешкольной работы по военно-патриотическому воспитанию «Мужество»)</a:t>
            </a:r>
            <a:endParaRPr lang="ru-RU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indows\Temp\Rar$DIa0.568\WhatsApp Image 2020-07-01 at 09.37.13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714752"/>
            <a:ext cx="2500330" cy="3333773"/>
          </a:xfrm>
          <a:prstGeom prst="rect">
            <a:avLst/>
          </a:prstGeom>
          <a:noFill/>
        </p:spPr>
      </p:pic>
      <p:pic>
        <p:nvPicPr>
          <p:cNvPr id="4099" name="Picture 3" descr="C:\Windows\Temp\Rar$DIa0.024\WhatsApp Image 2020-07-01 at 09.37.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-214338"/>
            <a:ext cx="3286162" cy="4381549"/>
          </a:xfrm>
          <a:prstGeom prst="rect">
            <a:avLst/>
          </a:prstGeom>
          <a:noFill/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 rot="946302">
            <a:off x="1333117" y="2436008"/>
            <a:ext cx="6072230" cy="17145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рамках подпрограммы "Обеспечение жильем молодых семей" произведены расходы по предоставлению социальных выплат 2 молодым семьям на приобретение жилья. Объем расходов составил 1654 тыс.рублей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>Муниципальная программа "Формирование современной городской среды на территории Городского округа Верхняя Тура на 2018-2024 годы"</a:t>
            </a:r>
            <a:endParaRPr lang="ru-RU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85720" y="1714488"/>
            <a:ext cx="2357454" cy="928694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14282" y="3714752"/>
            <a:ext cx="2500330" cy="2143140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Комплексное благоустройство дворовых территорий многоквартирных домов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071802" y="4786322"/>
            <a:ext cx="2857520" cy="1571636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Комплексное благоустройство общественных территорий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6429388" y="4286256"/>
            <a:ext cx="2714612" cy="1357322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Проверка достоверности определения сметной стоимости проектов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286248" y="1857364"/>
            <a:ext cx="4643470" cy="1500198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 2020 года  составил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82 328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82 348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2035951" y="2678901"/>
            <a:ext cx="2143140" cy="207170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5" idx="3"/>
          </p:cNvCxnSpPr>
          <p:nvPr/>
        </p:nvCxnSpPr>
        <p:spPr>
          <a:xfrm rot="16200000" flipH="1">
            <a:off x="803645" y="3053950"/>
            <a:ext cx="1000132" cy="32147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500298" y="2714620"/>
            <a:ext cx="3643338" cy="164307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Office\Contacts\Documents\бюджет для граждан\исполнение 2020\парк здоровья октябрь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8475">
            <a:off x="-392408" y="1071546"/>
            <a:ext cx="2892674" cy="1928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мероприятия программы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 rot="315931">
            <a:off x="1877240" y="779777"/>
            <a:ext cx="7143800" cy="2509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Продолжено выполнение  работ по комплексному благоустройству общественной территории "Парк здоровья по ул. Лермонтова", подготовка которых была начата в 2019 году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Users\Office\Contacts\Documents\бюджет для граждан\исполнение 2020\парк здоровья ноябрь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143248"/>
            <a:ext cx="2357436" cy="3143248"/>
          </a:xfrm>
          <a:prstGeom prst="rect">
            <a:avLst/>
          </a:prstGeom>
          <a:noFill/>
        </p:spPr>
      </p:pic>
      <p:pic>
        <p:nvPicPr>
          <p:cNvPr id="4100" name="Picture 4" descr="D:\Users\Office\Contacts\Documents\бюджет для граждан\исполнение 2020\парк здоровья вход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1893">
            <a:off x="1214414" y="3786190"/>
            <a:ext cx="421484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Непрограммные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расходы 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642918"/>
            <a:ext cx="81439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Часть расходов бюджета осуществляется вне рамок муниципальных программ.  В бюджете Городского округа Верхняя Тура к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непрограммным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преимущественно относятся расходы по обеспечению деятельности органов местного самоуправления и муниципальных учреждений. Общий объем расходов, осуществляемых вне рамок муниципальных программ, по итогам отчетного периода составил 76 039 тыс.рублей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428596" y="2000240"/>
          <a:ext cx="8429684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Городского округа Верхняя Тура по итогам 2020 года</a:t>
            </a:r>
            <a:endParaRPr lang="ru-RU" sz="28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1857364"/>
            <a:ext cx="3571900" cy="1857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бюджета исполнены в сумме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893 793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плановых назначениях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889 621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или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100,5 %</a:t>
            </a:r>
            <a:endParaRPr lang="ru-RU" b="1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1857364"/>
            <a:ext cx="3429024" cy="1857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исполнены в сумме</a:t>
            </a:r>
          </a:p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887 696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 плановых назначениях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945 052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или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93,9%</a:t>
            </a:r>
            <a:endParaRPr lang="ru-RU" b="1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1604" y="4643446"/>
            <a:ext cx="4714908" cy="15001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Профицит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бюджета по итогам  текущего года составил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6 097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дефиците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55 431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235743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14338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=</a:t>
            </a:r>
            <a:endParaRPr lang="ru-RU" dirty="0"/>
          </a:p>
        </p:txBody>
      </p:sp>
      <p:pic>
        <p:nvPicPr>
          <p:cNvPr id="27650" name="Picture 2" descr="https://ec-group.com.ua/images/obzory/20141030162229-2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5331">
            <a:off x="6947371" y="4642519"/>
            <a:ext cx="2301159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00034" y="142852"/>
          <a:ext cx="8429684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5720" y="500018"/>
          <a:ext cx="8501122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28596" y="142852"/>
          <a:ext cx="8429684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Муниципальный долг Городского округа Верхняя Тура по итогам 2020 года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4857760"/>
            <a:ext cx="9001156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Следует отметить ,что последние заимствования в сумме 1200 тыс.рублей Городским округом Верхняя Тура производились в декабре 2012 года. Из областного  бюджета был получен кредит для выплаты заработной платы работникам учреждений бюджетной сферы с целью не допущения роста задолженности по заработной плате. Начиная с 2013 года производилось только погашение ранее полученных кредитов. Таким образом,  муниципальный долг города Верхняя Тура неуклонно снижался. Погашение долга произведено в соответствии с графиками погашения задолженности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85786" y="1571612"/>
          <a:ext cx="7486651" cy="312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642918"/>
            <a:ext cx="5214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Информационный лист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071678"/>
            <a:ext cx="8001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Брошюра сформирована с целью повышения прозрачности и открытости для граждан хода исполнения  бюджета городского округа Верхняя Тура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Ответственный за формирование материалов об исполнении местного бюджета в доступной для граждан форме: финансовый отдел администрации городского округа Верхняя Тура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Адрес: г. Верхняя Тура,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ул.Иканина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77,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каб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№ 207, телефон 2-82-90 (145), время работы: понедельник-четверг с 8-00 до 17-15, пятница с 8-00 до 16-00, перерыв с 12-30 до 13-30, электронный адрес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fovt@bk.ru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6117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Исполнение доходной части бюджета</a:t>
            </a:r>
            <a:endParaRPr lang="ru-RU" sz="28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6" y="1396999"/>
          <a:ext cx="8358247" cy="5104189"/>
        </p:xfrm>
        <a:graphic>
          <a:graphicData uri="http://schemas.openxmlformats.org/drawingml/2006/table">
            <a:tbl>
              <a:tblPr/>
              <a:tblGrid>
                <a:gridCol w="3634687"/>
                <a:gridCol w="1993710"/>
                <a:gridCol w="1993710"/>
                <a:gridCol w="736140"/>
              </a:tblGrid>
              <a:tr h="374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показателя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Утверждено на 2020 год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Исполнено за январь-декабрь 2020 года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испол-нения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Налог на доходы физических лиц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87 382 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91 206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104,4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857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7 851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97,9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4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118,0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4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105,0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28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Единый сельскохозяйственный налог 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4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115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68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59,1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28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3 371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94,2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21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Земельный налог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5 224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6 234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119,3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21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Государственная пошлина, сборы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857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5 093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143,5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28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60,0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4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89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802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901,1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4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4333" marR="4333" marT="43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584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524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89,7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28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Штрафы,санкции,возмещение ущерба</a:t>
                      </a:r>
                    </a:p>
                  </a:txBody>
                  <a:tcPr marL="4333" marR="4333" marT="433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349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214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Безвозмездные поступления</a:t>
                      </a:r>
                    </a:p>
                  </a:txBody>
                  <a:tcPr marL="4333" marR="4333" marT="43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776 353 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772 887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99,6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214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 доходов</a:t>
                      </a:r>
                    </a:p>
                  </a:txBody>
                  <a:tcPr marL="4333" marR="4333" marT="43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889 621 </a:t>
                      </a:r>
                    </a:p>
                  </a:txBody>
                  <a:tcPr marL="4333" marR="4333" marT="43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893 793 </a:t>
                      </a:r>
                    </a:p>
                  </a:txBody>
                  <a:tcPr marL="4333" marR="4333" marT="43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100,5</a:t>
                      </a:r>
                    </a:p>
                  </a:txBody>
                  <a:tcPr marL="4333" marR="4333" marT="43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414" y="285728"/>
            <a:ext cx="668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по итогам  2020 года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-314325" y="857232"/>
          <a:ext cx="9772650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Исполнение расходной части бюджета  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5606" name="Picture 6" descr="https://kemberlistephenson.com/wp-content/uploads/Bud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643446"/>
            <a:ext cx="3261758" cy="2016081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1214422"/>
          <a:ext cx="5009773" cy="3682093"/>
        </p:xfrm>
        <a:graphic>
          <a:graphicData uri="http://schemas.openxmlformats.org/drawingml/2006/table">
            <a:tbl>
              <a:tblPr/>
              <a:tblGrid>
                <a:gridCol w="2415278"/>
                <a:gridCol w="992581"/>
                <a:gridCol w="981552"/>
                <a:gridCol w="620362"/>
              </a:tblGrid>
              <a:tr h="976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показателя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Утверждено на 2020год, тыс.руб. 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Исполнено за  январь-декабрь 2020 года, тыс.руб. 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испол-нения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7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Общегосударственные вопросы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54 285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53 519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Национальная оборона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98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Национальная безопасность и правоохранительная деятельность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7 435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7 418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Национальная экономика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114 933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114 398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99,5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63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Жилищно-коммунальное хозяйство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443 890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392 788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88,5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Охрана окружающей среды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91,8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Образование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245 211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242 260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98,8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Культура, кинематография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27 426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26 866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Социальная политика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39 746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38 340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96,5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Физическая культура и спорт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10 842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10 842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46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Средства массовой информации</a:t>
                      </a:r>
                    </a:p>
                  </a:txBody>
                  <a:tcPr marL="7568" marR="7568" marT="75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6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 РАСХОДОВ:</a:t>
                      </a:r>
                    </a:p>
                  </a:txBody>
                  <a:tcPr marL="7568" marR="7568" marT="75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945 052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887 696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93,9</a:t>
                      </a:r>
                    </a:p>
                  </a:txBody>
                  <a:tcPr marL="7568" marR="7568" marT="75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35716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расходной части  бюджета по итогам 2020 года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09561" y="1143000"/>
          <a:ext cx="852487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Программные и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непрограммные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расходы </a:t>
            </a:r>
            <a:b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 итогам 2020 года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1" y="1785926"/>
          <a:ext cx="6526509" cy="4522653"/>
        </p:xfrm>
        <a:graphic>
          <a:graphicData uri="http://schemas.openxmlformats.org/drawingml/2006/table">
            <a:tbl>
              <a:tblPr/>
              <a:tblGrid>
                <a:gridCol w="3245621"/>
                <a:gridCol w="1236427"/>
                <a:gridCol w="1205517"/>
                <a:gridCol w="838944"/>
              </a:tblGrid>
              <a:tr h="4695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показателя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Утверждено, тыс.руб. 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Исполнено, тыс.руб. 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исполнения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Муниципальная программа "Повышение эффективности деятельности органов местного самоуправления Городского округа Верхняя Тура до 2024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116 378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116 256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99,9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940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Муниципальная программа "Строительство, развитие и содержание объектов городского и дорожного хозяйства Городского округа Верхняя Тура до 2024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394 845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342 238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86,7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0373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Муниципальная программа "Развитие системы образования в Городском округе Верхняя Тура до 2022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224 784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222 521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033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Муниципальная программа "Развитие культуры, физической культуры, спорта и молодежной политики в Городском округе Верхняя Тура до 2022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49 693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48 314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97,2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14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Муниципальная программа "Формирование современной городской среды на территории Городского округа Верхняя Тура на 2018-2024 годы"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82 348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82 328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Непрограммные направления деятельности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77 005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76 039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98,8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 РАСХОДОВ: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945 052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887 696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93,9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4783</TotalTime>
  <Words>4167</Words>
  <Application>Microsoft Office PowerPoint</Application>
  <PresentationFormat>Экран (4:3)</PresentationFormat>
  <Paragraphs>555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Яркая</vt:lpstr>
      <vt:lpstr>Слайд 1</vt:lpstr>
      <vt:lpstr>Слайд 2</vt:lpstr>
      <vt:lpstr>Слайд 3</vt:lpstr>
      <vt:lpstr>Основные параметры бюджета Городского округа Верхняя Тура по итогам 2020 года</vt:lpstr>
      <vt:lpstr>Исполнение доходной части бюджета</vt:lpstr>
      <vt:lpstr>Слайд 6</vt:lpstr>
      <vt:lpstr>Исполнение расходной части бюджета  </vt:lpstr>
      <vt:lpstr>Слайд 8</vt:lpstr>
      <vt:lpstr>Программные и непрограммные расходы  по итогам 2020 года</vt:lpstr>
      <vt:lpstr>Программные расходы бюджета Городского округа Верхняя Тура по итогам  2020 года</vt:lpstr>
      <vt:lpstr> Муниципальная программа «Повышение эффективности деятельности органов местного самоуправления  Городского округа Верхняя Тура до 2024 года»</vt:lpstr>
      <vt:lpstr>Отдельные целевые показатели программы </vt:lpstr>
      <vt:lpstr>Слайд 13</vt:lpstr>
      <vt:lpstr> Муниципальная программа «Строительство, развитие и содержание объектов городского и дорожного хозяйства Городского округа Верхняя Тура до 2024 года»</vt:lpstr>
      <vt:lpstr>Слайд 15</vt:lpstr>
      <vt:lpstr>Отдельные мероприятия программы</vt:lpstr>
      <vt:lpstr>Слайд 17</vt:lpstr>
      <vt:lpstr>Слайд 18</vt:lpstr>
      <vt:lpstr>Муниципальная программа «Развитие системы образования в Городском округе Верхняя Тура до 2023 года»</vt:lpstr>
      <vt:lpstr>Слайд 20</vt:lpstr>
      <vt:lpstr>Слайд 21</vt:lpstr>
      <vt:lpstr>Слайд 22</vt:lpstr>
      <vt:lpstr>Отдельные результаты  действия программы</vt:lpstr>
      <vt:lpstr>Слайд 24</vt:lpstr>
      <vt:lpstr>Слайд 25</vt:lpstr>
      <vt:lpstr>Слайд 26</vt:lpstr>
      <vt:lpstr> Муниципальная программа «Развитие культуры, физической культуры, спорта и молодежной политики в Городском округе Верхняя Тура до 2022 года»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Муниципальная программа "Формирование современной городской среды на территории Городского округа Верхняя Тура на 2018-2024 годы"</vt:lpstr>
      <vt:lpstr>Отдельные мероприятия программы</vt:lpstr>
      <vt:lpstr>Непрограммные расходы </vt:lpstr>
      <vt:lpstr>Слайд 40</vt:lpstr>
      <vt:lpstr>Слайд 41</vt:lpstr>
      <vt:lpstr>Слайд 42</vt:lpstr>
      <vt:lpstr>Муниципальный долг Городского округа Верхняя Тура по итогам 2020 года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Павловна</dc:creator>
  <cp:lastModifiedBy>Office</cp:lastModifiedBy>
  <cp:revision>575</cp:revision>
  <dcterms:created xsi:type="dcterms:W3CDTF">2016-05-26T09:08:06Z</dcterms:created>
  <dcterms:modified xsi:type="dcterms:W3CDTF">2021-09-22T04:32:29Z</dcterms:modified>
</cp:coreProperties>
</file>