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sldIdLst>
    <p:sldId id="292" r:id="rId2"/>
    <p:sldId id="293" r:id="rId3"/>
    <p:sldId id="294" r:id="rId4"/>
    <p:sldId id="256" r:id="rId5"/>
    <p:sldId id="257" r:id="rId6"/>
    <p:sldId id="268" r:id="rId7"/>
    <p:sldId id="259" r:id="rId8"/>
    <p:sldId id="267" r:id="rId9"/>
    <p:sldId id="270" r:id="rId10"/>
    <p:sldId id="261" r:id="rId11"/>
    <p:sldId id="262" r:id="rId12"/>
    <p:sldId id="279" r:id="rId13"/>
    <p:sldId id="312" r:id="rId14"/>
    <p:sldId id="310" r:id="rId15"/>
    <p:sldId id="290" r:id="rId16"/>
    <p:sldId id="263" r:id="rId17"/>
    <p:sldId id="297" r:id="rId18"/>
    <p:sldId id="280" r:id="rId19"/>
    <p:sldId id="298" r:id="rId20"/>
    <p:sldId id="264" r:id="rId21"/>
    <p:sldId id="299" r:id="rId22"/>
    <p:sldId id="308" r:id="rId23"/>
    <p:sldId id="300" r:id="rId24"/>
    <p:sldId id="311" r:id="rId25"/>
    <p:sldId id="281" r:id="rId26"/>
    <p:sldId id="301" r:id="rId27"/>
    <p:sldId id="302" r:id="rId28"/>
    <p:sldId id="307" r:id="rId29"/>
    <p:sldId id="265" r:id="rId30"/>
    <p:sldId id="296" r:id="rId31"/>
    <p:sldId id="309" r:id="rId32"/>
    <p:sldId id="303" r:id="rId33"/>
    <p:sldId id="304" r:id="rId34"/>
    <p:sldId id="305" r:id="rId35"/>
    <p:sldId id="306" r:id="rId36"/>
    <p:sldId id="287" r:id="rId37"/>
    <p:sldId id="273" r:id="rId38"/>
    <p:sldId id="285" r:id="rId39"/>
    <p:sldId id="269" r:id="rId40"/>
    <p:sldId id="266" r:id="rId41"/>
    <p:sldId id="27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9080" autoAdjust="0"/>
  </p:normalViewPr>
  <p:slideViewPr>
    <p:cSldViewPr>
      <p:cViewPr varScale="1">
        <p:scale>
          <a:sx n="111" d="100"/>
          <a:sy n="111" d="100"/>
        </p:scale>
        <p:origin x="-153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Office\Contacts\Documents\&#1073;&#1102;&#1076;&#1078;&#1077;&#1090;%20&#1076;&#1083;&#1103;%20&#1075;&#1088;&#1072;&#1078;&#1076;&#1072;&#1085;\&#1080;&#1089;&#1087;&#1086;&#1083;&#1085;&#1077;&#1085;&#1080;&#1077;%202021\2021%20&#1075;&#1086;&#1076;\&#1076;&#1080;&#1072;&#1075;&#1088;&#1072;&#1084;&#1084;&#1099;%20&#1080;&#1089;&#1087;%202021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Users\Office\Contacts\Documents\&#1073;&#1102;&#1076;&#1078;&#1077;&#1090;%20&#1076;&#1083;&#1103;%20&#1075;&#1088;&#1072;&#1078;&#1076;&#1072;&#1085;\&#1080;&#1089;&#1087;&#1086;&#1083;&#1085;&#1077;&#1085;&#1080;&#1077;%202021\2021%20&#1075;&#1086;&#1076;\&#1076;&#1080;&#1072;&#1075;&#1088;&#1072;&#1084;&#1084;&#1099;%20&#1080;&#1089;&#1087;%20202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tgo-srv-fo\fin\&#1054;&#1083;&#1103;%20&#1050;&#1086;&#1074;&#1099;&#1088;&#1079;&#1080;&#1085;&#1072;\&#1076;&#1083;&#1103;%20&#1089;&#1072;&#1081;&#1090;&#1072;\&#1084;&#1091;&#1085;&#1080;&#1094;&#1080;&#1087;&#1072;&#1083;&#1100;&#1085;&#1099;&#1081;%20&#1076;&#1086;&#1083;&#1075;\2021%20&#1075;&#1086;&#1076;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12233560732965969"/>
          <c:y val="0"/>
          <c:w val="0.8764495445263587"/>
          <c:h val="0.49015801596229186"/>
        </c:manualLayout>
      </c:layout>
      <c:bar3DChart>
        <c:barDir val="col"/>
        <c:grouping val="clustered"/>
        <c:ser>
          <c:idx val="0"/>
          <c:order val="0"/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-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showVal val="1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/>
                      <a:t>566 </a:t>
                    </a:r>
                    <a:r>
                      <a:rPr lang="en-US" smtClean="0"/>
                      <a:t>53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'структура доходы'!$A$3:$A$17</c:f>
              <c:strCache>
                <c:ptCount val="15"/>
                <c:pt idx="0">
                  <c:v>Налог на доходы физических лиц</c:v>
                </c:pt>
                <c:pt idx="1">
                  <c:v>Акцизы по подакцизным товарам (продукции)</c:v>
                </c:pt>
                <c:pt idx="2">
                  <c:v>Налог, взимаемый в связи с применением упрощенной системы налогообложения</c:v>
                </c:pt>
                <c:pt idx="3">
                  <c:v>Единый налог на вмененный доход для отдельных видов деятельности</c:v>
                </c:pt>
                <c:pt idx="4">
                  <c:v>Налог, взимаемый в связи с применением патентной системы налогообложения</c:v>
                </c:pt>
                <c:pt idx="5">
                  <c:v>Налог на имущество физических лиц</c:v>
                </c:pt>
                <c:pt idx="6">
                  <c:v>Земельный налог</c:v>
                </c:pt>
                <c:pt idx="7">
                  <c:v>Государственная пошлина</c:v>
                </c:pt>
                <c:pt idx="8">
                  <c:v>Доходы от использования имущества, находящегося в государственной и муниципальной собственности</c:v>
                </c:pt>
                <c:pt idx="9">
                  <c:v>Платежи при пользовании природными ресурсами</c:v>
                </c:pt>
                <c:pt idx="10">
                  <c:v>Доходы от оказания платных услуг и компенсации затрат государства</c:v>
                </c:pt>
                <c:pt idx="11">
                  <c:v>Доходы от продажи материальных и нематериальных активов</c:v>
                </c:pt>
                <c:pt idx="12">
                  <c:v>Штрафы,санкции,возмещение ущерба</c:v>
                </c:pt>
                <c:pt idx="13">
                  <c:v>Прочие неналоговые доходы</c:v>
                </c:pt>
                <c:pt idx="14">
                  <c:v>Безвозмездные поступления</c:v>
                </c:pt>
              </c:strCache>
            </c:strRef>
          </c:cat>
          <c:val>
            <c:numRef>
              <c:f>'структура доходы'!$B$3:$B$17</c:f>
              <c:numCache>
                <c:formatCode>#,##0</c:formatCode>
                <c:ptCount val="15"/>
                <c:pt idx="0">
                  <c:v>94029</c:v>
                </c:pt>
                <c:pt idx="1">
                  <c:v>9134</c:v>
                </c:pt>
                <c:pt idx="2" formatCode="General">
                  <c:v>8096</c:v>
                </c:pt>
                <c:pt idx="3" formatCode="General">
                  <c:v>446</c:v>
                </c:pt>
                <c:pt idx="4" formatCode="General">
                  <c:v>804</c:v>
                </c:pt>
                <c:pt idx="5" formatCode="General">
                  <c:v>1610</c:v>
                </c:pt>
                <c:pt idx="6" formatCode="General">
                  <c:v>4790</c:v>
                </c:pt>
                <c:pt idx="7" formatCode="General">
                  <c:v>-10</c:v>
                </c:pt>
                <c:pt idx="8" formatCode="General">
                  <c:v>9087</c:v>
                </c:pt>
                <c:pt idx="9" formatCode="General">
                  <c:v>22</c:v>
                </c:pt>
                <c:pt idx="10" formatCode="General">
                  <c:v>1072</c:v>
                </c:pt>
                <c:pt idx="11" formatCode="General">
                  <c:v>3885</c:v>
                </c:pt>
                <c:pt idx="12" formatCode="General">
                  <c:v>8524</c:v>
                </c:pt>
                <c:pt idx="13" formatCode="General">
                  <c:v>299</c:v>
                </c:pt>
                <c:pt idx="14">
                  <c:v>566534</c:v>
                </c:pt>
              </c:numCache>
            </c:numRef>
          </c:val>
        </c:ser>
        <c:shape val="cylinder"/>
        <c:axId val="77125504"/>
        <c:axId val="59887616"/>
        <c:axId val="0"/>
      </c:bar3DChart>
      <c:catAx>
        <c:axId val="77125504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2">
                    <a:lumMod val="75000"/>
                  </a:schemeClr>
                </a:solidFill>
              </a:defRPr>
            </a:pPr>
            <a:endParaRPr lang="ru-RU"/>
          </a:p>
        </c:txPr>
        <c:crossAx val="59887616"/>
        <c:crosses val="autoZero"/>
        <c:auto val="1"/>
        <c:lblAlgn val="ctr"/>
        <c:lblOffset val="100"/>
      </c:catAx>
      <c:valAx>
        <c:axId val="59887616"/>
        <c:scaling>
          <c:orientation val="minMax"/>
        </c:scaling>
        <c:delete val="1"/>
        <c:axPos val="l"/>
        <c:numFmt formatCode="#,##0" sourceLinked="1"/>
        <c:tickLblPos val="none"/>
        <c:crossAx val="77125504"/>
        <c:crosses val="autoZero"/>
        <c:crossBetween val="between"/>
      </c:valAx>
      <c:spPr>
        <a:gradFill>
          <a:gsLst>
            <a:gs pos="0">
              <a:schemeClr val="tx2">
                <a:lumMod val="60000"/>
                <a:lumOff val="40000"/>
              </a:scheme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007841607532584"/>
          <c:y val="4.9474335188620924E-3"/>
          <c:w val="0.82992158392467474"/>
          <c:h val="0.64010966161697558"/>
        </c:manualLayout>
      </c:layout>
      <c:bar3DChart>
        <c:barDir val="col"/>
        <c:grouping val="clustered"/>
        <c:ser>
          <c:idx val="0"/>
          <c:order val="0"/>
          <c:dLbls>
            <c:dLbl>
              <c:idx val="4"/>
              <c:layout>
                <c:manualLayout>
                  <c:x val="7.5865327693413588E-3"/>
                  <c:y val="-3.7735849056604029E-2"/>
                </c:manualLayout>
              </c:layout>
              <c:showVal val="1"/>
            </c:dLbl>
            <c:dLbl>
              <c:idx val="5"/>
              <c:layout>
                <c:manualLayout>
                  <c:x val="1.1379799154011919E-2"/>
                  <c:y val="-9.4394224818283266E-3"/>
                </c:manualLayout>
              </c:layout>
              <c:showVal val="1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262 </a:t>
                    </a:r>
                    <a:r>
                      <a:rPr lang="en-US" smtClean="0"/>
                      <a:t>26</a:t>
                    </a:r>
                    <a:r>
                      <a:rPr lang="ru-RU" smtClean="0"/>
                      <a:t>0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'структура расходы'!$A$4:$A$14</c:f>
              <c:strCache>
                <c:ptCount val="11"/>
                <c:pt idx="0">
                  <c:v>    Общегосударственные вопросы</c:v>
                </c:pt>
                <c:pt idx="1">
                  <c:v>    Национальная оборона</c:v>
                </c:pt>
                <c:pt idx="2">
                  <c:v>    Национальная безопасность и правоохранительная деятельность</c:v>
                </c:pt>
                <c:pt idx="3">
                  <c:v>    Национальная экономика</c:v>
                </c:pt>
                <c:pt idx="4">
                  <c:v>    Жилищно-коммунальное хозяйство</c:v>
                </c:pt>
                <c:pt idx="5">
                  <c:v>    Охрана окружающей среды</c:v>
                </c:pt>
                <c:pt idx="6">
                  <c:v>    Образование</c:v>
                </c:pt>
                <c:pt idx="7">
                  <c:v>    Культура, кинематография</c:v>
                </c:pt>
                <c:pt idx="8">
                  <c:v>    Социальная политика</c:v>
                </c:pt>
                <c:pt idx="9">
                  <c:v>    Физическая культура и спорт</c:v>
                </c:pt>
                <c:pt idx="10">
                  <c:v>    Средства массовой информации</c:v>
                </c:pt>
              </c:strCache>
            </c:strRef>
          </c:cat>
          <c:val>
            <c:numRef>
              <c:f>'структура расходы'!$B$4:$B$14</c:f>
              <c:numCache>
                <c:formatCode>#,##0</c:formatCode>
                <c:ptCount val="11"/>
                <c:pt idx="0">
                  <c:v>42898</c:v>
                </c:pt>
                <c:pt idx="1">
                  <c:v>611</c:v>
                </c:pt>
                <c:pt idx="2">
                  <c:v>6220</c:v>
                </c:pt>
                <c:pt idx="3">
                  <c:v>118103</c:v>
                </c:pt>
                <c:pt idx="4">
                  <c:v>192004</c:v>
                </c:pt>
                <c:pt idx="5">
                  <c:v>145</c:v>
                </c:pt>
                <c:pt idx="6">
                  <c:v>262261</c:v>
                </c:pt>
                <c:pt idx="7">
                  <c:v>47985</c:v>
                </c:pt>
                <c:pt idx="8">
                  <c:v>38700</c:v>
                </c:pt>
                <c:pt idx="9">
                  <c:v>7079</c:v>
                </c:pt>
                <c:pt idx="10">
                  <c:v>364</c:v>
                </c:pt>
              </c:numCache>
            </c:numRef>
          </c:val>
        </c:ser>
        <c:shape val="cylinder"/>
        <c:axId val="60891136"/>
        <c:axId val="60892672"/>
        <c:axId val="0"/>
      </c:bar3DChart>
      <c:catAx>
        <c:axId val="6089113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2">
                    <a:lumMod val="75000"/>
                  </a:schemeClr>
                </a:solidFill>
              </a:defRPr>
            </a:pPr>
            <a:endParaRPr lang="ru-RU"/>
          </a:p>
        </c:txPr>
        <c:crossAx val="60892672"/>
        <c:crosses val="autoZero"/>
        <c:auto val="1"/>
        <c:lblAlgn val="ctr"/>
        <c:lblOffset val="100"/>
      </c:catAx>
      <c:valAx>
        <c:axId val="60892672"/>
        <c:scaling>
          <c:orientation val="minMax"/>
        </c:scaling>
        <c:delete val="1"/>
        <c:axPos val="l"/>
        <c:numFmt formatCode="#,##0" sourceLinked="1"/>
        <c:tickLblPos val="none"/>
        <c:crossAx val="60891136"/>
        <c:crosses val="autoZero"/>
        <c:crossBetween val="between"/>
      </c:valAx>
      <c:spPr>
        <a:gradFill>
          <a:gsLst>
            <a:gs pos="0">
              <a:srgbClr val="1F497D">
                <a:lumMod val="60000"/>
                <a:lumOff val="4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dLbls>
            <c:txPr>
              <a:bodyPr/>
              <a:lstStyle/>
              <a:p>
                <a:pPr>
                  <a:defRPr>
                    <a:solidFill>
                      <a:schemeClr val="bg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'9 месяцев 2021'!$A$3:$D$3</c:f>
              <c:strCache>
                <c:ptCount val="4"/>
                <c:pt idx="0">
                  <c:v>1 квартал 2021 года (факт)</c:v>
                </c:pt>
                <c:pt idx="1">
                  <c:v>1 полугодие 2021 года (факт)</c:v>
                </c:pt>
                <c:pt idx="2">
                  <c:v>9 месяцев 2021 года (факт)</c:v>
                </c:pt>
                <c:pt idx="3">
                  <c:v>2021 год (факт) </c:v>
                </c:pt>
              </c:strCache>
            </c:strRef>
          </c:cat>
          <c:val>
            <c:numRef>
              <c:f>'9 месяцев 2021'!$A$4:$D$4</c:f>
              <c:numCache>
                <c:formatCode>#,##0.00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hape val="box"/>
        <c:axId val="60929920"/>
        <c:axId val="60931456"/>
        <c:axId val="62999168"/>
      </c:bar3DChart>
      <c:catAx>
        <c:axId val="6092992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solidFill>
                  <a:schemeClr val="bg2">
                    <a:lumMod val="75000"/>
                  </a:schemeClr>
                </a:solidFill>
              </a:defRPr>
            </a:pPr>
            <a:endParaRPr lang="ru-RU"/>
          </a:p>
        </c:txPr>
        <c:crossAx val="60931456"/>
        <c:crosses val="autoZero"/>
        <c:auto val="1"/>
        <c:lblAlgn val="ctr"/>
        <c:lblOffset val="100"/>
      </c:catAx>
      <c:valAx>
        <c:axId val="60931456"/>
        <c:scaling>
          <c:orientation val="minMax"/>
        </c:scaling>
        <c:delete val="1"/>
        <c:axPos val="l"/>
        <c:numFmt formatCode="#,##0.00" sourceLinked="1"/>
        <c:tickLblPos val="none"/>
        <c:crossAx val="60929920"/>
        <c:crosses val="autoZero"/>
        <c:crossBetween val="between"/>
      </c:valAx>
      <c:serAx>
        <c:axId val="62999168"/>
        <c:scaling>
          <c:orientation val="minMax"/>
        </c:scaling>
        <c:delete val="1"/>
        <c:axPos val="b"/>
        <c:tickLblPos val="none"/>
        <c:crossAx val="60931456"/>
        <c:crosses val="autoZero"/>
      </c:serAx>
      <c:spPr>
        <a:gradFill>
          <a:gsLst>
            <a:gs pos="0">
              <a:srgbClr val="4F81BD">
                <a:tint val="66000"/>
                <a:satMod val="160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plotArea>
    <c:plotVisOnly val="1"/>
  </c:chart>
  <c:externalData r:id="rId1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101.jpeg"/><Relationship Id="rId2" Type="http://schemas.openxmlformats.org/officeDocument/2006/relationships/image" Target="../media/image510.jpeg"/><Relationship Id="rId1" Type="http://schemas.openxmlformats.org/officeDocument/2006/relationships/image" Target="../media/image410.jpeg"/><Relationship Id="rId6" Type="http://schemas.openxmlformats.org/officeDocument/2006/relationships/image" Target="../media/image91.jpeg"/><Relationship Id="rId5" Type="http://schemas.openxmlformats.org/officeDocument/2006/relationships/image" Target="../media/image81.jpeg"/><Relationship Id="rId4" Type="http://schemas.openxmlformats.org/officeDocument/2006/relationships/image" Target="../media/image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983C5-7864-4580-A73D-C0265FF31DC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66D93D3-221C-4A24-9A58-7DE8912922CA}">
      <dgm:prSet custT="1"/>
      <dgm:spPr/>
      <dgm:t>
        <a:bodyPr/>
        <a:lstStyle/>
        <a:p>
          <a:pPr rtl="0"/>
          <a:r>
            <a:rPr lang="ru-RU" sz="1500" dirty="0" smtClean="0">
              <a:latin typeface="Arial" pitchFamily="34" charset="0"/>
              <a:cs typeface="Arial" pitchFamily="34" charset="0"/>
            </a:rPr>
            <a:t>В течение 2021 года изменения бюджета Городского округа Верхняя Тура утверждены следующими  решениями Думы  Городского округа Верхняя Тура :</a:t>
          </a:r>
          <a:endParaRPr lang="ru-RU" sz="1500" dirty="0">
            <a:latin typeface="Arial" pitchFamily="34" charset="0"/>
            <a:cs typeface="Arial" pitchFamily="34" charset="0"/>
          </a:endParaRPr>
        </a:p>
      </dgm:t>
    </dgm:pt>
    <dgm:pt modelId="{87451792-934A-42A3-AEBA-9240D675E44D}" type="parTrans" cxnId="{7F50F277-3D70-4E9D-9CF9-E6A1840486B0}">
      <dgm:prSet/>
      <dgm:spPr/>
      <dgm:t>
        <a:bodyPr/>
        <a:lstStyle/>
        <a:p>
          <a:endParaRPr lang="ru-RU"/>
        </a:p>
      </dgm:t>
    </dgm:pt>
    <dgm:pt modelId="{7F4E7B6E-4969-4298-9AE7-72216C19718B}" type="sibTrans" cxnId="{7F50F277-3D70-4E9D-9CF9-E6A1840486B0}">
      <dgm:prSet/>
      <dgm:spPr/>
      <dgm:t>
        <a:bodyPr/>
        <a:lstStyle/>
        <a:p>
          <a:endParaRPr lang="ru-RU"/>
        </a:p>
      </dgm:t>
    </dgm:pt>
    <dgm:pt modelId="{707A1634-2E0E-4C1F-B8C8-6A220FA60739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11.03.2021 № 11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FF48DDCC-87EB-486B-97BB-84C6C29A664D}" type="parTrans" cxnId="{64DC2FB1-10B3-42F3-878E-348D34E9712E}">
      <dgm:prSet/>
      <dgm:spPr/>
      <dgm:t>
        <a:bodyPr/>
        <a:lstStyle/>
        <a:p>
          <a:endParaRPr lang="ru-RU"/>
        </a:p>
      </dgm:t>
    </dgm:pt>
    <dgm:pt modelId="{114D5CD1-3FAA-4445-AC41-C32ACD562741}" type="sibTrans" cxnId="{64DC2FB1-10B3-42F3-878E-348D34E9712E}">
      <dgm:prSet/>
      <dgm:spPr/>
      <dgm:t>
        <a:bodyPr/>
        <a:lstStyle/>
        <a:p>
          <a:endParaRPr lang="ru-RU"/>
        </a:p>
      </dgm:t>
    </dgm:pt>
    <dgm:pt modelId="{20FA58BB-E2CD-48AA-98B3-83227AA8472E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28.12.2021 № 100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1E177319-DFA9-401E-98B0-48B6F34A7DC2}" type="parTrans" cxnId="{D195943F-315B-466F-9626-6F5E09A3EE00}">
      <dgm:prSet/>
      <dgm:spPr/>
      <dgm:t>
        <a:bodyPr/>
        <a:lstStyle/>
        <a:p>
          <a:endParaRPr lang="ru-RU"/>
        </a:p>
      </dgm:t>
    </dgm:pt>
    <dgm:pt modelId="{68A85B2D-DB45-4E1A-87DB-358E1E502965}" type="sibTrans" cxnId="{D195943F-315B-466F-9626-6F5E09A3EE00}">
      <dgm:prSet/>
      <dgm:spPr/>
      <dgm:t>
        <a:bodyPr/>
        <a:lstStyle/>
        <a:p>
          <a:endParaRPr lang="ru-RU"/>
        </a:p>
      </dgm:t>
    </dgm:pt>
    <dgm:pt modelId="{8A6BD746-1BB3-4C1B-92B7-1D2C62ACF28A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29.11.2021 № 87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B41A66A7-A9A7-424E-B761-5C105E46D76E}" type="parTrans" cxnId="{886E5236-222F-47B1-83E8-A69346540301}">
      <dgm:prSet/>
      <dgm:spPr/>
      <dgm:t>
        <a:bodyPr/>
        <a:lstStyle/>
        <a:p>
          <a:endParaRPr lang="ru-RU"/>
        </a:p>
      </dgm:t>
    </dgm:pt>
    <dgm:pt modelId="{19E98384-D26E-4207-88A5-15B57F135C8A}" type="sibTrans" cxnId="{886E5236-222F-47B1-83E8-A69346540301}">
      <dgm:prSet/>
      <dgm:spPr/>
      <dgm:t>
        <a:bodyPr/>
        <a:lstStyle/>
        <a:p>
          <a:endParaRPr lang="ru-RU"/>
        </a:p>
      </dgm:t>
    </dgm:pt>
    <dgm:pt modelId="{925D43EC-E1B4-44C2-8249-25C328C483B1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08.11.2021 № 78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4C49D37D-F7C4-4B2F-A83C-16326E93BFFF}" type="parTrans" cxnId="{A7B66F7F-2556-4DC8-9E51-0CBC723447E1}">
      <dgm:prSet/>
      <dgm:spPr/>
      <dgm:t>
        <a:bodyPr/>
        <a:lstStyle/>
        <a:p>
          <a:endParaRPr lang="ru-RU"/>
        </a:p>
      </dgm:t>
    </dgm:pt>
    <dgm:pt modelId="{C4CC8E16-D17E-433D-AD5C-0B5ECE28AD93}" type="sibTrans" cxnId="{A7B66F7F-2556-4DC8-9E51-0CBC723447E1}">
      <dgm:prSet/>
      <dgm:spPr/>
      <dgm:t>
        <a:bodyPr/>
        <a:lstStyle/>
        <a:p>
          <a:endParaRPr lang="ru-RU"/>
        </a:p>
      </dgm:t>
    </dgm:pt>
    <dgm:pt modelId="{E9255A85-1444-49DE-8ADD-5CFF53ED9CDE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19.08.2021 № 48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195402F3-9C2B-4E96-888F-F2462A4502BC}" type="parTrans" cxnId="{F7EEFA4A-945A-44D4-8A0A-C3A7C14CBF9A}">
      <dgm:prSet/>
      <dgm:spPr/>
      <dgm:t>
        <a:bodyPr/>
        <a:lstStyle/>
        <a:p>
          <a:endParaRPr lang="ru-RU"/>
        </a:p>
      </dgm:t>
    </dgm:pt>
    <dgm:pt modelId="{245B4BFF-F306-4712-9305-669540AC14F1}" type="sibTrans" cxnId="{F7EEFA4A-945A-44D4-8A0A-C3A7C14CBF9A}">
      <dgm:prSet/>
      <dgm:spPr/>
      <dgm:t>
        <a:bodyPr/>
        <a:lstStyle/>
        <a:p>
          <a:endParaRPr lang="ru-RU"/>
        </a:p>
      </dgm:t>
    </dgm:pt>
    <dgm:pt modelId="{0D8F318F-1B4E-4CAD-8047-9C31F7B5C952}">
      <dgm:prSet/>
      <dgm:spPr/>
      <dgm:t>
        <a:bodyPr/>
        <a:lstStyle/>
        <a:p>
          <a:r>
            <a:rPr lang="ru-RU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23.04.2021 № 30</a:t>
          </a:r>
          <a:endParaRPr lang="ru-RU" dirty="0">
            <a:latin typeface="Arial" pitchFamily="34" charset="0"/>
            <a:ea typeface="Liberation Serif" pitchFamily="18" charset="0"/>
            <a:cs typeface="Arial" pitchFamily="34" charset="0"/>
          </a:endParaRPr>
        </a:p>
      </dgm:t>
    </dgm:pt>
    <dgm:pt modelId="{DB2C8B69-991B-408B-85CE-DFC0CF59026C}" type="parTrans" cxnId="{D38D29A0-DA11-4BD7-9C30-27B1EABE52C4}">
      <dgm:prSet/>
      <dgm:spPr/>
      <dgm:t>
        <a:bodyPr/>
        <a:lstStyle/>
        <a:p>
          <a:endParaRPr lang="ru-RU"/>
        </a:p>
      </dgm:t>
    </dgm:pt>
    <dgm:pt modelId="{AECF523A-36F1-4FD2-92AF-991F0DA16575}" type="sibTrans" cxnId="{D38D29A0-DA11-4BD7-9C30-27B1EABE52C4}">
      <dgm:prSet/>
      <dgm:spPr/>
      <dgm:t>
        <a:bodyPr/>
        <a:lstStyle/>
        <a:p>
          <a:endParaRPr lang="ru-RU"/>
        </a:p>
      </dgm:t>
    </dgm:pt>
    <dgm:pt modelId="{965BBF5B-4E2A-4D03-8380-F624BC62F9D6}" type="pres">
      <dgm:prSet presAssocID="{2CE983C5-7864-4580-A73D-C0265FF31DC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28C7E-CF18-4D38-9207-FF59F10BA85E}" type="pres">
      <dgm:prSet presAssocID="{B66D93D3-221C-4A24-9A58-7DE8912922CA}" presName="comp" presStyleCnt="0"/>
      <dgm:spPr/>
    </dgm:pt>
    <dgm:pt modelId="{AA6E789F-A438-4493-8090-D61AA930D8D1}" type="pres">
      <dgm:prSet presAssocID="{B66D93D3-221C-4A24-9A58-7DE8912922CA}" presName="box" presStyleLbl="node1" presStyleIdx="0" presStyleCnt="7" custScaleY="169965" custLinFactNeighborX="5357" custLinFactNeighborY="-12727"/>
      <dgm:spPr/>
      <dgm:t>
        <a:bodyPr/>
        <a:lstStyle/>
        <a:p>
          <a:endParaRPr lang="ru-RU"/>
        </a:p>
      </dgm:t>
    </dgm:pt>
    <dgm:pt modelId="{271FB021-71F3-4AE2-BDF9-089BA81B2A37}" type="pres">
      <dgm:prSet presAssocID="{B66D93D3-221C-4A24-9A58-7DE8912922CA}" presName="img" presStyleLbl="fgImgPlace1" presStyleIdx="0" presStyleCnt="7" custScaleX="53563" custScaleY="156819" custLinFactNeighborX="-331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FC7C56-5826-4F96-9232-BC473DA42603}" type="pres">
      <dgm:prSet presAssocID="{B66D93D3-221C-4A24-9A58-7DE8912922CA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47E722-F47A-41C6-A8C6-7C162A0E84CC}" type="pres">
      <dgm:prSet presAssocID="{7F4E7B6E-4969-4298-9AE7-72216C19718B}" presName="spacer" presStyleCnt="0"/>
      <dgm:spPr/>
    </dgm:pt>
    <dgm:pt modelId="{34946D44-C20F-4FA8-A755-1AAA97BC5AC1}" type="pres">
      <dgm:prSet presAssocID="{707A1634-2E0E-4C1F-B8C8-6A220FA60739}" presName="comp" presStyleCnt="0"/>
      <dgm:spPr/>
    </dgm:pt>
    <dgm:pt modelId="{0B6037C6-F30E-4B9D-AD62-9A2242DDD414}" type="pres">
      <dgm:prSet presAssocID="{707A1634-2E0E-4C1F-B8C8-6A220FA60739}" presName="box" presStyleLbl="node1" presStyleIdx="1" presStyleCnt="7" custLinFactNeighborY="21051"/>
      <dgm:spPr/>
      <dgm:t>
        <a:bodyPr/>
        <a:lstStyle/>
        <a:p>
          <a:endParaRPr lang="ru-RU"/>
        </a:p>
      </dgm:t>
    </dgm:pt>
    <dgm:pt modelId="{732F8E01-F0C1-438F-A729-50C418F8D01E}" type="pres">
      <dgm:prSet presAssocID="{707A1634-2E0E-4C1F-B8C8-6A220FA60739}" presName="img" presStyleLbl="fgImgPlace1" presStyleIdx="1" presStyleCnt="7" custScaleX="53380" custScaleY="155417" custLinFactNeighborX="-26242" custLinFactNeighborY="34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E11313-5F49-4545-9BEB-C6045E228AE1}" type="pres">
      <dgm:prSet presAssocID="{707A1634-2E0E-4C1F-B8C8-6A220FA60739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48D55C-4D33-4CCC-A751-16D2D4557612}" type="pres">
      <dgm:prSet presAssocID="{114D5CD1-3FAA-4445-AC41-C32ACD562741}" presName="spacer" presStyleCnt="0"/>
      <dgm:spPr/>
    </dgm:pt>
    <dgm:pt modelId="{EC24B839-4646-4EBC-A9D0-9E00ECCB17A7}" type="pres">
      <dgm:prSet presAssocID="{0D8F318F-1B4E-4CAD-8047-9C31F7B5C952}" presName="comp" presStyleCnt="0"/>
      <dgm:spPr/>
    </dgm:pt>
    <dgm:pt modelId="{32D73355-379A-4D07-BCD3-63D8034901D5}" type="pres">
      <dgm:prSet presAssocID="{0D8F318F-1B4E-4CAD-8047-9C31F7B5C952}" presName="box" presStyleLbl="node1" presStyleIdx="2" presStyleCnt="7" custLinFactNeighborY="25543"/>
      <dgm:spPr/>
      <dgm:t>
        <a:bodyPr/>
        <a:lstStyle/>
        <a:p>
          <a:endParaRPr lang="ru-RU"/>
        </a:p>
      </dgm:t>
    </dgm:pt>
    <dgm:pt modelId="{B3B6B233-3B1D-4DF6-A7FC-D7CE92348ACC}" type="pres">
      <dgm:prSet presAssocID="{0D8F318F-1B4E-4CAD-8047-9C31F7B5C952}" presName="img" presStyleLbl="fgImgPlace1" presStyleIdx="2" presStyleCnt="7" custScaleX="54764" custScaleY="171796" custLinFactNeighborX="-24483" custLinFactNeighborY="3264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DB3FF2-614B-460C-B671-97A6AD50E8B0}" type="pres">
      <dgm:prSet presAssocID="{0D8F318F-1B4E-4CAD-8047-9C31F7B5C952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8D13E1-0663-4DB8-8081-05BF8964AE7C}" type="pres">
      <dgm:prSet presAssocID="{AECF523A-36F1-4FD2-92AF-991F0DA16575}" presName="spacer" presStyleCnt="0"/>
      <dgm:spPr/>
    </dgm:pt>
    <dgm:pt modelId="{CBBAD910-A595-486F-ACD1-6BC288BC001E}" type="pres">
      <dgm:prSet presAssocID="{E9255A85-1444-49DE-8ADD-5CFF53ED9CDE}" presName="comp" presStyleCnt="0"/>
      <dgm:spPr/>
    </dgm:pt>
    <dgm:pt modelId="{FCEB50BB-CD7D-4F83-8E40-551C42BB9A13}" type="pres">
      <dgm:prSet presAssocID="{E9255A85-1444-49DE-8ADD-5CFF53ED9CDE}" presName="box" presStyleLbl="node1" presStyleIdx="3" presStyleCnt="7" custScaleY="121281" custLinFactNeighborX="893" custLinFactNeighborY="29209"/>
      <dgm:spPr/>
      <dgm:t>
        <a:bodyPr/>
        <a:lstStyle/>
        <a:p>
          <a:endParaRPr lang="ru-RU"/>
        </a:p>
      </dgm:t>
    </dgm:pt>
    <dgm:pt modelId="{9894349D-7167-4894-92EA-B834A1473792}" type="pres">
      <dgm:prSet presAssocID="{E9255A85-1444-49DE-8ADD-5CFF53ED9CDE}" presName="img" presStyleLbl="fgImgPlace1" presStyleIdx="3" presStyleCnt="7" custScaleX="58677" custScaleY="180496" custLinFactNeighborX="-27632" custLinFactNeighborY="3828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72DB753-9910-476D-AD53-915758EC3262}" type="pres">
      <dgm:prSet presAssocID="{E9255A85-1444-49DE-8ADD-5CFF53ED9CDE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418F8-4E48-45E7-A6EA-F5F8EE63E57D}" type="pres">
      <dgm:prSet presAssocID="{245B4BFF-F306-4712-9305-669540AC14F1}" presName="spacer" presStyleCnt="0"/>
      <dgm:spPr/>
    </dgm:pt>
    <dgm:pt modelId="{02674FAB-2752-4596-9F0A-3710BCD9D5CD}" type="pres">
      <dgm:prSet presAssocID="{925D43EC-E1B4-44C2-8249-25C328C483B1}" presName="comp" presStyleCnt="0"/>
      <dgm:spPr/>
    </dgm:pt>
    <dgm:pt modelId="{D0515843-06D0-487B-B2AA-C7E4D6FF684F}" type="pres">
      <dgm:prSet presAssocID="{925D43EC-E1B4-44C2-8249-25C328C483B1}" presName="box" presStyleLbl="node1" presStyleIdx="4" presStyleCnt="7" custLinFactNeighborX="893" custLinFactNeighborY="12471"/>
      <dgm:spPr/>
      <dgm:t>
        <a:bodyPr/>
        <a:lstStyle/>
        <a:p>
          <a:endParaRPr lang="ru-RU"/>
        </a:p>
      </dgm:t>
    </dgm:pt>
    <dgm:pt modelId="{C0470742-B2BE-48BB-BA60-635FF3FD6105}" type="pres">
      <dgm:prSet presAssocID="{925D43EC-E1B4-44C2-8249-25C328C483B1}" presName="img" presStyleLbl="fgImgPlace1" presStyleIdx="4" presStyleCnt="7" custScaleX="59371" custScaleY="228500" custLinFactNeighborX="-22261" custLinFactNeighborY="3201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28AADD-F78A-47AE-BF67-74C671D972BC}" type="pres">
      <dgm:prSet presAssocID="{925D43EC-E1B4-44C2-8249-25C328C483B1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4629E-ED28-4BCC-80EA-8760BC62D3B4}" type="pres">
      <dgm:prSet presAssocID="{C4CC8E16-D17E-433D-AD5C-0B5ECE28AD93}" presName="spacer" presStyleCnt="0"/>
      <dgm:spPr/>
    </dgm:pt>
    <dgm:pt modelId="{94EC00C3-0E27-4200-A4B1-D16087B7E374}" type="pres">
      <dgm:prSet presAssocID="{8A6BD746-1BB3-4C1B-92B7-1D2C62ACF28A}" presName="comp" presStyleCnt="0"/>
      <dgm:spPr/>
    </dgm:pt>
    <dgm:pt modelId="{50DCC712-70B7-4025-A702-3D8181180A1C}" type="pres">
      <dgm:prSet presAssocID="{8A6BD746-1BB3-4C1B-92B7-1D2C62ACF28A}" presName="box" presStyleLbl="node1" presStyleIdx="5" presStyleCnt="7"/>
      <dgm:spPr/>
      <dgm:t>
        <a:bodyPr/>
        <a:lstStyle/>
        <a:p>
          <a:endParaRPr lang="ru-RU"/>
        </a:p>
      </dgm:t>
    </dgm:pt>
    <dgm:pt modelId="{1EDC304A-A6CD-46AD-8566-BE7AB72FD027}" type="pres">
      <dgm:prSet presAssocID="{8A6BD746-1BB3-4C1B-92B7-1D2C62ACF28A}" presName="img" presStyleLbl="fgImgPlace1" presStyleIdx="5" presStyleCnt="7" custScaleX="59793" custScaleY="178711" custLinFactNeighborX="-21837" custLinFactNeighborY="1791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023593A-3925-465A-8B36-1F1B677D18C3}" type="pres">
      <dgm:prSet presAssocID="{8A6BD746-1BB3-4C1B-92B7-1D2C62ACF28A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AB6C4-F40A-4CFD-A712-FBCE8F88D129}" type="pres">
      <dgm:prSet presAssocID="{19E98384-D26E-4207-88A5-15B57F135C8A}" presName="spacer" presStyleCnt="0"/>
      <dgm:spPr/>
    </dgm:pt>
    <dgm:pt modelId="{AFE95BF4-DFFD-430A-9BEB-0186CB56C67C}" type="pres">
      <dgm:prSet presAssocID="{20FA58BB-E2CD-48AA-98B3-83227AA8472E}" presName="comp" presStyleCnt="0"/>
      <dgm:spPr/>
    </dgm:pt>
    <dgm:pt modelId="{3ED76948-B010-42CD-B215-9F883F8CB461}" type="pres">
      <dgm:prSet presAssocID="{20FA58BB-E2CD-48AA-98B3-83227AA8472E}" presName="box" presStyleLbl="node1" presStyleIdx="6" presStyleCnt="7" custLinFactNeighborX="-893" custLinFactNeighborY="12868"/>
      <dgm:spPr/>
      <dgm:t>
        <a:bodyPr/>
        <a:lstStyle/>
        <a:p>
          <a:endParaRPr lang="ru-RU"/>
        </a:p>
      </dgm:t>
    </dgm:pt>
    <dgm:pt modelId="{DE862FF6-8A0D-4356-B695-5EC9233649E1}" type="pres">
      <dgm:prSet presAssocID="{20FA58BB-E2CD-48AA-98B3-83227AA8472E}" presName="img" presStyleLbl="fgImgPlace1" presStyleIdx="6" presStyleCnt="7" custScaleX="60031" custScaleY="205932" custLinFactNeighborX="-25486" custLinFactNeighborY="8292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F3C1FF8-9EFA-46D6-AD67-ABF026DE37EF}" type="pres">
      <dgm:prSet presAssocID="{20FA58BB-E2CD-48AA-98B3-83227AA8472E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23B919-14EB-4085-8309-09B1CBFBD2E1}" type="presOf" srcId="{925D43EC-E1B4-44C2-8249-25C328C483B1}" destId="{D0515843-06D0-487B-B2AA-C7E4D6FF684F}" srcOrd="0" destOrd="0" presId="urn:microsoft.com/office/officeart/2005/8/layout/vList4"/>
    <dgm:cxn modelId="{A92E9A65-31EA-4F76-81F8-7B6BD871D706}" type="presOf" srcId="{707A1634-2E0E-4C1F-B8C8-6A220FA60739}" destId="{0B6037C6-F30E-4B9D-AD62-9A2242DDD414}" srcOrd="0" destOrd="0" presId="urn:microsoft.com/office/officeart/2005/8/layout/vList4"/>
    <dgm:cxn modelId="{F7EEFA4A-945A-44D4-8A0A-C3A7C14CBF9A}" srcId="{2CE983C5-7864-4580-A73D-C0265FF31DC3}" destId="{E9255A85-1444-49DE-8ADD-5CFF53ED9CDE}" srcOrd="3" destOrd="0" parTransId="{195402F3-9C2B-4E96-888F-F2462A4502BC}" sibTransId="{245B4BFF-F306-4712-9305-669540AC14F1}"/>
    <dgm:cxn modelId="{886E5236-222F-47B1-83E8-A69346540301}" srcId="{2CE983C5-7864-4580-A73D-C0265FF31DC3}" destId="{8A6BD746-1BB3-4C1B-92B7-1D2C62ACF28A}" srcOrd="5" destOrd="0" parTransId="{B41A66A7-A9A7-424E-B761-5C105E46D76E}" sibTransId="{19E98384-D26E-4207-88A5-15B57F135C8A}"/>
    <dgm:cxn modelId="{D3CAAE94-F475-45E5-92E5-540F4053B9E9}" type="presOf" srcId="{20FA58BB-E2CD-48AA-98B3-83227AA8472E}" destId="{AF3C1FF8-9EFA-46D6-AD67-ABF026DE37EF}" srcOrd="1" destOrd="0" presId="urn:microsoft.com/office/officeart/2005/8/layout/vList4"/>
    <dgm:cxn modelId="{C94D1DF0-8E00-46CE-9A53-804CF2C3A7A9}" type="presOf" srcId="{2CE983C5-7864-4580-A73D-C0265FF31DC3}" destId="{965BBF5B-4E2A-4D03-8380-F624BC62F9D6}" srcOrd="0" destOrd="0" presId="urn:microsoft.com/office/officeart/2005/8/layout/vList4"/>
    <dgm:cxn modelId="{C2FF7619-A58A-4F51-9F27-1C675594B996}" type="presOf" srcId="{8A6BD746-1BB3-4C1B-92B7-1D2C62ACF28A}" destId="{1023593A-3925-465A-8B36-1F1B677D18C3}" srcOrd="1" destOrd="0" presId="urn:microsoft.com/office/officeart/2005/8/layout/vList4"/>
    <dgm:cxn modelId="{0945A54A-B600-45E9-8B93-268FDEF5B9E0}" type="presOf" srcId="{E9255A85-1444-49DE-8ADD-5CFF53ED9CDE}" destId="{FCEB50BB-CD7D-4F83-8E40-551C42BB9A13}" srcOrd="0" destOrd="0" presId="urn:microsoft.com/office/officeart/2005/8/layout/vList4"/>
    <dgm:cxn modelId="{648ABB3C-349B-4E27-A1BA-3157628B2105}" type="presOf" srcId="{B66D93D3-221C-4A24-9A58-7DE8912922CA}" destId="{AA6E789F-A438-4493-8090-D61AA930D8D1}" srcOrd="0" destOrd="0" presId="urn:microsoft.com/office/officeart/2005/8/layout/vList4"/>
    <dgm:cxn modelId="{76A15D4D-8BFB-424F-9AED-6CE130F83111}" type="presOf" srcId="{0D8F318F-1B4E-4CAD-8047-9C31F7B5C952}" destId="{32D73355-379A-4D07-BCD3-63D8034901D5}" srcOrd="0" destOrd="0" presId="urn:microsoft.com/office/officeart/2005/8/layout/vList4"/>
    <dgm:cxn modelId="{D195943F-315B-466F-9626-6F5E09A3EE00}" srcId="{2CE983C5-7864-4580-A73D-C0265FF31DC3}" destId="{20FA58BB-E2CD-48AA-98B3-83227AA8472E}" srcOrd="6" destOrd="0" parTransId="{1E177319-DFA9-401E-98B0-48B6F34A7DC2}" sibTransId="{68A85B2D-DB45-4E1A-87DB-358E1E502965}"/>
    <dgm:cxn modelId="{5D3A413C-7267-4CDD-A06E-C8D68892A032}" type="presOf" srcId="{0D8F318F-1B4E-4CAD-8047-9C31F7B5C952}" destId="{81DB3FF2-614B-460C-B671-97A6AD50E8B0}" srcOrd="1" destOrd="0" presId="urn:microsoft.com/office/officeart/2005/8/layout/vList4"/>
    <dgm:cxn modelId="{9460071C-7606-415F-BDFA-E5EE550D99A2}" type="presOf" srcId="{E9255A85-1444-49DE-8ADD-5CFF53ED9CDE}" destId="{F72DB753-9910-476D-AD53-915758EC3262}" srcOrd="1" destOrd="0" presId="urn:microsoft.com/office/officeart/2005/8/layout/vList4"/>
    <dgm:cxn modelId="{104F1E14-CED6-4B66-8201-540877ADC213}" type="presOf" srcId="{925D43EC-E1B4-44C2-8249-25C328C483B1}" destId="{9728AADD-F78A-47AE-BF67-74C671D972BC}" srcOrd="1" destOrd="0" presId="urn:microsoft.com/office/officeart/2005/8/layout/vList4"/>
    <dgm:cxn modelId="{EEA868BC-EB45-41F9-8559-10E1FA8316C1}" type="presOf" srcId="{20FA58BB-E2CD-48AA-98B3-83227AA8472E}" destId="{3ED76948-B010-42CD-B215-9F883F8CB461}" srcOrd="0" destOrd="0" presId="urn:microsoft.com/office/officeart/2005/8/layout/vList4"/>
    <dgm:cxn modelId="{AD0D8D7B-FD99-4E93-81FA-6D050A7EDC70}" type="presOf" srcId="{707A1634-2E0E-4C1F-B8C8-6A220FA60739}" destId="{3EE11313-5F49-4545-9BEB-C6045E228AE1}" srcOrd="1" destOrd="0" presId="urn:microsoft.com/office/officeart/2005/8/layout/vList4"/>
    <dgm:cxn modelId="{D38D29A0-DA11-4BD7-9C30-27B1EABE52C4}" srcId="{2CE983C5-7864-4580-A73D-C0265FF31DC3}" destId="{0D8F318F-1B4E-4CAD-8047-9C31F7B5C952}" srcOrd="2" destOrd="0" parTransId="{DB2C8B69-991B-408B-85CE-DFC0CF59026C}" sibTransId="{AECF523A-36F1-4FD2-92AF-991F0DA16575}"/>
    <dgm:cxn modelId="{999705D1-F5C3-443F-8D1F-42BAB5E6669C}" type="presOf" srcId="{B66D93D3-221C-4A24-9A58-7DE8912922CA}" destId="{77FC7C56-5826-4F96-9232-BC473DA42603}" srcOrd="1" destOrd="0" presId="urn:microsoft.com/office/officeart/2005/8/layout/vList4"/>
    <dgm:cxn modelId="{A7B66F7F-2556-4DC8-9E51-0CBC723447E1}" srcId="{2CE983C5-7864-4580-A73D-C0265FF31DC3}" destId="{925D43EC-E1B4-44C2-8249-25C328C483B1}" srcOrd="4" destOrd="0" parTransId="{4C49D37D-F7C4-4B2F-A83C-16326E93BFFF}" sibTransId="{C4CC8E16-D17E-433D-AD5C-0B5ECE28AD93}"/>
    <dgm:cxn modelId="{7F50F277-3D70-4E9D-9CF9-E6A1840486B0}" srcId="{2CE983C5-7864-4580-A73D-C0265FF31DC3}" destId="{B66D93D3-221C-4A24-9A58-7DE8912922CA}" srcOrd="0" destOrd="0" parTransId="{87451792-934A-42A3-AEBA-9240D675E44D}" sibTransId="{7F4E7B6E-4969-4298-9AE7-72216C19718B}"/>
    <dgm:cxn modelId="{64DC2FB1-10B3-42F3-878E-348D34E9712E}" srcId="{2CE983C5-7864-4580-A73D-C0265FF31DC3}" destId="{707A1634-2E0E-4C1F-B8C8-6A220FA60739}" srcOrd="1" destOrd="0" parTransId="{FF48DDCC-87EB-486B-97BB-84C6C29A664D}" sibTransId="{114D5CD1-3FAA-4445-AC41-C32ACD562741}"/>
    <dgm:cxn modelId="{AE65CC9F-D589-4421-B77F-6C740F5EF169}" type="presOf" srcId="{8A6BD746-1BB3-4C1B-92B7-1D2C62ACF28A}" destId="{50DCC712-70B7-4025-A702-3D8181180A1C}" srcOrd="0" destOrd="0" presId="urn:microsoft.com/office/officeart/2005/8/layout/vList4"/>
    <dgm:cxn modelId="{1141894C-AB19-471D-BCCC-5EA967D37323}" type="presParOf" srcId="{965BBF5B-4E2A-4D03-8380-F624BC62F9D6}" destId="{F2B28C7E-CF18-4D38-9207-FF59F10BA85E}" srcOrd="0" destOrd="0" presId="urn:microsoft.com/office/officeart/2005/8/layout/vList4"/>
    <dgm:cxn modelId="{D9826B07-DADB-4EAD-96F8-2355FE1A5D9F}" type="presParOf" srcId="{F2B28C7E-CF18-4D38-9207-FF59F10BA85E}" destId="{AA6E789F-A438-4493-8090-D61AA930D8D1}" srcOrd="0" destOrd="0" presId="urn:microsoft.com/office/officeart/2005/8/layout/vList4"/>
    <dgm:cxn modelId="{241B129A-C552-41A2-A9E7-85D4D56F0521}" type="presParOf" srcId="{F2B28C7E-CF18-4D38-9207-FF59F10BA85E}" destId="{271FB021-71F3-4AE2-BDF9-089BA81B2A37}" srcOrd="1" destOrd="0" presId="urn:microsoft.com/office/officeart/2005/8/layout/vList4"/>
    <dgm:cxn modelId="{8CD2E7BE-8382-4CE0-B84C-EE2C2A3011E8}" type="presParOf" srcId="{F2B28C7E-CF18-4D38-9207-FF59F10BA85E}" destId="{77FC7C56-5826-4F96-9232-BC473DA42603}" srcOrd="2" destOrd="0" presId="urn:microsoft.com/office/officeart/2005/8/layout/vList4"/>
    <dgm:cxn modelId="{C6F6E325-F6F6-416A-8AAA-EBE2849A17B7}" type="presParOf" srcId="{965BBF5B-4E2A-4D03-8380-F624BC62F9D6}" destId="{BF47E722-F47A-41C6-A8C6-7C162A0E84CC}" srcOrd="1" destOrd="0" presId="urn:microsoft.com/office/officeart/2005/8/layout/vList4"/>
    <dgm:cxn modelId="{446881A5-1037-4AF6-8E28-0757D10227FF}" type="presParOf" srcId="{965BBF5B-4E2A-4D03-8380-F624BC62F9D6}" destId="{34946D44-C20F-4FA8-A755-1AAA97BC5AC1}" srcOrd="2" destOrd="0" presId="urn:microsoft.com/office/officeart/2005/8/layout/vList4"/>
    <dgm:cxn modelId="{003BFA9B-8DF8-4A11-8ECC-4E0C90327C68}" type="presParOf" srcId="{34946D44-C20F-4FA8-A755-1AAA97BC5AC1}" destId="{0B6037C6-F30E-4B9D-AD62-9A2242DDD414}" srcOrd="0" destOrd="0" presId="urn:microsoft.com/office/officeart/2005/8/layout/vList4"/>
    <dgm:cxn modelId="{1FA1A2E1-8807-40B2-B10F-4AF166978FC5}" type="presParOf" srcId="{34946D44-C20F-4FA8-A755-1AAA97BC5AC1}" destId="{732F8E01-F0C1-438F-A729-50C418F8D01E}" srcOrd="1" destOrd="0" presId="urn:microsoft.com/office/officeart/2005/8/layout/vList4"/>
    <dgm:cxn modelId="{74C0CC1D-137A-4F43-8F32-6CEFA95B94BE}" type="presParOf" srcId="{34946D44-C20F-4FA8-A755-1AAA97BC5AC1}" destId="{3EE11313-5F49-4545-9BEB-C6045E228AE1}" srcOrd="2" destOrd="0" presId="urn:microsoft.com/office/officeart/2005/8/layout/vList4"/>
    <dgm:cxn modelId="{7F01A8D0-2417-4FAB-A496-0F670FE821F3}" type="presParOf" srcId="{965BBF5B-4E2A-4D03-8380-F624BC62F9D6}" destId="{EE48D55C-4D33-4CCC-A751-16D2D4557612}" srcOrd="3" destOrd="0" presId="urn:microsoft.com/office/officeart/2005/8/layout/vList4"/>
    <dgm:cxn modelId="{B9EEFB57-A95A-4374-956D-A71AB459E7C3}" type="presParOf" srcId="{965BBF5B-4E2A-4D03-8380-F624BC62F9D6}" destId="{EC24B839-4646-4EBC-A9D0-9E00ECCB17A7}" srcOrd="4" destOrd="0" presId="urn:microsoft.com/office/officeart/2005/8/layout/vList4"/>
    <dgm:cxn modelId="{7EBFBADE-2325-4583-A774-AE8738F43A57}" type="presParOf" srcId="{EC24B839-4646-4EBC-A9D0-9E00ECCB17A7}" destId="{32D73355-379A-4D07-BCD3-63D8034901D5}" srcOrd="0" destOrd="0" presId="urn:microsoft.com/office/officeart/2005/8/layout/vList4"/>
    <dgm:cxn modelId="{493E1BF6-B4B4-4A16-8547-3672B15C0D51}" type="presParOf" srcId="{EC24B839-4646-4EBC-A9D0-9E00ECCB17A7}" destId="{B3B6B233-3B1D-4DF6-A7FC-D7CE92348ACC}" srcOrd="1" destOrd="0" presId="urn:microsoft.com/office/officeart/2005/8/layout/vList4"/>
    <dgm:cxn modelId="{09E8F2D4-118A-4A62-B5E3-DE6D4D413479}" type="presParOf" srcId="{EC24B839-4646-4EBC-A9D0-9E00ECCB17A7}" destId="{81DB3FF2-614B-460C-B671-97A6AD50E8B0}" srcOrd="2" destOrd="0" presId="urn:microsoft.com/office/officeart/2005/8/layout/vList4"/>
    <dgm:cxn modelId="{104EDE76-2B37-4714-B9B5-C5DB55A3498B}" type="presParOf" srcId="{965BBF5B-4E2A-4D03-8380-F624BC62F9D6}" destId="{338D13E1-0663-4DB8-8081-05BF8964AE7C}" srcOrd="5" destOrd="0" presId="urn:microsoft.com/office/officeart/2005/8/layout/vList4"/>
    <dgm:cxn modelId="{E2E24FB1-9E94-42F2-846B-22749811C6BA}" type="presParOf" srcId="{965BBF5B-4E2A-4D03-8380-F624BC62F9D6}" destId="{CBBAD910-A595-486F-ACD1-6BC288BC001E}" srcOrd="6" destOrd="0" presId="urn:microsoft.com/office/officeart/2005/8/layout/vList4"/>
    <dgm:cxn modelId="{300763E1-15A4-42EE-87B5-C3791BC00EF1}" type="presParOf" srcId="{CBBAD910-A595-486F-ACD1-6BC288BC001E}" destId="{FCEB50BB-CD7D-4F83-8E40-551C42BB9A13}" srcOrd="0" destOrd="0" presId="urn:microsoft.com/office/officeart/2005/8/layout/vList4"/>
    <dgm:cxn modelId="{58C91083-D18A-4C77-8E00-F59FA673886A}" type="presParOf" srcId="{CBBAD910-A595-486F-ACD1-6BC288BC001E}" destId="{9894349D-7167-4894-92EA-B834A1473792}" srcOrd="1" destOrd="0" presId="urn:microsoft.com/office/officeart/2005/8/layout/vList4"/>
    <dgm:cxn modelId="{53A577D0-7E2B-448C-8049-EAAC50031BDB}" type="presParOf" srcId="{CBBAD910-A595-486F-ACD1-6BC288BC001E}" destId="{F72DB753-9910-476D-AD53-915758EC3262}" srcOrd="2" destOrd="0" presId="urn:microsoft.com/office/officeart/2005/8/layout/vList4"/>
    <dgm:cxn modelId="{8F7FCBBD-C631-425B-8262-96B85958514F}" type="presParOf" srcId="{965BBF5B-4E2A-4D03-8380-F624BC62F9D6}" destId="{648418F8-4E48-45E7-A6EA-F5F8EE63E57D}" srcOrd="7" destOrd="0" presId="urn:microsoft.com/office/officeart/2005/8/layout/vList4"/>
    <dgm:cxn modelId="{F99088DE-63AD-4B47-B2A4-FBFC80C84BC8}" type="presParOf" srcId="{965BBF5B-4E2A-4D03-8380-F624BC62F9D6}" destId="{02674FAB-2752-4596-9F0A-3710BCD9D5CD}" srcOrd="8" destOrd="0" presId="urn:microsoft.com/office/officeart/2005/8/layout/vList4"/>
    <dgm:cxn modelId="{674B342C-D0DF-46D0-9249-303325DFA67E}" type="presParOf" srcId="{02674FAB-2752-4596-9F0A-3710BCD9D5CD}" destId="{D0515843-06D0-487B-B2AA-C7E4D6FF684F}" srcOrd="0" destOrd="0" presId="urn:microsoft.com/office/officeart/2005/8/layout/vList4"/>
    <dgm:cxn modelId="{68681FFE-89C7-46B1-AB16-DC15C2942C16}" type="presParOf" srcId="{02674FAB-2752-4596-9F0A-3710BCD9D5CD}" destId="{C0470742-B2BE-48BB-BA60-635FF3FD6105}" srcOrd="1" destOrd="0" presId="urn:microsoft.com/office/officeart/2005/8/layout/vList4"/>
    <dgm:cxn modelId="{E0215C75-5DCF-4720-B7E9-8CC6FBDE5601}" type="presParOf" srcId="{02674FAB-2752-4596-9F0A-3710BCD9D5CD}" destId="{9728AADD-F78A-47AE-BF67-74C671D972BC}" srcOrd="2" destOrd="0" presId="urn:microsoft.com/office/officeart/2005/8/layout/vList4"/>
    <dgm:cxn modelId="{C21C7BCD-7C2B-435C-960B-C90A7FAF2962}" type="presParOf" srcId="{965BBF5B-4E2A-4D03-8380-F624BC62F9D6}" destId="{F374629E-ED28-4BCC-80EA-8760BC62D3B4}" srcOrd="9" destOrd="0" presId="urn:microsoft.com/office/officeart/2005/8/layout/vList4"/>
    <dgm:cxn modelId="{9F066EB3-A341-46D6-8C70-7427CDBF7691}" type="presParOf" srcId="{965BBF5B-4E2A-4D03-8380-F624BC62F9D6}" destId="{94EC00C3-0E27-4200-A4B1-D16087B7E374}" srcOrd="10" destOrd="0" presId="urn:microsoft.com/office/officeart/2005/8/layout/vList4"/>
    <dgm:cxn modelId="{6A9A95AB-22AF-4CFA-BDD9-FE5DBC66D4C0}" type="presParOf" srcId="{94EC00C3-0E27-4200-A4B1-D16087B7E374}" destId="{50DCC712-70B7-4025-A702-3D8181180A1C}" srcOrd="0" destOrd="0" presId="urn:microsoft.com/office/officeart/2005/8/layout/vList4"/>
    <dgm:cxn modelId="{D3927828-BF78-4B13-A1C5-82E66475A39A}" type="presParOf" srcId="{94EC00C3-0E27-4200-A4B1-D16087B7E374}" destId="{1EDC304A-A6CD-46AD-8566-BE7AB72FD027}" srcOrd="1" destOrd="0" presId="urn:microsoft.com/office/officeart/2005/8/layout/vList4"/>
    <dgm:cxn modelId="{CDBCB66B-3C6F-4F7A-9EB6-4D535C614B5C}" type="presParOf" srcId="{94EC00C3-0E27-4200-A4B1-D16087B7E374}" destId="{1023593A-3925-465A-8B36-1F1B677D18C3}" srcOrd="2" destOrd="0" presId="urn:microsoft.com/office/officeart/2005/8/layout/vList4"/>
    <dgm:cxn modelId="{1E00CCF5-C11C-495B-A107-E605C91CD223}" type="presParOf" srcId="{965BBF5B-4E2A-4D03-8380-F624BC62F9D6}" destId="{CA1AB6C4-F40A-4CFD-A712-FBCE8F88D129}" srcOrd="11" destOrd="0" presId="urn:microsoft.com/office/officeart/2005/8/layout/vList4"/>
    <dgm:cxn modelId="{6D7647A1-F643-4FEF-905A-97ED33601440}" type="presParOf" srcId="{965BBF5B-4E2A-4D03-8380-F624BC62F9D6}" destId="{AFE95BF4-DFFD-430A-9BEB-0186CB56C67C}" srcOrd="12" destOrd="0" presId="urn:microsoft.com/office/officeart/2005/8/layout/vList4"/>
    <dgm:cxn modelId="{11485DF2-1881-4A1F-8F9B-4C5856B848EB}" type="presParOf" srcId="{AFE95BF4-DFFD-430A-9BEB-0186CB56C67C}" destId="{3ED76948-B010-42CD-B215-9F883F8CB461}" srcOrd="0" destOrd="0" presId="urn:microsoft.com/office/officeart/2005/8/layout/vList4"/>
    <dgm:cxn modelId="{72450239-9BEB-47BD-AC2F-24C44865D85C}" type="presParOf" srcId="{AFE95BF4-DFFD-430A-9BEB-0186CB56C67C}" destId="{DE862FF6-8A0D-4356-B695-5EC9233649E1}" srcOrd="1" destOrd="0" presId="urn:microsoft.com/office/officeart/2005/8/layout/vList4"/>
    <dgm:cxn modelId="{12B3AC99-6AF6-4DFF-B5D5-F37A364DD66F}" type="presParOf" srcId="{AFE95BF4-DFFD-430A-9BEB-0186CB56C67C}" destId="{AF3C1FF8-9EFA-46D6-AD67-ABF026DE37E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6E789F-A438-4493-8090-D61AA930D8D1}">
      <dsp:nvSpPr>
        <dsp:cNvPr id="0" name=""/>
        <dsp:cNvSpPr/>
      </dsp:nvSpPr>
      <dsp:spPr>
        <a:xfrm>
          <a:off x="0" y="0"/>
          <a:ext cx="8001056" cy="79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cs typeface="Arial" pitchFamily="34" charset="0"/>
            </a:rPr>
            <a:t>В течение 2021 года изменения бюджета Городского округа Верхняя Тура утверждены следующими  решениями Думы  Городского округа Верхняя Тура :</a:t>
          </a:r>
          <a:endParaRPr lang="ru-RU" sz="1500" kern="1200" dirty="0">
            <a:latin typeface="Arial" pitchFamily="34" charset="0"/>
            <a:cs typeface="Arial" pitchFamily="34" charset="0"/>
          </a:endParaRPr>
        </a:p>
      </dsp:txBody>
      <dsp:txXfrm>
        <a:off x="1647125" y="0"/>
        <a:ext cx="6353930" cy="797379"/>
      </dsp:txXfrm>
    </dsp:sp>
    <dsp:sp modelId="{271FB021-71F3-4AE2-BDF9-089BA81B2A37}">
      <dsp:nvSpPr>
        <dsp:cNvPr id="0" name=""/>
        <dsp:cNvSpPr/>
      </dsp:nvSpPr>
      <dsp:spPr>
        <a:xfrm>
          <a:off x="0" y="104407"/>
          <a:ext cx="857121" cy="58856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6037C6-F30E-4B9D-AD62-9A2242DDD414}">
      <dsp:nvSpPr>
        <dsp:cNvPr id="0" name=""/>
        <dsp:cNvSpPr/>
      </dsp:nvSpPr>
      <dsp:spPr>
        <a:xfrm>
          <a:off x="0" y="1000132"/>
          <a:ext cx="8001056" cy="46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11.03.2021 № 11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1000132"/>
        <a:ext cx="6353930" cy="469143"/>
      </dsp:txXfrm>
    </dsp:sp>
    <dsp:sp modelId="{732F8E01-F0C1-438F-A729-50C418F8D01E}">
      <dsp:nvSpPr>
        <dsp:cNvPr id="0" name=""/>
        <dsp:cNvSpPr/>
      </dsp:nvSpPr>
      <dsp:spPr>
        <a:xfrm>
          <a:off x="0" y="857257"/>
          <a:ext cx="854192" cy="5833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D73355-379A-4D07-BCD3-63D8034901D5}">
      <dsp:nvSpPr>
        <dsp:cNvPr id="0" name=""/>
        <dsp:cNvSpPr/>
      </dsp:nvSpPr>
      <dsp:spPr>
        <a:xfrm>
          <a:off x="0" y="1682160"/>
          <a:ext cx="8001056" cy="46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23.04.2021 № 30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1682160"/>
        <a:ext cx="6353930" cy="469143"/>
      </dsp:txXfrm>
    </dsp:sp>
    <dsp:sp modelId="{B3B6B233-3B1D-4DF6-A7FC-D7CE92348ACC}">
      <dsp:nvSpPr>
        <dsp:cNvPr id="0" name=""/>
        <dsp:cNvSpPr/>
      </dsp:nvSpPr>
      <dsp:spPr>
        <a:xfrm>
          <a:off x="17070" y="1597035"/>
          <a:ext cx="876339" cy="6447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B50BB-CD7D-4F83-8E40-551C42BB9A13}">
      <dsp:nvSpPr>
        <dsp:cNvPr id="0" name=""/>
        <dsp:cNvSpPr/>
      </dsp:nvSpPr>
      <dsp:spPr>
        <a:xfrm>
          <a:off x="0" y="2357455"/>
          <a:ext cx="8001056" cy="5689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19.08.2021 № 48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2357455"/>
        <a:ext cx="6353930" cy="568981"/>
      </dsp:txXfrm>
    </dsp:sp>
    <dsp:sp modelId="{9894349D-7167-4894-92EA-B834A1473792}">
      <dsp:nvSpPr>
        <dsp:cNvPr id="0" name=""/>
        <dsp:cNvSpPr/>
      </dsp:nvSpPr>
      <dsp:spPr>
        <a:xfrm>
          <a:off x="0" y="2309882"/>
          <a:ext cx="938955" cy="6774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15843-06D0-487B-B2AA-C7E4D6FF684F}">
      <dsp:nvSpPr>
        <dsp:cNvPr id="0" name=""/>
        <dsp:cNvSpPr/>
      </dsp:nvSpPr>
      <dsp:spPr>
        <a:xfrm>
          <a:off x="0" y="3143274"/>
          <a:ext cx="8001056" cy="46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08.11.2021 № 78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3143274"/>
        <a:ext cx="6353930" cy="469143"/>
      </dsp:txXfrm>
    </dsp:sp>
    <dsp:sp modelId="{C0470742-B2BE-48BB-BA60-635FF3FD6105}">
      <dsp:nvSpPr>
        <dsp:cNvPr id="0" name=""/>
        <dsp:cNvSpPr/>
      </dsp:nvSpPr>
      <dsp:spPr>
        <a:xfrm>
          <a:off x="15766" y="3010710"/>
          <a:ext cx="950061" cy="8575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CC712-70B7-4025-A702-3D8181180A1C}">
      <dsp:nvSpPr>
        <dsp:cNvPr id="0" name=""/>
        <dsp:cNvSpPr/>
      </dsp:nvSpPr>
      <dsp:spPr>
        <a:xfrm>
          <a:off x="0" y="3895843"/>
          <a:ext cx="8001056" cy="46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29.11.2021 № 87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3895843"/>
        <a:ext cx="6353930" cy="469143"/>
      </dsp:txXfrm>
    </dsp:sp>
    <dsp:sp modelId="{1EDC304A-A6CD-46AD-8566-BE7AB72FD027}">
      <dsp:nvSpPr>
        <dsp:cNvPr id="0" name=""/>
        <dsp:cNvSpPr/>
      </dsp:nvSpPr>
      <dsp:spPr>
        <a:xfrm>
          <a:off x="19174" y="3862273"/>
          <a:ext cx="956814" cy="6707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D76948-B010-42CD-B215-9F883F8CB461}">
      <dsp:nvSpPr>
        <dsp:cNvPr id="0" name=""/>
        <dsp:cNvSpPr/>
      </dsp:nvSpPr>
      <dsp:spPr>
        <a:xfrm>
          <a:off x="0" y="4724937"/>
          <a:ext cx="8001056" cy="4691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latin typeface="Arial" pitchFamily="34" charset="0"/>
              <a:ea typeface="Liberation Serif" pitchFamily="18" charset="0"/>
              <a:cs typeface="Arial" pitchFamily="34" charset="0"/>
            </a:rPr>
            <a:t>Решение Думы Городского округа Верхняя Тура от 28.12.2021 № 100</a:t>
          </a:r>
          <a:endParaRPr lang="ru-RU" sz="1500" kern="1200" dirty="0">
            <a:latin typeface="Arial" pitchFamily="34" charset="0"/>
            <a:ea typeface="Liberation Serif" pitchFamily="18" charset="0"/>
            <a:cs typeface="Arial" pitchFamily="34" charset="0"/>
          </a:endParaRPr>
        </a:p>
      </dsp:txBody>
      <dsp:txXfrm>
        <a:off x="1647125" y="4724937"/>
        <a:ext cx="6353930" cy="469143"/>
      </dsp:txXfrm>
    </dsp:sp>
    <dsp:sp modelId="{DE862FF6-8A0D-4356-B695-5EC9233649E1}">
      <dsp:nvSpPr>
        <dsp:cNvPr id="0" name=""/>
        <dsp:cNvSpPr/>
      </dsp:nvSpPr>
      <dsp:spPr>
        <a:xfrm>
          <a:off x="0" y="4513519"/>
          <a:ext cx="960622" cy="77289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0.57756</cdr:x>
      <cdr:y>0.05046</cdr:y>
    </cdr:from>
    <cdr:to>
      <cdr:x>0.70941</cdr:x>
      <cdr:y>0.08831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19718" y="285752"/>
          <a:ext cx="121444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Тыс.руб.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0.82006</cdr:x>
      <cdr:y>0.0611</cdr:y>
    </cdr:from>
    <cdr:to>
      <cdr:x>0.96942</cdr:x>
      <cdr:y>0.15146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91178" y="338121"/>
          <a:ext cx="1000132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0.79872</cdr:x>
      <cdr:y>0.08692</cdr:y>
    </cdr:from>
    <cdr:to>
      <cdr:x>0.94808</cdr:x>
      <cdr:y>0.22891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348302" y="480997"/>
          <a:ext cx="1000132" cy="7858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Тыс.руб.</a:t>
          </a:r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41000" r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Office\Contacts\Documents\бюджет для граждан\бюджет 2021-2023\набережна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285984" y="428604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Отчет об исполнении бюджета Городского округа Верхняя Тура 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 2021 год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7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для граждан</a:t>
            </a:r>
            <a:endParaRPr lang="ru-RU" sz="3600" b="1" dirty="0">
              <a:solidFill>
                <a:schemeClr val="bg2">
                  <a:lumMod val="7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494"/>
            <a:ext cx="9144000" cy="13990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Программные расходы бюджета Городского округа Верхняя Тура по итогам  2021 года</a:t>
            </a:r>
            <a:endParaRPr lang="ru-RU" sz="2800" b="1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57224" y="1785926"/>
            <a:ext cx="7429552" cy="1000132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В рамках бюджета Городского округа Верхняя Тура осуществляются расходы по пяти муниципальным программам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14282" y="3357562"/>
            <a:ext cx="2928958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«Повышение эффективности деятельности органов местного самоуправления  Городского округа Верхняя Тура до 2024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929322" y="3286124"/>
            <a:ext cx="2928958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 Муниципальная программа «Строительство, развитие и содержание объектов городского и дорожного хозяйства Городского округа Верхняя Тура до 2024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143504" y="5429264"/>
            <a:ext cx="3786214" cy="1214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«Развитие культуры, физической культуры и спорта и молодежной политики в Городском округе Верхняя Тура до 2024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42844" y="5429264"/>
            <a:ext cx="4143404" cy="12858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«Развитие системы образования в Городском округе Верхняя Тура до 2023 года»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0800000" flipV="1">
            <a:off x="1571604" y="2857496"/>
            <a:ext cx="642942" cy="500066"/>
          </a:xfrm>
          <a:prstGeom prst="straightConnector1">
            <a:avLst/>
          </a:prstGeom>
          <a:ln cmpd="sng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5400000">
            <a:off x="1964513" y="3464719"/>
            <a:ext cx="2643206" cy="128588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14810" y="2857496"/>
            <a:ext cx="3071834" cy="250033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143504" y="2786058"/>
            <a:ext cx="857256" cy="57150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3000364" y="4000504"/>
            <a:ext cx="3071834" cy="150019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Муниципальная программа "Формирование современной городской среды на территории Городского округа Верхняя Тура на 2018-2024 годы"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3464711" y="3464719"/>
            <a:ext cx="1143008" cy="7143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 стрелкой 24"/>
          <p:cNvCxnSpPr/>
          <p:nvPr/>
        </p:nvCxnSpPr>
        <p:spPr>
          <a:xfrm rot="10800000" flipV="1">
            <a:off x="2928926" y="2857494"/>
            <a:ext cx="2286016" cy="2000265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5107785" y="3178967"/>
            <a:ext cx="1928826" cy="157163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66130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Муниципальная программа «Повышение эффективности деятельности органов местного самоуправления  Городского округа Верхняя Тура до 2024 года»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0" y="1857364"/>
            <a:ext cx="5500694" cy="1357322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2021 года  составил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124 592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125 017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тыс.рублей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429256" y="1857364"/>
            <a:ext cx="3214710" cy="10715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00034" y="3071810"/>
            <a:ext cx="3071834" cy="13573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Развитие и модернизация систем коммунальной инфраструктуры города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86116" y="3357562"/>
            <a:ext cx="2857520" cy="15001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Улучшение жилищных условий граждан, проживающих в городском округе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143768" y="3286124"/>
            <a:ext cx="1857388" cy="307183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Оказание мер социальной поддержки отдельным категориям граждан (почетные жители, городской совет ветеранов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43306" y="4929198"/>
            <a:ext cx="2571768" cy="12858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городской единой дежурно-диспетчерской службы-112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580112" y="3714752"/>
            <a:ext cx="1992284" cy="221457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Мероприятия по разработке документации по планировке территории города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>
            <a:stCxn id="4" idx="3"/>
          </p:cNvCxnSpPr>
          <p:nvPr/>
        </p:nvCxnSpPr>
        <p:spPr>
          <a:xfrm rot="5400000">
            <a:off x="4336019" y="1864979"/>
            <a:ext cx="656994" cy="247104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rot="10800000" flipV="1">
            <a:off x="5643570" y="2928934"/>
            <a:ext cx="642942" cy="50006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429520" y="3000372"/>
            <a:ext cx="285752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6607983" y="3250405"/>
            <a:ext cx="714380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142844" y="4286256"/>
            <a:ext cx="2857520" cy="150019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Текущее содержание гидротехнического сооружения «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Верхне-Туринский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гидроузел»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s://sun9-49.userapi.com/c834202/v834202210/14f0ae/x5yGGLSef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0138">
            <a:off x="1697507" y="5336665"/>
            <a:ext cx="2428892" cy="1366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Users\Office\Documents\NetSpeakerphone\Received Files\Ужакина Э_Ф_\IMG_75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000240"/>
            <a:ext cx="1714494" cy="2285992"/>
          </a:xfrm>
          <a:prstGeom prst="rect">
            <a:avLst/>
          </a:prstGeom>
          <a:noFill/>
        </p:spPr>
      </p:pic>
      <p:pic>
        <p:nvPicPr>
          <p:cNvPr id="1026" name="Picture 2" descr="D:\Users\Office\Documents\NetSpeakerphone\Received Files\Низамова Г_Р_\DSC_12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143380"/>
            <a:ext cx="3704838" cy="2476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целевые показатели программы 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42844" y="1643050"/>
            <a:ext cx="4857784" cy="39290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«Улучшение жилищных условий граждан, проживающих на территории Городского округа Верхняя Тура» осуществляются расходы по переселению граждан из жилых помещений, признанных непригодными для проживания. На указанные цели в 2021 году направлено 33 680  тыс. рублей, что позволило расселить 12 аварийных многоквартирных домов и предоставить взамен благоустроенное жилье, приобретенное на вторичном рынке,  96 гражданам. </a:t>
            </a:r>
            <a:endParaRPr lang="ru-RU" sz="1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Office\Documents\NetSpeakerphone\Received Files\Ужакина Э_Ф_\et9zjHBi3H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571744"/>
            <a:ext cx="4000496" cy="3000372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4643438" y="357166"/>
            <a:ext cx="4500562" cy="37862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«Энергосбережение и повышение энергетической эффективности в Городском округе Верхняя Тура» в отчетном году проведены  работы по энергосбережению и повышению энергетической эффективности линии уличного освещения (заменен на  светодиодный 491 светильник, создана  автоматизированная система управления освещением (установлено 14 коробок для осуществления автоматического включения и выключения освещения). Сеть уличного освещения увеличена на 20,1 км</a:t>
            </a:r>
            <a:endParaRPr lang="ru-RU" sz="1200" dirty="0" smtClean="0">
              <a:solidFill>
                <a:srgbClr val="FF0000"/>
              </a:solidFill>
            </a:endParaRPr>
          </a:p>
          <a:p>
            <a:pPr algn="ctr"/>
            <a:endParaRPr lang="ru-RU" sz="1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14282" y="285728"/>
            <a:ext cx="4429156" cy="3357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В рамках подпрограммы  «Реконструкция и обеспечение готовности региональной автоматизированной системы централизованного оповещения Свердловской области на базе комплекса технических средств оповещения на территории Городского округа Верхняя Тура» осуществляется деятельность Единой дежурно-диспетчерской службы 112. Расходы за отчетный период составили  5557 тыс. рублей при плановых назначениях 5579 тыс. рублей</a:t>
            </a:r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572000" y="2348880"/>
          <a:ext cx="4232268" cy="4029075"/>
        </p:xfrm>
        <a:graphic>
          <a:graphicData uri="http://schemas.openxmlformats.org/drawingml/2006/table">
            <a:tbl>
              <a:tblPr/>
              <a:tblGrid>
                <a:gridCol w="492482"/>
                <a:gridCol w="1169645"/>
                <a:gridCol w="492482"/>
                <a:gridCol w="454007"/>
                <a:gridCol w="454007"/>
                <a:gridCol w="451442"/>
                <a:gridCol w="718203"/>
              </a:tblGrid>
              <a:tr h="14802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Исполнение отдельных целевых показателей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021"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2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4406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№ строки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Цели, задачи и целевые показатели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Единица измере-ния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Значение целевого показателя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Процент выпол-нения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Причины отклонения от планового значения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00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план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факт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0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2">
                              <a:lumMod val="75000"/>
                            </a:schemeClr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266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Задача 1.3. Обеспечение деятельности органа повседневного управления городского звена территориальной подсистемы единой государственной системы предупреждения и ликвидации чрезвычайных ситуаций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40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Количество принятых и обработанных сообщений и вызовов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3785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3785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1841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Полученная и обработанная информация по системе </a:t>
                      </a:r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latin typeface="Arial"/>
                        </a:rPr>
                        <a:t>оповещения "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Грифон", системе 112, по </a:t>
                      </a:r>
                      <a:r>
                        <a:rPr lang="ru-RU" sz="1000" b="0" i="0" u="none" strike="noStrike" dirty="0" err="1">
                          <a:solidFill>
                            <a:schemeClr val="bg1"/>
                          </a:solidFill>
                          <a:latin typeface="Arial"/>
                        </a:rPr>
                        <a:t>транкинговой</a:t>
                      </a:r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 УКВ-радиостанции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шт.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10525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10525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0" y="428604"/>
            <a:ext cx="4929190" cy="3714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 В рамках подпрограммы «Обеспечение безопасности гидротехнических сооружений </a:t>
            </a:r>
            <a:r>
              <a:rPr lang="ru-RU" sz="1200" dirty="0" err="1" smtClean="0"/>
              <a:t>Верхне-Туринского</a:t>
            </a:r>
            <a:r>
              <a:rPr lang="ru-RU" sz="1200" dirty="0" smtClean="0"/>
              <a:t> гидроузла на р. Тура на территории Городского округа Верхняя Тура»  продолжены работы по проведению капитального ремонта городской плотины. На указанные цели в отчетном периоде направлено 70 000 тыс. рублей, работы будут завершены в 2022 году. По итогам двух лет ремонтных работ  доля гидротехнических сооружений, приведенных в безопасное техническое состояние, с 0 процента в 2017 году  возросла до 61%. </a:t>
            </a:r>
            <a:endParaRPr lang="ru-RU" sz="1200" dirty="0"/>
          </a:p>
        </p:txBody>
      </p:sp>
      <p:pic>
        <p:nvPicPr>
          <p:cNvPr id="20481" name="Picture 1" descr="D:\Users\Office\Contacts\Documents\бюджет для граждан\исполнение 2020\гидроузел плиты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929066"/>
            <a:ext cx="4214842" cy="2857520"/>
          </a:xfrm>
          <a:prstGeom prst="rect">
            <a:avLst/>
          </a:prstGeom>
          <a:noFill/>
        </p:spPr>
      </p:pic>
      <p:pic>
        <p:nvPicPr>
          <p:cNvPr id="1026" name="Picture 2" descr="D:\Users\Office\Contacts\Documents\бюджет для граждан\бюджет 2022-2024\ремонт гидроузл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85728"/>
            <a:ext cx="3428992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 стрелкой 12"/>
          <p:cNvCxnSpPr>
            <a:endCxn id="7" idx="0"/>
          </p:cNvCxnSpPr>
          <p:nvPr/>
        </p:nvCxnSpPr>
        <p:spPr>
          <a:xfrm>
            <a:off x="3428992" y="2786058"/>
            <a:ext cx="3964809" cy="78581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428860" y="2643182"/>
            <a:ext cx="2500330" cy="221457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endCxn id="8" idx="0"/>
          </p:cNvCxnSpPr>
          <p:nvPr/>
        </p:nvCxnSpPr>
        <p:spPr>
          <a:xfrm rot="16200000" flipH="1">
            <a:off x="142856" y="3571864"/>
            <a:ext cx="2357430" cy="64294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571636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«Строительство, развитие и содержание объектов городского и дорожного хозяйства Городского округа Верхняя Тура до 2024 года»</a:t>
            </a:r>
            <a:endParaRPr lang="ru-RU" sz="24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71934" y="2071678"/>
            <a:ext cx="4929222" cy="114300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Объем расходов данной программы по итогам 2021 года  составил 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172 782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225 768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916832"/>
            <a:ext cx="3286148" cy="7143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3000372"/>
            <a:ext cx="3428992" cy="142876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Развитие и обеспечение сохранности городских автомобильных дорог  (очистка от снега в зимний период, </a:t>
            </a:r>
            <a:r>
              <a:rPr lang="ru-RU" sz="13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грейдирование</a:t>
            </a:r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отсыпка  и текущий (ямочный) ремонт в летний период</a:t>
            </a:r>
            <a:r>
              <a:rPr lang="ru-RU" sz="12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)</a:t>
            </a:r>
            <a:endParaRPr lang="ru-RU" sz="12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1868" y="4929198"/>
            <a:ext cx="3357586" cy="178595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Социальная поддержка отдельных категорий граждан в области ЖКХ (компенсация оплаты коммунальных услуг льготным категориям граждан за счет федерального и областного бюджета, предоставление жилищных субсидий)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57884" y="3571876"/>
            <a:ext cx="3071834" cy="12858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Газоснабжение жилых домов по ул. Фомина, ул. 25 лет Октября, ул. Крупская, ул. Кривощекова, ул.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Иканина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ул. Карла Либкнехта, ул. Володарского в г. Верхняя Тура Свердловской области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5072050"/>
            <a:ext cx="2857520" cy="17859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Мероприятия в области благоустройства города (ликвидация несанкционированных свалок, озеленение города, очистка от зимних накоплений, скашивание травы)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464315" y="2750339"/>
            <a:ext cx="357190" cy="14287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 стрелкой 11"/>
          <p:cNvCxnSpPr>
            <a:endCxn id="5" idx="1"/>
          </p:cNvCxnSpPr>
          <p:nvPr/>
        </p:nvCxnSpPr>
        <p:spPr>
          <a:xfrm rot="16200000" flipH="1">
            <a:off x="1571604" y="1785926"/>
            <a:ext cx="3643338" cy="235745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Скругленный прямоугольник 1"/>
          <p:cNvSpPr/>
          <p:nvPr/>
        </p:nvSpPr>
        <p:spPr>
          <a:xfrm>
            <a:off x="5072066" y="1357298"/>
            <a:ext cx="3929090" cy="207170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Строительство объекта «Станция биологической очистки </a:t>
            </a:r>
            <a:r>
              <a:rPr lang="ru-RU" sz="16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хозбытовых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сточных вод централизованной системы водоотведения ГО Верхняя Тура Свердловской области»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1406" y="3786190"/>
            <a:ext cx="3786214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Освоение сопочного месторождения подземного источника водоснабжения и строительство водовода до существующей системы водоснабжения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72000" y="3786190"/>
            <a:ext cx="4214842" cy="200026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Строительство центра культуры и искусств в Городском округе Верхняя Тура Свердловской области (Сохранение объекта археологического наследия Свердловской области «Культурный слой города Верхняя Тура 18-19 веков»)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428604"/>
            <a:ext cx="3286148" cy="7143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-392941" y="2035959"/>
            <a:ext cx="2571768" cy="92869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86116" y="1000108"/>
            <a:ext cx="2357454" cy="57150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500166" y="1714488"/>
            <a:ext cx="2571768" cy="16430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Реконструкция автомобильной дороги по улице Карла Либкнехта в Городском округе Верхняя Тура Свердловской области</a:t>
            </a:r>
            <a:endParaRPr lang="ru-RU" sz="13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285852" y="1142984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D:\Users\Office\Contacts\Documents\бюджет для граждан\исполнение 2021\станция биологической очистки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6839">
            <a:off x="-161790" y="2418662"/>
            <a:ext cx="2215007" cy="1476960"/>
          </a:xfrm>
          <a:prstGeom prst="rect">
            <a:avLst/>
          </a:prstGeom>
          <a:noFill/>
        </p:spPr>
      </p:pic>
      <p:pic>
        <p:nvPicPr>
          <p:cNvPr id="29698" name="Picture 2" descr="D:\Users\Office\Contacts\Documents\бюджет для граждан\исполнение 2021\станция биологической очистк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8929">
            <a:off x="5804289" y="496624"/>
            <a:ext cx="3106946" cy="20717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Отдельные мероприятия программы</a:t>
            </a:r>
            <a:endParaRPr lang="ru-RU" dirty="0"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596" y="4500570"/>
            <a:ext cx="4857752" cy="1928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Завершены работы по объекту «Газоснабжение жилых домов по ул. Фомина, ул. 25 лет Октября, ул. Крупская, ул. Кривощекова, ул. </a:t>
            </a:r>
            <a:r>
              <a:rPr lang="ru-RU" sz="1400" dirty="0" err="1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Иканина</a:t>
            </a:r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, ул. Карла Либкнехта, ул. Володарского в г. Верхняя Тура Свердловской области», начатые в 2020 году. Объект введен в эксплуатацию.  Общий объем расходов составил в 2020 году 4159 тыс.рублей (разработка проекта) , в 2021 году – </a:t>
            </a:r>
          </a:p>
          <a:p>
            <a:pPr algn="ctr"/>
            <a:r>
              <a:rPr lang="ru-RU" sz="1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38  523 тыс.рублей (строительные работы).</a:t>
            </a:r>
            <a:endParaRPr lang="ru-RU" sz="1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10" y="1214422"/>
            <a:ext cx="5572164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ea typeface="Liberation Serif" pitchFamily="18" charset="0"/>
                <a:cs typeface="Arial" pitchFamily="34" charset="0"/>
              </a:rPr>
              <a:t>Завершены работы  по строительству объекта «Станция биологической очистки </a:t>
            </a:r>
            <a:r>
              <a:rPr lang="ru-RU" sz="1400" dirty="0" err="1" smtClean="0">
                <a:latin typeface="Arial" pitchFamily="34" charset="0"/>
                <a:ea typeface="Liberation Serif" pitchFamily="18" charset="0"/>
                <a:cs typeface="Arial" pitchFamily="34" charset="0"/>
              </a:rPr>
              <a:t>хозбытовых</a:t>
            </a:r>
            <a:r>
              <a:rPr lang="ru-RU" sz="1400" dirty="0" smtClean="0">
                <a:latin typeface="Arial" pitchFamily="34" charset="0"/>
                <a:ea typeface="Liberation Serif" pitchFamily="18" charset="0"/>
                <a:cs typeface="Arial" pitchFamily="34" charset="0"/>
              </a:rPr>
              <a:t> сточных вод централизованной системы водоотведения ГО Верхняя Тура Свердловской области». Объект введен в эксплуатацию 27.12.2021г.  Общий объем расходов составил в 2019 году 101 236 тыс.руб., в 2020 году 69 194 тыс.руб., в 2021 году 32 562 тыс.руб. </a:t>
            </a:r>
          </a:p>
          <a:p>
            <a:pPr algn="ctr"/>
            <a:endParaRPr lang="ru-RU" sz="1400" dirty="0"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786446" y="5643578"/>
            <a:ext cx="2857520" cy="10572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 </a:t>
            </a:r>
            <a:r>
              <a:rPr lang="ru-RU" sz="16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Протяженность  газопровода 12,96 км, появилась возможность подключить к газу 352 жилых дома</a:t>
            </a:r>
            <a:endParaRPr lang="ru-RU" sz="16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051" name="Picture 3" descr="D:\Users\Office\Contacts\Documents\бюджет для граждан\бюджет 2022-2024\WhatsApp Image 2021-11-23 at 14.12.5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286124"/>
            <a:ext cx="1571636" cy="234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786050" y="714356"/>
            <a:ext cx="5715040" cy="2000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ea typeface="Liberation Serif" pitchFamily="18" charset="0"/>
                <a:cs typeface="Arial" pitchFamily="34" charset="0"/>
              </a:rPr>
              <a:t>Начаты работы по реконструкции автомобильной дороги по улице Карла Либкнехта в Городском округе Верхняя Тура Свердловской области. Общий объем расходов в 2020 году по указанному объекту с учетом расходов на разработку проектно-сметной документации составил 9 158 тыс.рублей, в 2021 году 36 915 тыс.рублей. Объект должен быть сдан в эксплуатацию в 2022 году </a:t>
            </a:r>
            <a:endParaRPr lang="ru-RU" sz="1400" dirty="0"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  <p:pic>
        <p:nvPicPr>
          <p:cNvPr id="1026" name="Picture 2" descr="D:\Users\Office\Contacts\Documents\бюджет для граждан\бюджет 2022-2024\рек. карла либкнех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5179">
            <a:off x="1019348" y="3237744"/>
            <a:ext cx="4286280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714348" y="1357298"/>
          <a:ext cx="800105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3857620" y="214290"/>
            <a:ext cx="557216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ea typeface="Liberation Serif" pitchFamily="18" charset="0"/>
                <a:cs typeface="Arial" pitchFamily="34" charset="0"/>
              </a:rPr>
              <a:t>Бюджет, как форма образования и расходования денежных средств , подвержен изменениям, так как  его параметры (доходы, расходы и дефицит бюджета) могут увеличиваться и уменьшаться по разным причинам</a:t>
            </a:r>
            <a:endParaRPr lang="ru-RU" sz="1400" dirty="0"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42844" y="142852"/>
            <a:ext cx="3429024" cy="10715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Бюджет Городского округа Верхняя Тура на 2021 год утвержден решением Думы Городского округа Верхняя Тура от 24.12.2020 № 84</a:t>
            </a:r>
            <a:endParaRPr lang="ru-RU" sz="1400" dirty="0"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rot="16200000" flipH="1">
            <a:off x="1178695" y="4107661"/>
            <a:ext cx="1928826" cy="85725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Муниципальная программа «Развитие системы образования в Городском округе Верхняя Тура до 2023 года»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0" y="2643182"/>
            <a:ext cx="2357454" cy="785818"/>
          </a:xfrm>
          <a:prstGeom prst="round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мероприятия программы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14282" y="1571612"/>
            <a:ext cx="8715404" cy="785818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Объем расходов данной программы по итогам  2021 года  составил 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250 099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254 746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844" y="4143380"/>
            <a:ext cx="2857520" cy="92869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дошкольных образовательных учреждений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714744" y="2571744"/>
            <a:ext cx="2286016" cy="121444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общеобразовательных учреждений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6215042" y="3357562"/>
            <a:ext cx="2928958" cy="107157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учреждений дополнительного образования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1214414" y="5572140"/>
            <a:ext cx="2143140" cy="1071570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Проведение летней оздоровительной кампании для детей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000628" y="4929198"/>
            <a:ext cx="3286148" cy="1214446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Укрепление материально-технической базы образовательных учреждений (проведение ремонтных работ, приобретение оборудования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1178695" y="3821909"/>
            <a:ext cx="500066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643174" y="3214686"/>
            <a:ext cx="1000132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500298" y="3571876"/>
            <a:ext cx="3429024" cy="71438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071670" y="3571876"/>
            <a:ext cx="2928958" cy="135732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un9-38.userapi.com/impf/c855424/v855424857/f2607/_cN9XS76o0c.jpg?size=1280x853&amp;quality=96&amp;sign=afd2aac341ac90035bfbef65d5652ee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1928802"/>
            <a:ext cx="2880000" cy="191925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642910" y="428604"/>
            <a:ext cx="4929222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Century Gothic" pitchFamily="34" charset="0"/>
                <a:ea typeface="Liberation Serif" pitchFamily="18" charset="0"/>
                <a:cs typeface="Liberation Serif" pitchFamily="18" charset="0"/>
              </a:rPr>
              <a:t>На территории  Городского округа Верхняя Тура Действует 6 учреждений дошкольного образования. Общий объем расходов на  обеспечение текущих расходов всех учреждений составил </a:t>
            </a:r>
          </a:p>
          <a:p>
            <a:pPr algn="ctr"/>
            <a:r>
              <a:rPr lang="ru-RU" sz="1600" dirty="0" smtClean="0">
                <a:latin typeface="Century Gothic" pitchFamily="34" charset="0"/>
                <a:ea typeface="Liberation Serif" pitchFamily="18" charset="0"/>
                <a:cs typeface="Liberation Serif" pitchFamily="18" charset="0"/>
              </a:rPr>
              <a:t>в 2021 году 100 557 тыс.рублей </a:t>
            </a:r>
            <a:endParaRPr lang="ru-RU" sz="1600" dirty="0">
              <a:latin typeface="Century Gothic" pitchFamily="34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3076" name="Picture 4" descr="https://sun9-72.userapi.com/impf/c854424/v854424857/f71be/iQdxVzgE9CY.jpg?size=1920x1280&amp;quality=96&amp;proxy=1&amp;sign=eaed3ce8e620b4ac9de14abb9ea0abb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52"/>
            <a:ext cx="2880000" cy="1920000"/>
          </a:xfrm>
          <a:prstGeom prst="rect">
            <a:avLst/>
          </a:prstGeom>
          <a:noFill/>
        </p:spPr>
      </p:pic>
      <p:sp>
        <p:nvSpPr>
          <p:cNvPr id="10" name="Скругленная прямоугольная выноска 9"/>
          <p:cNvSpPr/>
          <p:nvPr/>
        </p:nvSpPr>
        <p:spPr>
          <a:xfrm>
            <a:off x="6143636" y="2357430"/>
            <a:ext cx="2857520" cy="714380"/>
          </a:xfrm>
          <a:prstGeom prst="wedgeRoundRectCallout">
            <a:avLst>
              <a:gd name="adj1" fmla="val -61027"/>
              <a:gd name="adj2" fmla="val 924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Исполнение отдельных целевых показателей</a:t>
            </a:r>
            <a:endParaRPr lang="ru-RU" sz="16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357422" y="3345088"/>
          <a:ext cx="5629826" cy="3306466"/>
        </p:xfrm>
        <a:graphic>
          <a:graphicData uri="http://schemas.openxmlformats.org/drawingml/2006/table">
            <a:tbl>
              <a:tblPr/>
              <a:tblGrid>
                <a:gridCol w="479632"/>
                <a:gridCol w="2105701"/>
                <a:gridCol w="573219"/>
                <a:gridCol w="514726"/>
                <a:gridCol w="514726"/>
                <a:gridCol w="608314"/>
                <a:gridCol w="833508"/>
              </a:tblGrid>
              <a:tr h="31638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N 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Цели, задачи и  целевые показатели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Значение целевого показателя 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Процент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выполнения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Причины  отклонения от планового значения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4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2021г.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 2021г.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6675" marR="6675" marT="66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375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1  «Развитие системы дошкольного образования в городском округе Верхняя Тура»                                                                          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75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1   "Обеспечение 100-процентной доступности дошкольного образования для детей в возрасте от 1 до 7 лет"                                                                              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7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Задача 1  " Обеспечение государственных гарантий прав граждан на получение общедоступного и бесплатного дошкольного образования в муниципальных дошкольных образовательных организациях"                                                                            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5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 Обеспеченность доступности дошкольного образования для детей в возрасте от 1 до 7 лет (численность детей от 1 до 7 лет всего ,из них получают дошкольное образование).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718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2 Отношение среднемесячной заработной платы педагогических работников муниципальных дошкольных образовательных организаций к среднемесячной заработной плате в общем образовании в Свердловской области.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675" marR="6675" marT="667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ttps://sun9-31.userapi.com/impf/c850532/v850532950/c451e/3xpADbFGHrU.jpg?size=1280x960&amp;quality=96&amp;sign=1b09b78e87059db4c743465d856c475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4929198"/>
            <a:ext cx="2857520" cy="2143140"/>
          </a:xfrm>
          <a:prstGeom prst="rect">
            <a:avLst/>
          </a:prstGeom>
          <a:noFill/>
        </p:spPr>
      </p:pic>
      <p:pic>
        <p:nvPicPr>
          <p:cNvPr id="4" name="Picture 8" descr="https://sun9-57.userapi.com/impg/Av9QEcXx-txRhu9lA80_JgS0q4lJ-dDZInYaXQ/uhhvx37gxcw.jpg?size=1280x960&amp;quality=96&amp;proxy=1&amp;sign=1ba1dc05323c979ffd8657f5beee7d0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714884"/>
            <a:ext cx="2571768" cy="1643050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285728"/>
          <a:ext cx="5214976" cy="3552176"/>
        </p:xfrm>
        <a:graphic>
          <a:graphicData uri="http://schemas.openxmlformats.org/drawingml/2006/table">
            <a:tbl>
              <a:tblPr/>
              <a:tblGrid>
                <a:gridCol w="499640"/>
                <a:gridCol w="1509321"/>
                <a:gridCol w="655776"/>
                <a:gridCol w="499640"/>
                <a:gridCol w="499640"/>
                <a:gridCol w="676594"/>
                <a:gridCol w="874365"/>
              </a:tblGrid>
              <a:tr h="12528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N 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Цели, задачи и  целевые показатели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tabLst>
                          <a:tab pos="0" algn="l"/>
                        </a:tabLst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Значение целевого показателя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Процент выполнения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Причины  отклонения от планового значения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1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План 2021г.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Факт 2021г.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1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2062" marR="2062" marT="20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31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2        "Развитие системы общего образования в Городском округе Верхняя Тура"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2  "Обеспечение доступности качественного общего образования, соответствующего требованиям инновационного социально-экономического развития Городского округа Верхняя Тура"                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52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3." Обеспечение детей современными условиями при реализации государственного стандарта общего образования"                                                                    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4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4. " Охват детей школьного возраста в государственных общеобразовательных организациях городского округа Верхняя Тура образовательными услугами в рамках Государственного образовательного стандарта и Федерального государственного образовательного стандарта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%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79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5."Доля общеобразовательных организаций, перешедших на федеральный государственный образовательный стандарт общего образования, в общем количестве общеобразовательных организаций "     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%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2062" marR="2062" marT="206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4286248" y="3357562"/>
            <a:ext cx="5143504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Общее образование юные жители города Верхняя Тура получают в двух учреждениях общего образования. Общий объем расходов на обеспечение текущей деятельности двух городских школ составил  в 2021 году  98 852 тыс.рублей</a:t>
            </a:r>
            <a:endParaRPr lang="ru-RU" sz="1600" dirty="0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6929454" y="500042"/>
            <a:ext cx="1857388" cy="1285884"/>
          </a:xfrm>
          <a:prstGeom prst="wedgeRoundRectCallout">
            <a:avLst>
              <a:gd name="adj1" fmla="val -108712"/>
              <a:gd name="adj2" fmla="val 43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отдельных целевых показателей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 descr="D:\Users\Office\Contacts\Documents\бюджет для граждан\исполнение 2021\ВП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3771">
            <a:off x="1787745" y="4899526"/>
            <a:ext cx="3193986" cy="1766886"/>
          </a:xfrm>
          <a:prstGeom prst="rect">
            <a:avLst/>
          </a:prstGeom>
          <a:noFill/>
        </p:spPr>
      </p:pic>
      <p:pic>
        <p:nvPicPr>
          <p:cNvPr id="50180" name="Picture 4" descr="https://sun9-70.userapi.com/impg/1raE8BguVf3wdcFinGHkQVlSGer_5cCdt5sbTw/hL8T9iHA-fU.jpg?size=1280x960&amp;quality=96&amp;sign=2f7b0a18a0e6e36a9401eb6a3e940fb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500570"/>
            <a:ext cx="3357586" cy="2518190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285984" y="285728"/>
            <a:ext cx="4929222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рамках данной программы в городе Верхняя Тура осуществляют свою деятельность три учреждения дополнительного образования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786578" y="2928934"/>
            <a:ext cx="1071570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178" name="Picture 2" descr="https://sun9-2.userapi.com/impf/c846322/v846322442/15e388/KY4k3IdTK48.jpg?size=1280x960&amp;quality=96&amp;sign=3950127b75aa0c150ef08870d52385e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143116"/>
            <a:ext cx="3840000" cy="2071702"/>
          </a:xfrm>
          <a:prstGeom prst="rect">
            <a:avLst/>
          </a:prstGeom>
          <a:noFill/>
        </p:spPr>
      </p:pic>
      <p:pic>
        <p:nvPicPr>
          <p:cNvPr id="50184" name="Picture 8" descr="https://sun9-38.userapi.com/impg/pSb0uybDnpSwNgailmVa_Uv_s8Y3JpKIMF-5WA/9PmIi0FgXu0.jpg?size=1280x720&amp;quality=96&amp;sign=4669e53032c7c582813f91adcfd2906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23621">
            <a:off x="-857288" y="2500306"/>
            <a:ext cx="3200000" cy="1800000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>
          <a:xfrm>
            <a:off x="0" y="1571612"/>
            <a:ext cx="4357686" cy="13573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/>
              <a:t>Верхнетуринское</a:t>
            </a:r>
            <a:r>
              <a:rPr lang="ru-RU" sz="1200" dirty="0" smtClean="0"/>
              <a:t> муниципальное бюджетное образовательное учреждение дополнительного образования детей "Детско-юношеская спортивная школа"</a:t>
            </a:r>
            <a:endParaRPr lang="ru-RU" sz="1200" dirty="0"/>
          </a:p>
        </p:txBody>
      </p:sp>
      <p:sp>
        <p:nvSpPr>
          <p:cNvPr id="12" name="Овал 11"/>
          <p:cNvSpPr/>
          <p:nvPr/>
        </p:nvSpPr>
        <p:spPr>
          <a:xfrm>
            <a:off x="5072066" y="1643050"/>
            <a:ext cx="4071934" cy="1143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дополнительного образования "Детская школа искусств имени А. А. </a:t>
            </a:r>
            <a:r>
              <a:rPr lang="ru-RU" sz="1200" dirty="0" err="1" smtClean="0"/>
              <a:t>Пантыкина</a:t>
            </a:r>
            <a:r>
              <a:rPr lang="ru-RU" sz="1200" dirty="0" smtClean="0"/>
              <a:t>"</a:t>
            </a:r>
            <a:endParaRPr lang="ru-RU" sz="12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500562" y="3643314"/>
            <a:ext cx="3500462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Общий объем расходов на обеспечение текущей деятельности этих учреждений составил  </a:t>
            </a:r>
          </a:p>
          <a:p>
            <a:pPr algn="ctr"/>
            <a:r>
              <a:rPr lang="ru-RU" sz="1600" dirty="0" smtClean="0"/>
              <a:t>в 2021 году 34 310 тыс.рублей</a:t>
            </a:r>
            <a:endParaRPr lang="ru-RU" sz="1600" dirty="0"/>
          </a:p>
        </p:txBody>
      </p:sp>
      <p:sp>
        <p:nvSpPr>
          <p:cNvPr id="13" name="Овал 12"/>
          <p:cNvSpPr/>
          <p:nvPr/>
        </p:nvSpPr>
        <p:spPr>
          <a:xfrm>
            <a:off x="285720" y="3571876"/>
            <a:ext cx="4214842" cy="1285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</a:t>
            </a:r>
            <a:r>
              <a:rPr lang="ru-RU" dirty="0" smtClean="0"/>
              <a:t> </a:t>
            </a:r>
            <a:r>
              <a:rPr lang="ru-RU" sz="1200" dirty="0" smtClean="0"/>
              <a:t>бюджетное образовательное учреждение дополнительного образования детей "Центр внешкольной работы по военно-патриотическому воспитанию "Мужество"</a:t>
            </a:r>
            <a:endParaRPr lang="ru-RU" sz="1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 descr="D:\Users\Office\Contacts\Documents\бюджет для граждан\исполнение 2021\ДЮС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54221">
            <a:off x="3983040" y="-15264"/>
            <a:ext cx="2324662" cy="2303269"/>
          </a:xfrm>
          <a:prstGeom prst="rect">
            <a:avLst/>
          </a:prstGeom>
          <a:noFill/>
        </p:spPr>
      </p:pic>
      <p:pic>
        <p:nvPicPr>
          <p:cNvPr id="59394" name="Picture 2" descr="https://sun9-59.userapi.com/impg/qUjxdweRB9q3hyE_9LZr1BYxwjTUFlV2KmdxNA/_ryNH-bc1KI.jpg?size=1024x768&amp;quality=96&amp;sign=6d0b2db2930f302100167887a5fc8a0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2629">
            <a:off x="212558" y="57802"/>
            <a:ext cx="2214578" cy="1660934"/>
          </a:xfrm>
          <a:prstGeom prst="rect">
            <a:avLst/>
          </a:prstGeom>
          <a:noFill/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858016" y="1643050"/>
            <a:ext cx="1857388" cy="1285884"/>
          </a:xfrm>
          <a:prstGeom prst="wedgeRoundRectCallout">
            <a:avLst>
              <a:gd name="adj1" fmla="val -89849"/>
              <a:gd name="adj2" fmla="val 1555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Исполнение отдельных целевых показателей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24" y="1389935"/>
          <a:ext cx="5000662" cy="5533460"/>
        </p:xfrm>
        <a:graphic>
          <a:graphicData uri="http://schemas.openxmlformats.org/drawingml/2006/table">
            <a:tbl>
              <a:tblPr/>
              <a:tblGrid>
                <a:gridCol w="426030"/>
                <a:gridCol w="1870376"/>
                <a:gridCol w="509159"/>
                <a:gridCol w="457204"/>
                <a:gridCol w="457204"/>
                <a:gridCol w="540331"/>
                <a:gridCol w="740358"/>
              </a:tblGrid>
              <a:tr h="38225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N 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Цели, задачи и  целевые показатели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Значение целевого показателя 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Процент выполне-ния 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Причины  отклонения от планового значения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79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2021г.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 2021г.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4706" marR="4706" marT="47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02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3 "Развитие системы дополнительного образования"                                                                        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2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32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3 "Обеспечение доступности качественных образовательных услуг в сфере дополнительного образования"                                                                                  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62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33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8 "Развитие системы дополнительного образования детей в Городском округе  Верхняя Тура"                                                                                  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01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34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13."Доля детей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, охваченных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образовательными программами дополнительного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образования, в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общей численности детей и молодежи в возрасте 5-18 лет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"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861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35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14."Соотношение среднемесячной заработной платы педагогических работников организаций дополнительного образования детей к среднемесячной заработной плате в Свердловской области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"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381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36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15 "Доля детей в возрасте от 5 до 18 лет, получающих дополнительное образование с использованием сертификата дополнительного образования, в общей численности детей, получающих дополнительное образование за счет бюджетных средств"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79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79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01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37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Целевой показатель 16 "Доля детей в возрасте от 5 до 18 лет, использующих сертификаты дополнительного образования в статусе сертификатов персонифицированного финансирования"    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проценты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15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4706" marR="4706" marT="47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4706" marR="4706" marT="470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9397" name="Picture 5" descr="D:\Users\Office\Contacts\Documents\бюджет для граждан\исполнение 2021\ДШ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4164">
            <a:off x="6261312" y="3881666"/>
            <a:ext cx="2714644" cy="203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D:\Users\Office\Contacts\Documents\бюджет для граждан\исполнение 2021\effd9d00-6b1a-454b-9b8d-46f4d191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0337">
            <a:off x="-125311" y="2687603"/>
            <a:ext cx="2071684" cy="2762245"/>
          </a:xfrm>
          <a:prstGeom prst="rect">
            <a:avLst/>
          </a:prstGeom>
          <a:noFill/>
        </p:spPr>
      </p:pic>
      <p:pic>
        <p:nvPicPr>
          <p:cNvPr id="22534" name="Picture 6" descr="D:\Users\Office\Contacts\Documents\бюджет для граждан\исполнение 2021\8ecd685e-8947-4b88-910e-b0112578ba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35640">
            <a:off x="6533421" y="2965689"/>
            <a:ext cx="2571736" cy="1928802"/>
          </a:xfrm>
          <a:prstGeom prst="rect">
            <a:avLst/>
          </a:prstGeom>
          <a:noFill/>
        </p:spPr>
      </p:pic>
      <p:pic>
        <p:nvPicPr>
          <p:cNvPr id="22531" name="Picture 3" descr="D:\Users\Office\Contacts\Documents\бюджет для граждан\исполнение 2021\3cd0ee38-2cdc-4501-8495-d48538dc33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75236">
            <a:off x="-901461" y="740623"/>
            <a:ext cx="2857488" cy="2143116"/>
          </a:xfrm>
          <a:prstGeom prst="rect">
            <a:avLst/>
          </a:prstGeom>
          <a:noFill/>
        </p:spPr>
      </p:pic>
      <p:pic>
        <p:nvPicPr>
          <p:cNvPr id="22533" name="Picture 5" descr="D:\Users\Office\Contacts\Documents\бюджет для граждан\исполнение 2021\f2b804b5-0af0-424d-af43-092ae0013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94319">
            <a:off x="7073401" y="794464"/>
            <a:ext cx="1487210" cy="21604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8229600" cy="57150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результаты действия программы (укрепление материально-технической базы учреждений дошкольного образования)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928794" y="1428736"/>
          <a:ext cx="4822278" cy="4664699"/>
        </p:xfrm>
        <a:graphic>
          <a:graphicData uri="http://schemas.openxmlformats.org/drawingml/2006/table">
            <a:tbl>
              <a:tblPr/>
              <a:tblGrid>
                <a:gridCol w="1562359"/>
                <a:gridCol w="824767"/>
                <a:gridCol w="763880"/>
                <a:gridCol w="1671272"/>
              </a:tblGrid>
              <a:tr h="2085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</a:t>
                      </a:r>
                    </a:p>
                  </a:txBody>
                  <a:tcPr marL="5684" marR="5684" marT="568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Утверждено, рублей   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Исполнено, рублей   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Примечание</a:t>
                      </a:r>
                    </a:p>
                  </a:txBody>
                  <a:tcPr marL="5684" marR="5684" marT="5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818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и монтаж пожарной сигнализации  в МБДОУ "Детский сад N 12"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129 515,00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129 515,00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Учреждением произведена оплата за разработку ПСД в сумме 6500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рублей,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выполнены работы по монтажу пожарной сигнализации в сумме 123 015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рублей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9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Замена противопожарных чердачных люков МБДОУ "Детский сад N 12"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32 360,00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32 360,00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выполнениы и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19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малых архитектурных форм в МБДОУ "Детский сад N 12"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67 775,00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67 775,00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Оборудование оплачено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00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кухонного оборудования (электроплиты 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пароконвектомата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) в МБДОУ ЦРР-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д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/сад N 35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393 340,00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393 340,00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Учреждением произведена оплата за оборудование  в полном размере 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83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детских унитазов в МБДОУ ЦРР- д/сад N 35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12 180,00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12 180,00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Сантехника оплачена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83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на монтаж аварийного освещения в МБДОУ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д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/сад N 45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55 000,00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55 000,00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Учреждением оплачены выполненные работы за разработку ПСД 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55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Ремонт системы отопления в МБДОУ д/сад N 45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124 100,00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124 100,00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Выполненные работы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5769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на монтаж аварийного (эвакуационного) освещения в МБДОУ N 56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42 600,00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42 600,00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Выполненные работы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283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Демонтаж и монтаж люка выхода на чердак МБДОУ N 56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62 000,00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62 000,00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Выполненные работы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0085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Испытание ограждения кровли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</a:br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МБДОУ N 56</a:t>
                      </a:r>
                      <a:b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</a:br>
                      <a:endParaRPr lang="ru-RU" sz="800" b="0" i="0" u="none" strike="noStrike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9 850,00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9 850,00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Выполненные работы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1710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на устройство внутреннего пожарного водопровода МБДОУ N 56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6 000,00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Выполненные работы оплачены полностью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126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5684" marR="5684" marT="56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934 720,00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934 720,00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5684" marR="5684" marT="5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22530" name="AutoShape 2" descr="blob:https://web.whatsapp.com/3cd0ee38-2cdc-4501-8495-d48538dc33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5" name="Picture 7" descr="D:\Users\Office\Contacts\Documents\бюджет для граждан\исполнение 2021\e90773b3-1e20-4a8e-ab90-cb7895f802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79416">
            <a:off x="7247676" y="4440796"/>
            <a:ext cx="2089544" cy="278605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-142908" y="2786058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Кухонное оборудование для детского сада № 35</a:t>
            </a:r>
            <a:endParaRPr lang="ru-RU" sz="1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072330" y="2285992"/>
            <a:ext cx="15716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Liberation Serif"/>
              </a:rPr>
              <a:t>люк выхода на чердак МБДОУ N 56</a:t>
            </a:r>
            <a:endParaRPr lang="ru-RU" sz="1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715140" y="3857628"/>
            <a:ext cx="15716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rgbClr val="000000"/>
                </a:solidFill>
                <a:latin typeface="Liberation Serif"/>
              </a:rPr>
              <a:t>малые архитектурные формы в МБДОУ "Детский сад N 12"</a:t>
            </a:r>
            <a:endParaRPr lang="ru-RU" sz="1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D:\Users\Office\Contacts\Documents\бюджет для граждан\исполнение 2021\60a7e149-305f-423b-b483-117dbb081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1928802"/>
            <a:ext cx="2214560" cy="2952747"/>
          </a:xfrm>
          <a:prstGeom prst="rect">
            <a:avLst/>
          </a:prstGeom>
          <a:noFill/>
        </p:spPr>
      </p:pic>
      <p:pic>
        <p:nvPicPr>
          <p:cNvPr id="21508" name="Picture 4" descr="D:\Users\Office\Contacts\Documents\бюджет для граждан\исполнение 2021\5e2b8aad-705c-4ce9-8641-2fdc7f3d19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48608">
            <a:off x="0" y="3857628"/>
            <a:ext cx="3303630" cy="1857388"/>
          </a:xfrm>
          <a:prstGeom prst="rect">
            <a:avLst/>
          </a:prstGeom>
          <a:noFill/>
        </p:spPr>
      </p:pic>
      <p:pic>
        <p:nvPicPr>
          <p:cNvPr id="21507" name="Picture 3" descr="D:\Users\Office\Contacts\Documents\бюджет для граждан\исполнение 2021\671e3c5b-a92e-4b9b-a54b-f0302c93ea5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643050"/>
            <a:ext cx="2157809" cy="121317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14290"/>
            <a:ext cx="8229600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Отдельные результаты действия программы (укрепление материально-технической базы учреждений общего образования)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071802" y="1571612"/>
          <a:ext cx="3978762" cy="4231435"/>
        </p:xfrm>
        <a:graphic>
          <a:graphicData uri="http://schemas.openxmlformats.org/drawingml/2006/table">
            <a:tbl>
              <a:tblPr/>
              <a:tblGrid>
                <a:gridCol w="1437619"/>
                <a:gridCol w="688437"/>
                <a:gridCol w="697529"/>
                <a:gridCol w="1155177"/>
              </a:tblGrid>
              <a:tr h="221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</a:t>
                      </a:r>
                    </a:p>
                  </a:txBody>
                  <a:tcPr marL="6502" marR="6502" marT="650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Утверждено, рублей   </a:t>
                      </a:r>
                    </a:p>
                  </a:txBody>
                  <a:tcPr marL="6502" marR="6502" marT="65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Исполнено, рублей   </a:t>
                      </a:r>
                    </a:p>
                  </a:txBody>
                  <a:tcPr marL="6502" marR="6502" marT="65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Примечание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925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Монтаж автоматической пожарной сигнализации  и системы оповещения  с разработкой проектной документации в здании мастерских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53 000,00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53 000,00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610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автономного оповещения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108 896,00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108 896,00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охранной сигнализации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55 405,00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55 405,00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659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на монтаж АПС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29 179,00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29 179,00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13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Разработка ПСД на монтаж аварийного (эвакуационного) освещения в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28 000,00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28 000,00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113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оборудования для пищеблока в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147 133,00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147 133,00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Товар поставлен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12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компьютера в медицинский кабинет в МБОУ"СОШ N14"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41 413,00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41 413,00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Товар поставлен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09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Частичный ремонт кровли в МБОУ СОШ N 19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443 152,79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443 152,79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3812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мебели  (огнестойкий металлический шкаф) в МБОУ СОШ N 19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54 000,00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54 000,00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Товар поставлен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009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строительных материалов в МБОУ СОШ N 19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66 434,31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66 434,31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Товар поставлен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9603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охранной сигнализации в МБОУ СОШ N 19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29 341,90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29 341,90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3004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6502" marR="6502" marT="6502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1 055 955,00</a:t>
                      </a:r>
                    </a:p>
                  </a:txBody>
                  <a:tcPr marL="6502" marR="6502" marT="6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1 055 955,00</a:t>
                      </a:r>
                    </a:p>
                  </a:txBody>
                  <a:tcPr marL="6502" marR="6502" marT="6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6502" marR="6502" marT="65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21505" name="Picture 1" descr="D:\Users\Office\Contacts\Documents\бюджет для граждан\исполнение 2021\241b9914-2e0e-4cbb-a7a2-8a023aa99f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71546"/>
            <a:ext cx="1204917" cy="214311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00034" y="2786058"/>
            <a:ext cx="15716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Оборудование для пищеблока в МБОУ «СОШ № 14»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0034" y="5786454"/>
            <a:ext cx="242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Компьютер для медкабинета МБОУ «СОШ № 14»</a:t>
            </a:r>
            <a:endParaRPr lang="ru-RU" sz="1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3768" y="4929198"/>
            <a:ext cx="20002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Liberation Serif"/>
              </a:rPr>
              <a:t>Огнестойкий металлический шкаф в МБОУ СОШ N 19</a:t>
            </a:r>
            <a:endParaRPr lang="ru-RU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Users\Office\Contacts\Documents\бюджет для граждан\исполнение 2021\34cfb48e-b7a2-46b4-916a-50fa813aa73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42915">
            <a:off x="6024746" y="3917594"/>
            <a:ext cx="3433794" cy="19288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8596" y="21429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Отдельные результаты действия программы (укрепление материально-технической базы учреждений дополнительного образования)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14546" y="1571612"/>
          <a:ext cx="4042690" cy="4218115"/>
        </p:xfrm>
        <a:graphic>
          <a:graphicData uri="http://schemas.openxmlformats.org/drawingml/2006/table">
            <a:tbl>
              <a:tblPr/>
              <a:tblGrid>
                <a:gridCol w="1619511"/>
                <a:gridCol w="767137"/>
                <a:gridCol w="718430"/>
                <a:gridCol w="937612"/>
              </a:tblGrid>
              <a:tr h="3105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</a:t>
                      </a:r>
                    </a:p>
                  </a:txBody>
                  <a:tcPr marL="9133" marR="9133" marT="913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Утверждено, рублей   </a:t>
                      </a:r>
                    </a:p>
                  </a:txBody>
                  <a:tcPr marL="9133" marR="9133" marT="91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Исполнено, рублей   </a:t>
                      </a:r>
                    </a:p>
                  </a:txBody>
                  <a:tcPr marL="9133" marR="9133" marT="91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Примечание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052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системы аварийного освещения в ДШИ им. А. А. Пантыкина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75 958,00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75 958,00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01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системы видеонаблюдения  в здании по ул. Володарского ДШИ им. А. А. Пантыкина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86 539,00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86 539,00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6576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строительных материалов  ДШИ им. А. А. Пантыкина 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3 006,00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3 006,00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01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автоматической пожарной сигнализации ВПК "Мужество"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310 835,24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310 835,24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01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аварийного (эвакуационного) освещения ВПК "Мужество"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436 446,00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436 446,00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Работы выполнены и оплачены полностью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101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оборудования для ВПК "Мужество"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60 200,00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60 200,00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Оборудование (силовая рама) оплачено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полностью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8265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9133" marR="9133" marT="913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972 984,24</a:t>
                      </a:r>
                    </a:p>
                  </a:txBody>
                  <a:tcPr marL="9133" marR="9133" marT="9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972 984,24</a:t>
                      </a:r>
                    </a:p>
                  </a:txBody>
                  <a:tcPr marL="9133" marR="9133" marT="9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9133" marR="9133" marT="91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58016" y="5357826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Силовая рама в ВПК «Мужество»</a:t>
            </a:r>
            <a:endParaRPr lang="ru-RU" sz="1000" dirty="0"/>
          </a:p>
        </p:txBody>
      </p:sp>
      <p:pic>
        <p:nvPicPr>
          <p:cNvPr id="1027" name="Picture 3" descr="D:\Users\Office\Contacts\Documents\бюджет для граждан\исполнение 2021\ДШИ виде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1714512" cy="2286016"/>
          </a:xfrm>
          <a:prstGeom prst="rect">
            <a:avLst/>
          </a:prstGeom>
          <a:noFill/>
        </p:spPr>
      </p:pic>
      <p:pic>
        <p:nvPicPr>
          <p:cNvPr id="1026" name="Picture 2" descr="D:\Users\Office\Contacts\Documents\бюджет для граждан\исполнение 2021\ДШИ виде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429000"/>
            <a:ext cx="1500180" cy="20002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2910" y="2571744"/>
            <a:ext cx="15001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Система видеонаблюдения в здании ДШИ</a:t>
            </a:r>
            <a:endParaRPr lang="ru-RU" sz="1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Users\Office\Contacts\Documents\бюджет для граждан\исполнение 2020\дети Колос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2928934"/>
            <a:ext cx="2000264" cy="2667019"/>
          </a:xfrm>
          <a:prstGeom prst="rect">
            <a:avLst/>
          </a:prstGeom>
          <a:noFill/>
        </p:spPr>
      </p:pic>
      <p:pic>
        <p:nvPicPr>
          <p:cNvPr id="2052" name="Picture 4" descr="D:\Users\Office\Contacts\Documents\бюджет для граждан\исполнение 2020\дети Колосок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4071934" cy="2293644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3286116" y="428604"/>
            <a:ext cx="5214974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рамках подпрограммы «Развитие потенциала молодежи Городского округа Верхняя Тура» осуществляется деятельность Муниципального казенного учреждения «</a:t>
            </a:r>
            <a:r>
              <a:rPr lang="ru-RU" sz="1400" dirty="0" err="1" smtClean="0"/>
              <a:t>Подростково-молодежный</a:t>
            </a:r>
            <a:r>
              <a:rPr lang="ru-RU" sz="1400" dirty="0" smtClean="0"/>
              <a:t> центр «Колосок». На указанные цели в 2021 году направлено 6626 тыс.рублей</a:t>
            </a:r>
            <a:endParaRPr lang="ru-RU" sz="1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14480" y="4572008"/>
            <a:ext cx="5143536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Кроме того, в рамках указанной подпрограммы  предусмотрены расходы на организацию работы трудовых отрядов в период школьных каникул. На указанные цели направлено 215 тыс.рублей</a:t>
            </a:r>
            <a:endParaRPr lang="ru-RU" dirty="0"/>
          </a:p>
        </p:txBody>
      </p:sp>
      <p:pic>
        <p:nvPicPr>
          <p:cNvPr id="5" name="Picture 4" descr="https://pp.userapi.com/c637922/v637922369/59d20/GBpD0SayOo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5357802"/>
            <a:ext cx="2500331" cy="1500198"/>
          </a:xfrm>
          <a:prstGeom prst="rect">
            <a:avLst/>
          </a:prstGeom>
          <a:noFill/>
        </p:spPr>
      </p:pic>
      <p:pic>
        <p:nvPicPr>
          <p:cNvPr id="11267" name="Picture 3" descr="D:\Users\Office\Contacts\Documents\бюджет для граждан\исполнение 2021\колосок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928670"/>
            <a:ext cx="2428860" cy="17628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4"/>
          <p:cNvCxnSpPr/>
          <p:nvPr/>
        </p:nvCxnSpPr>
        <p:spPr>
          <a:xfrm rot="5400000">
            <a:off x="3643306" y="3214686"/>
            <a:ext cx="2571768" cy="242889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5929322" y="4214818"/>
            <a:ext cx="2214578" cy="7143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8684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1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Муниципальная программа «Развитие культуры, физической культуры, спорта и молодежной политики в Городском округе Верхняя Тура до 2024 года»</a:t>
            </a:r>
            <a:endParaRPr lang="ru-RU" sz="31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0" y="2214554"/>
            <a:ext cx="5500694" cy="1357322"/>
          </a:xfrm>
          <a:prstGeom prst="parallelogram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 2021 года  составил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36 447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36 474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араллелограмм 6"/>
          <p:cNvSpPr/>
          <p:nvPr/>
        </p:nvSpPr>
        <p:spPr>
          <a:xfrm>
            <a:off x="5500694" y="2071678"/>
            <a:ext cx="3357586" cy="1000132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данные 7"/>
          <p:cNvSpPr/>
          <p:nvPr/>
        </p:nvSpPr>
        <p:spPr>
          <a:xfrm>
            <a:off x="214282" y="4071942"/>
            <a:ext cx="4357718" cy="857256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Проведение общегородских спортивных и культурных мероприятий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Блок-схема: данные 8"/>
          <p:cNvSpPr/>
          <p:nvPr/>
        </p:nvSpPr>
        <p:spPr>
          <a:xfrm>
            <a:off x="4286248" y="3786190"/>
            <a:ext cx="4857752" cy="1000132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муниципального бюджетного учреждения физической культуры, спорта и туризма Городского округа Верхняя Тура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данные 10"/>
          <p:cNvSpPr/>
          <p:nvPr/>
        </p:nvSpPr>
        <p:spPr>
          <a:xfrm>
            <a:off x="5072066" y="5500702"/>
            <a:ext cx="3214710" cy="1000132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Обеспечение деятельности учреждений культуры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3786182" y="3143248"/>
            <a:ext cx="1928826" cy="857256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0" flipH="1">
            <a:off x="7572396" y="3357562"/>
            <a:ext cx="642942" cy="21431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Блок-схема: данные 17"/>
          <p:cNvSpPr/>
          <p:nvPr/>
        </p:nvSpPr>
        <p:spPr>
          <a:xfrm>
            <a:off x="285720" y="5500702"/>
            <a:ext cx="4429156" cy="1000132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 Предоставление социальных выплат молодым семьям на приобретение (строительство) жилья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7290" y="357166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итоги социально-экономического развития Городского округа Верхняя Тура за 2019-2021 годы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8674" name="Picture 2" descr="https://avatars.mds.yandex.net/get-zen_doc/34175/pub_5d2d9c99c49f2900aef42ee0_5d2d9ca580879d00ac4a6250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636"/>
            <a:ext cx="2920940" cy="1643029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71604" y="1214422"/>
          <a:ext cx="7405717" cy="3918223"/>
        </p:xfrm>
        <a:graphic>
          <a:graphicData uri="http://schemas.openxmlformats.org/drawingml/2006/table">
            <a:tbl>
              <a:tblPr/>
              <a:tblGrid>
                <a:gridCol w="2408518"/>
                <a:gridCol w="730141"/>
                <a:gridCol w="730141"/>
                <a:gridCol w="730141"/>
                <a:gridCol w="730141"/>
                <a:gridCol w="730141"/>
                <a:gridCol w="673247"/>
                <a:gridCol w="673247"/>
              </a:tblGrid>
              <a:tr h="20656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Единица измерения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Отчет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BE5F1"/>
                    </a:solidFill>
                  </a:tcPr>
                </a:tc>
              </a:tr>
              <a:tr h="2671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2019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2020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2021 год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</a:tr>
              <a:tr h="65989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постоянного населения муниципального образования (среднегодовая)</a:t>
                      </a:r>
                    </a:p>
                  </a:txBody>
                  <a:tcPr marL="5907" marR="5907" marT="59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9 085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9 025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9 010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8 893 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8936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8862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Численность населения в трудоспособном возрасте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человек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4 530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4 540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4 504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4 500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4 500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4 500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% 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1,4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1,44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1,35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4,93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4,5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1,84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Коэффициент рождаемости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чел. на 1000 насел.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15,35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10,75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10,22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10,3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10,4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9,4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428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Ввод в эксплуатацию жилых домов за счет всех источников финансирования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кв.м.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2,7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1,5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5,2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1,6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5,2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3,565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7685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номинальная начисленная заработная плата работников крупных и средних предприятий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23 687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25 095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24 480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31 176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    27 000   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34 540</a:t>
                      </a:r>
                    </a:p>
                  </a:txBody>
                  <a:tcPr marL="5907" marR="5907" marT="59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143240" y="214290"/>
            <a:ext cx="5572164" cy="207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В рамках подпрограммы  «Развитие культуры и искусства в Городском округе Верхняя Тура» осуществляется деятельность  трех учреждений культуры. Общий объем текущих расходов на обеспечение деятельности учреждений  составил 23 809 тыс.рублей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D:\Users\Office\Documents\бюджет для граждан\проект бюджета 2020-2022\кинотеатр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7155">
            <a:off x="715770" y="2455035"/>
            <a:ext cx="2333407" cy="1557998"/>
          </a:xfrm>
          <a:prstGeom prst="rect">
            <a:avLst/>
          </a:prstGeom>
          <a:noFill/>
        </p:spPr>
      </p:pic>
      <p:pic>
        <p:nvPicPr>
          <p:cNvPr id="4" name="Рисунок 4" descr="http://i.ekmap.ru/4/0/0/5/thumbs/800_534_fix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6941">
            <a:off x="6633213" y="2827848"/>
            <a:ext cx="2428875" cy="181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3" descr="http://semantic.uraic.ru/(A(ohh6IEAkzAEkAAAANjIyYzU5ZTMtODllMS00ZGNmLWFjZWMtODk1N2Y4ZGI1NjhhIax9MbirGRirq6A_6IXwKRwPL_81))/icons/getimage.ashx?id=13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3143">
            <a:off x="3819024" y="2987737"/>
            <a:ext cx="2139950" cy="1760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2844" y="4214818"/>
            <a:ext cx="2857488" cy="857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</a:t>
            </a:r>
            <a:r>
              <a:rPr lang="ru-RU" sz="1200" dirty="0" err="1" smtClean="0"/>
              <a:t>Киновидеоцентр</a:t>
            </a:r>
            <a:r>
              <a:rPr lang="ru-RU" sz="1200" dirty="0" smtClean="0"/>
              <a:t> "</a:t>
            </a:r>
            <a:r>
              <a:rPr lang="ru-RU" sz="1200" dirty="0" err="1" smtClean="0"/>
              <a:t>КульТУРА</a:t>
            </a:r>
            <a:r>
              <a:rPr lang="ru-RU" sz="1200" dirty="0" smtClean="0"/>
              <a:t>"</a:t>
            </a:r>
            <a:endParaRPr lang="ru-RU" sz="12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00496" y="4786322"/>
            <a:ext cx="2143140" cy="15001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"Центральная городская библиотека им. Ф.Ф. Павленкова" Городского округа Верхняя  Тура</a:t>
            </a:r>
            <a:endParaRPr lang="ru-RU" sz="12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715140" y="4572008"/>
            <a:ext cx="2286016" cy="1000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Муниципальное бюджетное учреждение культуры "Городской Центр Культуры и Досуга ГО Верхняя Тура"</a:t>
            </a:r>
            <a:endParaRPr lang="ru-RU" sz="1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7000860" y="142852"/>
            <a:ext cx="2143140" cy="785818"/>
          </a:xfrm>
          <a:prstGeom prst="wedgeRoundRectCallout">
            <a:avLst>
              <a:gd name="adj1" fmla="val -88222"/>
              <a:gd name="adj2" fmla="val 1462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Выполнение отдельных целевых показателей</a:t>
            </a: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00166" y="428604"/>
          <a:ext cx="4508437" cy="5719370"/>
        </p:xfrm>
        <a:graphic>
          <a:graphicData uri="http://schemas.openxmlformats.org/drawingml/2006/table">
            <a:tbl>
              <a:tblPr/>
              <a:tblGrid>
                <a:gridCol w="433503"/>
                <a:gridCol w="1253826"/>
                <a:gridCol w="486859"/>
                <a:gridCol w="433503"/>
                <a:gridCol w="453511"/>
                <a:gridCol w="453511"/>
                <a:gridCol w="993724"/>
              </a:tblGrid>
              <a:tr h="1878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N 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строки  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 Наименование цели (целей) и задач, целевых показателей 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Единица измерения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    Значение целевого показателя реализации муниципальной программы     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Причины отклонения от планового значения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55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план 2021 года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факт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 выполнения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3507" marR="3507" marT="350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076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Подпрограмма 1  "Развитие культуры и искусства   в Городском округе Верхняя Тура"                                                                       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66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Цель 1     Духовно – нравственное развитие и реализация человеческого потенциала в условиях перехода к инновационному типу развития общества и экономики Городского округа Верхняя Тура                                                                               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Задача 1  Повышение доступности и качества услуг, оказываемых населению в сфере культуры                                                                                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82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4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1.Число посещений муниципальных библиотек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37,1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37,8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102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09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2.Посещаемость населением Городского округа Верхняя Тура мероприятий, проводимых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культурно-досуговыми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учреждениями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25,3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43,985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174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64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3.Посещаемость населением киносеансов, проводимых организациями осуществляющими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кинопоказ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тыс. человек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11,4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9,372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82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64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4.Увеличение численности участников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культурно-досуговых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мероприятий (по сравнению с предыдущим годом)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8,1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15,7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194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5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5.Доля детей, посещающих </a:t>
                      </a:r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культурно-досуговые</a:t>
                      </a:r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 и творческие кружки на постоянной основе, от общего числа детей в возрасте до 18 лет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45,5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45,5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46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6.Количество экземпляров новых поступлений в фонды общедоступных муниципальных библиотек Городского округа Верхняя Тура в расчете на 1000 человек жителей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единиц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564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7.Доля коллективов самодеятельного художественного творчества, имеющих звание "народный (образцовый)" 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30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latin typeface="Liberation Serif"/>
                      </a:endParaRP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25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11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8.Доля муниципальных учреждений культуры, находящихся в удовлетворительном состоянии, в общем количестве таких учреждений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70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109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12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9. Доля граждан Городского округа Верхняя Тура положительно оценивающих состояние межнациональных отношений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66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205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13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10.Уровень удовлетворенности граждан городского округа Верхняя Тура  качеством предоставления муниципальных услуг в сфере культуры 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процентов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100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3507" marR="3507" marT="350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Users\Office\Contacts\Documents\бюджет для граждан\исполнение 2021\библиотека стул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20259">
            <a:off x="7143768" y="3571876"/>
            <a:ext cx="2143122" cy="2857496"/>
          </a:xfrm>
          <a:prstGeom prst="rect">
            <a:avLst/>
          </a:prstGeom>
          <a:noFill/>
        </p:spPr>
      </p:pic>
      <p:pic>
        <p:nvPicPr>
          <p:cNvPr id="2054" name="Picture 6" descr="D:\Users\Office\Contacts\Documents\бюджет для граждан\исполнение 2020\видеонаблюдение МКУК 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1757364" cy="2286016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214546" y="571480"/>
            <a:ext cx="6715172" cy="1285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Кроме того, в бюджете Городского округа Верхняя Тура предусматриваются расходы на укрепление материально-технической базы учреждений культуры. В 2021 году на указанные цели направлено 291 тыс.рублей</a:t>
            </a:r>
            <a:endParaRPr lang="ru-RU" sz="16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214546" y="2714620"/>
          <a:ext cx="5038724" cy="3395677"/>
        </p:xfrm>
        <a:graphic>
          <a:graphicData uri="http://schemas.openxmlformats.org/drawingml/2006/table">
            <a:tbl>
              <a:tblPr/>
              <a:tblGrid>
                <a:gridCol w="1561055"/>
                <a:gridCol w="850379"/>
                <a:gridCol w="913840"/>
                <a:gridCol w="1713450"/>
              </a:tblGrid>
              <a:tr h="323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Утверждено, рублей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  Исполнено, рублей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Примечание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стульев в читальный зал МБУК "Библиотека им. Ф. Ф. Павленкова"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94 000,00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94 000,00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Мероприятия выполнены в полном объеме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компьютера в МБУК "Библиотека им. Ф. Ф. Павленкова"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58 940,00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58 940,00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437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Монтаж освещения по периметру здания в МБУК "КВЦ "КульТУРА"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20 928,00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20 928,00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Мероприятия выполнены в полном объеме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577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Замена деревянных окон на пластиковые в МБУК "КВЦ "КульТУРА"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87 500,00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87 500,00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Мероприятия выполнены в полном объеме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Приобретение видеокамер для установки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Liberation Serif"/>
                        </a:rPr>
                        <a:t>видеонаблюдения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в МБУК "КВЦ "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Liberation Serif"/>
                        </a:rPr>
                        <a:t>КульТУРА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29 446,00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29 446,00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Liberation Serif"/>
                        </a:rPr>
                        <a:t>Мероприятия выполнены в полном объеме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ИТОГО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290 814,00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290 814,00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Liberation Serif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2844" y="3286124"/>
            <a:ext cx="2286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Видеокамеры для </a:t>
            </a:r>
            <a:r>
              <a:rPr lang="ru-RU" sz="1000" dirty="0" smtClean="0">
                <a:latin typeface="Liberation Serif"/>
              </a:rPr>
              <a:t>установки видеонаблюдения в МБУК "КВЦ "</a:t>
            </a:r>
            <a:r>
              <a:rPr lang="ru-RU" sz="1000" dirty="0" err="1" smtClean="0">
                <a:latin typeface="Liberation Serif"/>
              </a:rPr>
              <a:t>КульТУРА</a:t>
            </a:r>
            <a:r>
              <a:rPr lang="ru-RU" sz="1000" dirty="0" smtClean="0">
                <a:latin typeface="Liberation Serif"/>
              </a:rPr>
              <a:t>"</a:t>
            </a:r>
            <a:endParaRPr lang="ru-RU" sz="1000" dirty="0"/>
          </a:p>
        </p:txBody>
      </p:sp>
      <p:sp>
        <p:nvSpPr>
          <p:cNvPr id="15362" name="AutoShape 2" descr="blob:https://web.whatsapp.com/f97dd164-c34a-44ec-a081-13445f584ea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58016" y="6072206"/>
            <a:ext cx="2428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Liberation Serif"/>
              </a:rPr>
              <a:t>стулья в читальный зал МБУК "Библиотека им. Ф. Ф. Павленкова"</a:t>
            </a:r>
            <a:endParaRPr lang="ru-RU" sz="1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Office\Contacts\Documents\бюджет для граждан\исполнение 2021\день города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572008"/>
            <a:ext cx="3000364" cy="2000633"/>
          </a:xfrm>
          <a:prstGeom prst="rect">
            <a:avLst/>
          </a:prstGeom>
          <a:noFill/>
        </p:spPr>
      </p:pic>
      <p:pic>
        <p:nvPicPr>
          <p:cNvPr id="14337" name="Picture 1" descr="D:\Users\Office\Contacts\Documents\бюджет для граждан\исполнение 2021\открытие елки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4973">
            <a:off x="203362" y="4063566"/>
            <a:ext cx="2857488" cy="1904992"/>
          </a:xfrm>
          <a:prstGeom prst="rect">
            <a:avLst/>
          </a:prstGeom>
          <a:noFill/>
        </p:spPr>
      </p:pic>
      <p:sp>
        <p:nvSpPr>
          <p:cNvPr id="2" name="Скругленный прямоугольник 1"/>
          <p:cNvSpPr/>
          <p:nvPr/>
        </p:nvSpPr>
        <p:spPr>
          <a:xfrm>
            <a:off x="285720" y="214290"/>
            <a:ext cx="5000660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Значительные средства в бюджете Городского округа Верхняя Тура предусмотрены на проведение городских мероприятий. В 2021 году на указанные цели направлено 1473 тыс.рублей</a:t>
            </a:r>
            <a:endParaRPr lang="ru-RU" sz="12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00100" y="2071678"/>
            <a:ext cx="2714644" cy="18573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Значительный объем средств направлен на строительство новогоднего городка, в 2021 году он был впервые построен на набережной. Общий объем средств составил 689 тыс.рублей</a:t>
            </a:r>
            <a:endParaRPr lang="ru-RU" sz="1400" dirty="0"/>
          </a:p>
        </p:txBody>
      </p:sp>
      <p:sp>
        <p:nvSpPr>
          <p:cNvPr id="5" name="Овальная выноска 4"/>
          <p:cNvSpPr/>
          <p:nvPr/>
        </p:nvSpPr>
        <p:spPr>
          <a:xfrm rot="466047">
            <a:off x="6098594" y="257647"/>
            <a:ext cx="3929090" cy="1714488"/>
          </a:xfrm>
          <a:prstGeom prst="wedgeEllipseCallout">
            <a:avLst>
              <a:gd name="adj1" fmla="val -72850"/>
              <a:gd name="adj2" fmla="val 24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 smtClean="0"/>
              <a:t>В связи с распространением новой </a:t>
            </a:r>
            <a:r>
              <a:rPr lang="ru-RU" sz="1200" i="1" dirty="0" err="1" smtClean="0"/>
              <a:t>коронавирусной</a:t>
            </a:r>
            <a:r>
              <a:rPr lang="ru-RU" sz="1200" i="1" dirty="0" smtClean="0"/>
              <a:t> инфекции проведение массовых мероприятий было ограничено, но, несмотря на это, некоторые события в культурной жизни города все же имели место</a:t>
            </a:r>
            <a:endParaRPr lang="ru-RU" sz="1200" i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4" y="3071810"/>
            <a:ext cx="2786082" cy="1714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усеченном формате были проведены мероприятия в рамках празднования Дня города, объем средств,</a:t>
            </a:r>
            <a:r>
              <a:rPr lang="en-US" sz="1400" dirty="0" smtClean="0"/>
              <a:t> </a:t>
            </a:r>
            <a:r>
              <a:rPr lang="ru-RU" sz="1400" dirty="0" smtClean="0"/>
              <a:t>направленных на эти цели, составил </a:t>
            </a:r>
          </a:p>
          <a:p>
            <a:pPr algn="ctr"/>
            <a:r>
              <a:rPr lang="ru-RU" sz="1400" dirty="0" smtClean="0"/>
              <a:t>64 тыс.рублей</a:t>
            </a:r>
            <a:endParaRPr lang="ru-RU" sz="1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86116" y="214290"/>
            <a:ext cx="5857884" cy="264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рамках подпрограммы «Развитие физической культуры и спорта в Городском округе Верхняя Тура» осуществляется деятельность муниципального бюджетного учреждения физической культуры, спорта и туризма Городского округа Верхняя Тура. На указанные цели в 2021 году направлено 6906 тыс.рублей. Под руководством и с участием специалистов этого учреждения проводятся все массовые спортивные мероприятия в городе и за его пределами</a:t>
            </a:r>
            <a:endParaRPr lang="ru-RU" sz="1400" dirty="0"/>
          </a:p>
        </p:txBody>
      </p:sp>
      <p:pic>
        <p:nvPicPr>
          <p:cNvPr id="13313" name="Picture 1" descr="D:\Users\Office\Contacts\Documents\бюджет для граждан\исполнение 2021\спо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428604"/>
            <a:ext cx="3714408" cy="2475305"/>
          </a:xfrm>
          <a:prstGeom prst="rect">
            <a:avLst/>
          </a:prstGeom>
          <a:noFill/>
        </p:spPr>
      </p:pic>
      <p:pic>
        <p:nvPicPr>
          <p:cNvPr id="13314" name="Picture 2" descr="D:\Users\Office\Contacts\Documents\бюджет для граждан\исполнение 2021\спор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714620"/>
            <a:ext cx="2857496" cy="2857496"/>
          </a:xfrm>
          <a:prstGeom prst="rect">
            <a:avLst/>
          </a:prstGeom>
          <a:noFill/>
        </p:spPr>
      </p:pic>
      <p:pic>
        <p:nvPicPr>
          <p:cNvPr id="13315" name="Picture 3" descr="D:\Users\Office\Contacts\Documents\бюджет для граждан\исполнение 2021\спорт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143380"/>
            <a:ext cx="4413249" cy="1985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 rot="625488">
            <a:off x="4156902" y="668731"/>
            <a:ext cx="4500562" cy="2928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На территории Городского округа Верхняя Тура также осуществляется  реализация мероприятий по поэтапному внедрению Всероссийского физкультурно-спортивного комплекса «Готов к труду и обороне». В 2021 году на указанные цели направлено 173 тыс.рублей, в том числе за счет средств областного бюджета 121 тыс.рублей , за счет средств местного бюджета 52 тыс. рублей (приобретены  ноутбук и монитор, спортивный инвентарь и оборудование для сдачи норм ГТО в разных возрастных категориях)</a:t>
            </a:r>
            <a:endParaRPr lang="ru-RU" sz="1400" dirty="0"/>
          </a:p>
        </p:txBody>
      </p:sp>
      <p:pic>
        <p:nvPicPr>
          <p:cNvPr id="12289" name="Picture 1" descr="D:\Users\Office\Contacts\Documents\бюджет для граждан\исполнение 2021\Г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3786214" cy="2929809"/>
          </a:xfrm>
          <a:prstGeom prst="rect">
            <a:avLst/>
          </a:prstGeom>
          <a:noFill/>
        </p:spPr>
      </p:pic>
      <p:pic>
        <p:nvPicPr>
          <p:cNvPr id="12290" name="Picture 2" descr="D:\Users\Office\Contacts\Documents\бюджет для граждан\исполнение 2021\ГТ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500570"/>
            <a:ext cx="3179232" cy="2119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Windows\Temp\Rar$DIa0.568\WhatsApp Image 2020-07-01 at 09.37.13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714752"/>
            <a:ext cx="2500330" cy="3333773"/>
          </a:xfrm>
          <a:prstGeom prst="rect">
            <a:avLst/>
          </a:prstGeom>
          <a:noFill/>
        </p:spPr>
      </p:pic>
      <p:pic>
        <p:nvPicPr>
          <p:cNvPr id="4099" name="Picture 3" descr="C:\Windows\Temp\Rar$DIa0.024\WhatsApp Image 2020-07-01 at 09.37.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-214338"/>
            <a:ext cx="3286162" cy="4381549"/>
          </a:xfrm>
          <a:prstGeom prst="rect">
            <a:avLst/>
          </a:prstGeom>
          <a:noFill/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 rot="946302">
            <a:off x="1333117" y="2436008"/>
            <a:ext cx="6072230" cy="17145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В рамках подпрограммы "Обеспечение жильем молодых семей" произведены расходы по предоставлению социальных выплат 3 молодым семьям на приобретение жилья. Объем расходов составил 3795 тыс.рублей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8858312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dirty="0" smtClean="0">
                <a:latin typeface="Arial" pitchFamily="34" charset="0"/>
                <a:cs typeface="Arial" pitchFamily="34" charset="0"/>
              </a:rPr>
              <a:t>Муниципальная программа "Формирование современной городской среды на территории Городского округа Верхняя Тура на 2018-2024 годы"</a:t>
            </a:r>
            <a:endParaRPr lang="ru-RU" sz="3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285720" y="1714488"/>
            <a:ext cx="2357454" cy="928694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Основные мероприятия 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14282" y="3714752"/>
            <a:ext cx="2500330" cy="2143140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Комплексное благоустройство дворовых территорий многоквартирных домов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071802" y="4786322"/>
            <a:ext cx="2857520" cy="1571636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Комплексное благоустройство общественных территорий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6429388" y="4286256"/>
            <a:ext cx="2714612" cy="1357322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Проверка достоверности определения сметной стоимости проектов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286248" y="1857364"/>
            <a:ext cx="4643470" cy="1500198"/>
          </a:xfrm>
          <a:prstGeom prst="snip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Объем расходов данной программы по итогам  2021 года  составил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56 420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тыс.рублей при плановом объеме финансирования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56 420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тыс.руб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H="1">
            <a:off x="2035951" y="2678901"/>
            <a:ext cx="2143140" cy="207170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5" idx="3"/>
          </p:cNvCxnSpPr>
          <p:nvPr/>
        </p:nvCxnSpPr>
        <p:spPr>
          <a:xfrm rot="16200000" flipH="1">
            <a:off x="803645" y="3053950"/>
            <a:ext cx="1000132" cy="321472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500298" y="2714620"/>
            <a:ext cx="3643338" cy="164307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Office\Contacts\Documents\бюджет для граждан\исполнение 2020\парк здоровья октябрь 2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58475">
            <a:off x="-392408" y="1071546"/>
            <a:ext cx="2892674" cy="192882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Отдельные мероприятия программы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 rot="315931">
            <a:off x="1877240" y="779777"/>
            <a:ext cx="7143800" cy="2509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Завершено выполнение  работ по комплексному благоустройству общественной территории "Парк здоровья по ул. Лермонтова", подготовка которых была начата в 2019 году и продолжена в 2020 году </a:t>
            </a:r>
          </a:p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D:\Users\Office\Contacts\Documents\бюджет для граждан\исполнение 2020\парк здоровья ноябрь 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143248"/>
            <a:ext cx="2357436" cy="3143248"/>
          </a:xfrm>
          <a:prstGeom prst="rect">
            <a:avLst/>
          </a:prstGeom>
          <a:noFill/>
        </p:spPr>
      </p:pic>
      <p:pic>
        <p:nvPicPr>
          <p:cNvPr id="4100" name="Picture 4" descr="D:\Users\Office\Contacts\Documents\бюджет для граждан\исполнение 2020\парк здоровья вход 2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1893">
            <a:off x="1214414" y="3786190"/>
            <a:ext cx="421484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582594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Непрограммные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расходы 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642918"/>
            <a:ext cx="8143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Часть расходов бюджета осуществляется вне рамок муниципальных программ (преимущественно расходы по обеспечению деятельности органов местного самоуправления и муниципальных учреждений). Общий объем расходов, осуществляемых вне рамок муниципальных программ, по итогам отчетного периода составил 76 029 тыс.рублей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1785926"/>
          <a:ext cx="7929618" cy="4632722"/>
        </p:xfrm>
        <a:graphic>
          <a:graphicData uri="http://schemas.openxmlformats.org/drawingml/2006/table">
            <a:tbl>
              <a:tblPr/>
              <a:tblGrid>
                <a:gridCol w="6674570"/>
                <a:gridCol w="1255048"/>
              </a:tblGrid>
              <a:tr h="202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</a:p>
                  </a:txBody>
                  <a:tcPr marL="6148" marR="6148" marT="6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Кассовый расход, тыс.руб.</a:t>
                      </a:r>
                    </a:p>
                  </a:txBody>
                  <a:tcPr marL="6148" marR="6148" marT="614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главы городского округа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1 952,00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Думы Городского округа Верхняя Тура 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650,00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Администрации Городского округа Верхняя Тура 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17 833,00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Контрольного органа Городского округа Верхняя Тура 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1 784,00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финансового отдела городского округа Верхняя Тура 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4 369,00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МКУ "Централизованная бухгалтерия Городского округа Верхняя Тура"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25 600,00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287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 Выплата пенсии за выслугу лет лицам, замещавшим муниципальные должности и должности муниципальной службы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1 930,00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Регулирование отношений в области муниципальной собственности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587,00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97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Осуществление первичного воинского учета на территориях, где отсутствуют военные комиссариаты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611,00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Организация проведения мероприятий по отлову и содержанию безнадзорных собак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388,00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Уплата взноса на капитальный ремонт муниципального жилого фонда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277,00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Уличное освещение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4 743,00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 МКУ "Служба единого заказчика"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6 396,00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0523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государственных полномочий по составлению (изменению и дополнению) списков кандидатов в присяжные заседатели федеральных судов общей юрисдикции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Финансовое обеспечение деятельности МКУ "УО Городского округа Верхняя Тура"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6 800,00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1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Выплата вознаграждения по агентскому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договору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за сбор арендной платы муниципального жилищного фонда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Резервный фонд Администрации Городского округа Верхняя Тура 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95,00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755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Субсидии перевозчикам, обслуживающим социально значимый автобусный маршрут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8896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Обеспечение осуществления оплаты труда работников муниципальных учреждений культуры с учетом установленных указами Президента Российской Федерации показателей соотношения заработной платы для данной категории работников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1 466,00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3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Осуществление государственного полномочия Российской Федерации по подготовке и проведению Всероссийской переписи населения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140,00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5930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Возврат межбюджетных трансфертов прошлых лет по требованию Министерства энергетики и жилищно-коммунального хозяйства свердловской области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282,00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96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 РАСХОДОВ:</a:t>
                      </a:r>
                    </a:p>
                  </a:txBody>
                  <a:tcPr marL="6148" marR="6148" marT="61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76 029,00</a:t>
                      </a:r>
                    </a:p>
                  </a:txBody>
                  <a:tcPr marL="6148" marR="6148" marT="614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Основные параметры бюджета Городского округа Верхняя Тура по итогам 2021 года</a:t>
            </a:r>
            <a:endParaRPr lang="ru-RU" sz="28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85720" y="1857364"/>
            <a:ext cx="3571900" cy="1857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Доходы бюджета исполнены в сумме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708 322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плановых назначениях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724 144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или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97,8 %</a:t>
            </a:r>
            <a:endParaRPr lang="ru-RU" b="1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56" y="1857364"/>
            <a:ext cx="3429024" cy="18573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Расходы бюджета исполнены в сумме</a:t>
            </a:r>
          </a:p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716 370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при плановых назначениях </a:t>
            </a:r>
          </a:p>
          <a:p>
            <a:pPr algn="ctr"/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774 880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или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92,4%</a:t>
            </a:r>
            <a:endParaRPr lang="ru-RU" b="1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71604" y="4643446"/>
            <a:ext cx="4714908" cy="150019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Дефицит  бюджета по итогам  текущего года составил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8047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 при плановом дефиците </a:t>
            </a:r>
            <a:r>
              <a:rPr lang="ru-RU" b="1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50 736 </a:t>
            </a:r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тыс.рублей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235743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-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43372" y="4143380"/>
            <a:ext cx="1071570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=</a:t>
            </a:r>
            <a:endParaRPr lang="ru-RU" dirty="0"/>
          </a:p>
        </p:txBody>
      </p:sp>
      <p:pic>
        <p:nvPicPr>
          <p:cNvPr id="27650" name="Picture 2" descr="https://ec-group.com.ua/images/obzory/20141030162229-2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25331">
            <a:off x="6947371" y="4642519"/>
            <a:ext cx="2301159" cy="11430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Муниципальный долг Городского округа Верхняя Тура по итогам 2021 года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44" y="4857760"/>
            <a:ext cx="9001156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Arial" pitchFamily="34" charset="0"/>
                <a:cs typeface="Arial" pitchFamily="34" charset="0"/>
              </a:rPr>
              <a:t>Следует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отметить,что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последние заимствования в сумме 1200 тыс.рублей Городским округом Верхняя Тура производились в декабре 2012 года. Из областного  бюджета был получен кредит для выплаты заработной платы работникам учреждений бюджетной сферы с целью не допущения роста задолженности по заработной плате. Начиная с 2013 года производилось только погашение ранее полученных кредитов. Таким образом,  муниципальный долг города Верхняя Тура неуклонно снижался. Погашение долга произведено в соответствии с графиками погашения задолженности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28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8860" y="642918"/>
            <a:ext cx="5214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Информационный лист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2071678"/>
            <a:ext cx="80010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Брошюра сформирована с целью повышения прозрачности и открытости для граждан хода исполнения  бюджета городского округа Верхняя Тура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Ответственный за формирование материалов об исполнении местного бюджета в доступной для граждан форме: финансовый отдел администрации городского округа Верхняя Тура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Адрес: г. Верхняя Тура, ул.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Иканина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77,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каб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№ 207, телефон 2-82-90 (145), время работы: понедельник-четверг с 8-00 до 17-15, пятница с 8-00 до 16-00, перерыв с 12-30 до 13-30, электронный адрес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fovt@bk.ru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66117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Исполнение доходной части бюджета</a:t>
            </a:r>
            <a:endParaRPr lang="ru-RU" sz="2800" dirty="0">
              <a:solidFill>
                <a:schemeClr val="tx1"/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42976" y="1214422"/>
          <a:ext cx="7786743" cy="5039017"/>
        </p:xfrm>
        <a:graphic>
          <a:graphicData uri="http://schemas.openxmlformats.org/drawingml/2006/table">
            <a:tbl>
              <a:tblPr/>
              <a:tblGrid>
                <a:gridCol w="3861283"/>
                <a:gridCol w="1593716"/>
                <a:gridCol w="1818333"/>
                <a:gridCol w="513411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Наименование показателя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Утверждено на 2021 год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Исполнено за январь-декабрь 2021 года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испол-нения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Налог на доходы физических лиц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102 106 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94 029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92,1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3124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8 961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9 134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101,9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4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8 060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8 096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100,4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4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Единый налог на вмененный доход для отдельных видов деятельности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450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446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4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770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804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104,4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Налог на имущество физических лиц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1 620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1 610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99,4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Земельный налог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4 830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4 790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99,2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Государственная пошлина, сборы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91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8 986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9 087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101,1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Платежи при пользовании природными ресурсами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22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4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Доходы от оказания платных услуг и компенсации затрат государства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787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1 072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136,1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41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6224" marR="6224" marT="622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3 895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3 885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99,7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Штрафы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, санкции, возмещение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ущерба</a:t>
                      </a:r>
                    </a:p>
                  </a:txBody>
                  <a:tcPr marL="6224" marR="6224" marT="62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8 525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8 524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Прочие неналоговые доходы</a:t>
                      </a:r>
                    </a:p>
                  </a:txBody>
                  <a:tcPr marL="6224" marR="6224" marT="6224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299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Безвозмездные поступления</a:t>
                      </a:r>
                    </a:p>
                  </a:txBody>
                  <a:tcPr marL="6224" marR="6224" marT="62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575 132 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566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535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98,5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70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Итого доходов</a:t>
                      </a:r>
                    </a:p>
                  </a:txBody>
                  <a:tcPr marL="6224" marR="6224" marT="62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724 144 </a:t>
                      </a:r>
                    </a:p>
                  </a:txBody>
                  <a:tcPr marL="6224" marR="6224" marT="62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708 322 </a:t>
                      </a:r>
                    </a:p>
                  </a:txBody>
                  <a:tcPr marL="6224" marR="6224" marT="622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97,8</a:t>
                      </a:r>
                    </a:p>
                  </a:txBody>
                  <a:tcPr marL="6224" marR="6224" marT="62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4414" y="285728"/>
            <a:ext cx="6835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доходов бюджета по итогам  2021 года</a:t>
            </a:r>
            <a:endParaRPr lang="ru-RU" sz="2400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-33338" y="928670"/>
          <a:ext cx="9210676" cy="5662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Исполнение расходной части бюджета  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pic>
        <p:nvPicPr>
          <p:cNvPr id="25606" name="Picture 6" descr="https://kemberlistephenson.com/wp-content/uploads/Budg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643446"/>
            <a:ext cx="3261758" cy="2016081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6" y="1142984"/>
          <a:ext cx="4643470" cy="4063998"/>
        </p:xfrm>
        <a:graphic>
          <a:graphicData uri="http://schemas.openxmlformats.org/drawingml/2006/table">
            <a:tbl>
              <a:tblPr/>
              <a:tblGrid>
                <a:gridCol w="2182618"/>
                <a:gridCol w="960654"/>
                <a:gridCol w="823313"/>
                <a:gridCol w="676885"/>
              </a:tblGrid>
              <a:tr h="10126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Наименование показателя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Утверждено на 2021год, 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тыс.руб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. 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Исполнено за 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2021 год,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тыс.руб. 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испол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нения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898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Общегосударственные вопросы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43 250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42 898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99,2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Национальная оборона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611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611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38476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Национальная безопасность и правоохранительная деятельность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6 396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6 220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Национальная экономика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152 447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118 103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77,5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898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Жилищно-коммунальное хозяйство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009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192 004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92,3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Охрана окружающей среды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160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145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90,4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Образование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266 881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262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98,3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Культура, кинематография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48 011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47 985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99,9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Социальная политика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41 671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38 700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92,9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Физическая культура и спорт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7 079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7 079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5898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  Средства массовой информации</a:t>
                      </a:r>
                    </a:p>
                  </a:txBody>
                  <a:tcPr marL="7479" marR="7479" marT="7479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364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364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100,0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94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ВСЕГО РАСХОДОВ:</a:t>
                      </a:r>
                    </a:p>
                  </a:txBody>
                  <a:tcPr marL="7479" marR="7479" marT="747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774 880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716 370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92,4</a:t>
                      </a:r>
                    </a:p>
                  </a:txBody>
                  <a:tcPr marL="7479" marR="7479" marT="74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35716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Liberation Serif" pitchFamily="18" charset="0"/>
                <a:ea typeface="Liberation Serif" pitchFamily="18" charset="0"/>
                <a:cs typeface="Liberation Serif" pitchFamily="18" charset="0"/>
              </a:rPr>
              <a:t>Структура расходной части  бюджета по итогам 2021 года</a:t>
            </a:r>
            <a:endParaRPr lang="ru-RU" dirty="0">
              <a:latin typeface="Liberation Serif" pitchFamily="18" charset="0"/>
              <a:ea typeface="Liberation Serif" pitchFamily="18" charset="0"/>
              <a:cs typeface="Liberation Serif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23962" y="1000108"/>
          <a:ext cx="7277128" cy="519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Программные и </a:t>
            </a:r>
            <a:r>
              <a:rPr lang="ru-RU" sz="2800" dirty="0" err="1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непрограммные</a:t>
            </a: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 расходы </a:t>
            </a:r>
            <a:b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</a:br>
            <a:r>
              <a:rPr lang="ru-RU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ea typeface="Liberation Serif" pitchFamily="18" charset="0"/>
                <a:cs typeface="Arial" pitchFamily="34" charset="0"/>
              </a:rPr>
              <a:t>по итогам 2021 года</a:t>
            </a:r>
            <a:endParaRPr lang="ru-RU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ea typeface="Liberation Serif" pitchFamily="18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1" y="1785926"/>
          <a:ext cx="6715173" cy="4735586"/>
        </p:xfrm>
        <a:graphic>
          <a:graphicData uri="http://schemas.openxmlformats.org/drawingml/2006/table">
            <a:tbl>
              <a:tblPr/>
              <a:tblGrid>
                <a:gridCol w="3245621"/>
                <a:gridCol w="1236427"/>
                <a:gridCol w="1205517"/>
                <a:gridCol w="1027608"/>
              </a:tblGrid>
              <a:tr h="46958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Наименование показателя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Утверждено,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ea typeface="Liberation Serif" pitchFamily="18" charset="0"/>
                        <a:cs typeface="Arial" pitchFamily="34" charset="0"/>
                      </a:endParaRP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. 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Исполнено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тыс.руб. 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% исполнения</a:t>
                      </a:r>
                    </a:p>
                  </a:txBody>
                  <a:tcPr marL="8538" marR="8538" marT="85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8057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Муниципальная программа "Повышение эффективности деятельности органов местного самоуправления Городского округа Верхняя Тура до 2024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125 017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124 592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7940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Муниципальная программа "Строительство, развитие и содержание объектов городского и дорожного хозяйства Городского округа Верхняя Тура до 2024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225 768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172 782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50373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Муниципальная программа "Развитие системы образования в Городском округе Верхняя Тура до 2022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254 746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250 099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4033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Муниципальная программа "Развитие культуры, физической культуры, спорта и молодежной политики в Городском округе Верхняя Тура до 2022 года"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36 474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36 447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61472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Муниципальная программа "Формирование современной городской среды на территории Городского округа Верхняя Тура на 2018-2024 годы"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56 420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56 420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02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    Непрограммные направления деятельности</a:t>
                      </a:r>
                    </a:p>
                  </a:txBody>
                  <a:tcPr marL="8538" marR="8538" marT="853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76 455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76 029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17075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ea typeface="Liberation Serif" pitchFamily="18" charset="0"/>
                          <a:cs typeface="Arial" pitchFamily="34" charset="0"/>
                        </a:rPr>
                        <a:t>ВСЕГО РАСХОДОВ:</a:t>
                      </a:r>
                    </a:p>
                  </a:txBody>
                  <a:tcPr marL="8538" marR="8538" marT="85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Arial CYR"/>
                        </a:rPr>
                        <a:t>774 880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Arial CYR"/>
                        </a:rPr>
                        <a:t>716 370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latin typeface="Arial CYR"/>
                        </a:rPr>
                        <a:t>92,4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latin typeface="Arial CYR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5691</TotalTime>
  <Words>4687</Words>
  <Application>Microsoft Office PowerPoint</Application>
  <PresentationFormat>Экран (4:3)</PresentationFormat>
  <Paragraphs>813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Яркая</vt:lpstr>
      <vt:lpstr>Слайд 1</vt:lpstr>
      <vt:lpstr>Слайд 2</vt:lpstr>
      <vt:lpstr>Слайд 3</vt:lpstr>
      <vt:lpstr>Основные параметры бюджета Городского округа Верхняя Тура по итогам 2021 года</vt:lpstr>
      <vt:lpstr>Исполнение доходной части бюджета</vt:lpstr>
      <vt:lpstr>Слайд 6</vt:lpstr>
      <vt:lpstr>Исполнение расходной части бюджета  </vt:lpstr>
      <vt:lpstr>Слайд 8</vt:lpstr>
      <vt:lpstr>Программные и непрограммные расходы  по итогам 2021 года</vt:lpstr>
      <vt:lpstr>Программные расходы бюджета Городского округа Верхняя Тура по итогам  2021 года</vt:lpstr>
      <vt:lpstr> Муниципальная программа «Повышение эффективности деятельности органов местного самоуправления  Городского округа Верхняя Тура до 2024 года»</vt:lpstr>
      <vt:lpstr>Отдельные целевые показатели программы </vt:lpstr>
      <vt:lpstr>Слайд 13</vt:lpstr>
      <vt:lpstr>Слайд 14</vt:lpstr>
      <vt:lpstr>Слайд 15</vt:lpstr>
      <vt:lpstr> Муниципальная программа «Строительство, развитие и содержание объектов городского и дорожного хозяйства Городского округа Верхняя Тура до 2024 года»</vt:lpstr>
      <vt:lpstr>Слайд 17</vt:lpstr>
      <vt:lpstr>Отдельные мероприятия программы</vt:lpstr>
      <vt:lpstr>Слайд 19</vt:lpstr>
      <vt:lpstr>Муниципальная программа «Развитие системы образования в Городском округе Верхняя Тура до 2023 года»</vt:lpstr>
      <vt:lpstr>Слайд 21</vt:lpstr>
      <vt:lpstr>Слайд 22</vt:lpstr>
      <vt:lpstr>Слайд 23</vt:lpstr>
      <vt:lpstr>Слайд 24</vt:lpstr>
      <vt:lpstr>Отдельные результаты действия программы (укрепление материально-технической базы учреждений дошкольного образования)</vt:lpstr>
      <vt:lpstr>Слайд 26</vt:lpstr>
      <vt:lpstr>Слайд 27</vt:lpstr>
      <vt:lpstr>Слайд 28</vt:lpstr>
      <vt:lpstr> Муниципальная программа «Развитие культуры, физической культуры, спорта и молодежной политики в Городском округе Верхняя Тура до 2024 года»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 Муниципальная программа "Формирование современной городской среды на территории Городского округа Верхняя Тура на 2018-2024 годы"</vt:lpstr>
      <vt:lpstr>Отдельные мероприятия программы</vt:lpstr>
      <vt:lpstr>Непрограммные расходы </vt:lpstr>
      <vt:lpstr>Муниципальный долг Городского округа Верхняя Тура по итогам 2021 года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 Павловна</dc:creator>
  <cp:lastModifiedBy>Office</cp:lastModifiedBy>
  <cp:revision>689</cp:revision>
  <dcterms:created xsi:type="dcterms:W3CDTF">2016-05-26T09:08:06Z</dcterms:created>
  <dcterms:modified xsi:type="dcterms:W3CDTF">2022-10-05T09:06:35Z</dcterms:modified>
</cp:coreProperties>
</file>