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68" r:id="rId4"/>
    <p:sldId id="259" r:id="rId5"/>
    <p:sldId id="267" r:id="rId6"/>
    <p:sldId id="270" r:id="rId7"/>
    <p:sldId id="261" r:id="rId8"/>
    <p:sldId id="262" r:id="rId9"/>
    <p:sldId id="276" r:id="rId10"/>
    <p:sldId id="263" r:id="rId11"/>
    <p:sldId id="275" r:id="rId12"/>
    <p:sldId id="264" r:id="rId13"/>
    <p:sldId id="277" r:id="rId14"/>
    <p:sldId id="265" r:id="rId15"/>
    <p:sldId id="273" r:id="rId16"/>
    <p:sldId id="269" r:id="rId17"/>
    <p:sldId id="266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2\&#1086;&#1089;&#1085;&#1086;&#1074;&#1085;&#1099;&#1077;%20&#1087;&#1072;&#1088;&#1072;&#1084;&#1077;&#1090;&#1088;&#1099;%202022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2\&#1086;&#1089;&#1085;&#1086;&#1074;&#1085;&#1099;&#1077;%20&#1087;&#1072;&#1088;&#1072;&#1084;&#1077;&#1090;&#1088;&#1099;%202022%20&#1080;&#1089;&#1087;&#1086;&#1083;&#1085;&#1077;&#1085;&#1080;&#1077;\&#1076;&#1080;&#1072;&#1075;&#1088;&#1072;&#1084;&#1084;&#1099;%20&#1086;&#1089;&#1085;.%20&#1087;&#1072;&#1088;&#1072;&#1084;&#1077;&#1090;&#1088;&#109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84;&#1091;&#1085;&#1080;&#1094;&#1080;&#1087;&#1072;&#1083;&#1100;&#1085;&#1099;&#1081;%20&#1076;&#1086;&#1083;&#1075;\2022%20&#1075;&#1086;&#1076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0.15239817245066639"/>
          <c:y val="0"/>
          <c:w val="0.8243769320501606"/>
          <c:h val="0.45206270976519131"/>
        </c:manualLayout>
      </c:layout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доходы'!$A$3:$A$15</c:f>
              <c:strCache>
                <c:ptCount val="13"/>
                <c:pt idx="0">
                  <c:v>Налог на доходы физических лиц</c:v>
                </c:pt>
                <c:pt idx="1">
                  <c:v>Акцизы по подакцизным товарам (продукции)</c:v>
                </c:pt>
                <c:pt idx="2">
                  <c:v>Налог, взимаемый в связи с применением упрощенной системы налогообложения</c:v>
                </c:pt>
                <c:pt idx="3">
                  <c:v>Единый налог на вмененный доход для отдельных видов деятельности</c:v>
                </c:pt>
                <c:pt idx="4">
                  <c:v>Налог, взимаемый в связи с применением патентной системы налогообложения</c:v>
                </c:pt>
                <c:pt idx="5">
                  <c:v>Налог на имущество физических лиц</c:v>
                </c:pt>
                <c:pt idx="6">
                  <c:v>Земельный налог</c:v>
                </c:pt>
                <c:pt idx="7">
                  <c:v>Доходы от использования имущества, находящегося в государственной и муниципальной собственности</c:v>
                </c:pt>
                <c:pt idx="8">
                  <c:v>Доходы от оказания платных услуг и компенсации затрат государства</c:v>
                </c:pt>
                <c:pt idx="9">
                  <c:v>Доходы от продажи материальных и нематериальных активов</c:v>
                </c:pt>
                <c:pt idx="10">
                  <c:v>Штрафы,санкции,возмещение ущерба</c:v>
                </c:pt>
                <c:pt idx="11">
                  <c:v>Прочие неналоговые доходы</c:v>
                </c:pt>
                <c:pt idx="12">
                  <c:v>Безвозмездные поступления</c:v>
                </c:pt>
              </c:strCache>
            </c:strRef>
          </c:cat>
          <c:val>
            <c:numRef>
              <c:f>'структура доходы'!$B$3:$B$15</c:f>
              <c:numCache>
                <c:formatCode>#,##0</c:formatCode>
                <c:ptCount val="13"/>
                <c:pt idx="0">
                  <c:v>133208</c:v>
                </c:pt>
                <c:pt idx="1">
                  <c:v>8104</c:v>
                </c:pt>
                <c:pt idx="2" formatCode="General">
                  <c:v>7108</c:v>
                </c:pt>
                <c:pt idx="3" formatCode="General">
                  <c:v>138</c:v>
                </c:pt>
                <c:pt idx="4" formatCode="General">
                  <c:v>595</c:v>
                </c:pt>
                <c:pt idx="5" formatCode="General">
                  <c:v>364</c:v>
                </c:pt>
                <c:pt idx="6" formatCode="General">
                  <c:v>3664</c:v>
                </c:pt>
                <c:pt idx="7" formatCode="General">
                  <c:v>12456</c:v>
                </c:pt>
                <c:pt idx="8" formatCode="General">
                  <c:v>1871</c:v>
                </c:pt>
                <c:pt idx="9" formatCode="General">
                  <c:v>3881</c:v>
                </c:pt>
                <c:pt idx="10" formatCode="General">
                  <c:v>2679</c:v>
                </c:pt>
                <c:pt idx="11" formatCode="General">
                  <c:v>-299</c:v>
                </c:pt>
                <c:pt idx="12">
                  <c:v>501968</c:v>
                </c:pt>
              </c:numCache>
            </c:numRef>
          </c:val>
        </c:ser>
        <c:shape val="cylinder"/>
        <c:axId val="84090880"/>
        <c:axId val="84092416"/>
        <c:axId val="0"/>
      </c:bar3DChart>
      <c:catAx>
        <c:axId val="8409088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84092416"/>
        <c:crosses val="autoZero"/>
        <c:auto val="1"/>
        <c:lblAlgn val="ctr"/>
        <c:lblOffset val="100"/>
      </c:catAx>
      <c:valAx>
        <c:axId val="84092416"/>
        <c:scaling>
          <c:orientation val="minMax"/>
        </c:scaling>
        <c:delete val="1"/>
        <c:axPos val="l"/>
        <c:numFmt formatCode="#,##0" sourceLinked="1"/>
        <c:tickLblPos val="nextTo"/>
        <c:crossAx val="84090880"/>
        <c:crosses val="autoZero"/>
        <c:crossBetween val="between"/>
      </c:valAx>
      <c:spPr>
        <a:gradFill>
          <a:gsLst>
            <a:gs pos="0">
              <a:schemeClr val="tx2">
                <a:lumMod val="60000"/>
                <a:lumOff val="40000"/>
              </a:scheme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1F497D">
                <a:lumMod val="60000"/>
                <a:lumOff val="4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3330022239617065"/>
          <c:y val="4.599321959755031E-2"/>
          <c:w val="0.86311497514861502"/>
          <c:h val="0.56403390201224846"/>
        </c:manualLayout>
      </c:layout>
      <c:bar3DChart>
        <c:barDir val="col"/>
        <c:grouping val="clustered"/>
        <c:ser>
          <c:idx val="0"/>
          <c:order val="0"/>
          <c:dLbls>
            <c:dLbl>
              <c:idx val="4"/>
              <c:layout>
                <c:manualLayout>
                  <c:x val="-4.1504411148688934E-3"/>
                  <c:y val="5.6893217295207041E-3"/>
                </c:manualLayout>
              </c:layout>
              <c:showVal val="1"/>
            </c:dLbl>
            <c:dLbl>
              <c:idx val="5"/>
              <c:layout>
                <c:manualLayout>
                  <c:x val="8.4444696459693748E-3"/>
                  <c:y val="-2.3090861075630433E-2"/>
                </c:manualLayout>
              </c:layout>
              <c:showVal val="1"/>
            </c:dLbl>
            <c:dLbl>
              <c:idx val="8"/>
              <c:layout>
                <c:manualLayout>
                  <c:x val="5.0125306688597257E-3"/>
                  <c:y val="-5.7494866529774126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расходы'!$A$4:$A$14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    Охрана окружающей среды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'структура расходы'!$B$4:$B$14</c:f>
              <c:numCache>
                <c:formatCode>#,##0</c:formatCode>
                <c:ptCount val="11"/>
                <c:pt idx="0">
                  <c:v>43356</c:v>
                </c:pt>
                <c:pt idx="1">
                  <c:v>322</c:v>
                </c:pt>
                <c:pt idx="2">
                  <c:v>5343</c:v>
                </c:pt>
                <c:pt idx="3">
                  <c:v>82617</c:v>
                </c:pt>
                <c:pt idx="4">
                  <c:v>203175</c:v>
                </c:pt>
                <c:pt idx="5">
                  <c:v>316</c:v>
                </c:pt>
                <c:pt idx="6">
                  <c:v>240155</c:v>
                </c:pt>
                <c:pt idx="7">
                  <c:v>99521</c:v>
                </c:pt>
                <c:pt idx="8">
                  <c:v>29653</c:v>
                </c:pt>
                <c:pt idx="9">
                  <c:v>7516</c:v>
                </c:pt>
                <c:pt idx="10">
                  <c:v>274</c:v>
                </c:pt>
              </c:numCache>
            </c:numRef>
          </c:val>
        </c:ser>
        <c:shape val="cylinder"/>
        <c:axId val="84125184"/>
        <c:axId val="84126720"/>
        <c:axId val="0"/>
      </c:bar3DChart>
      <c:catAx>
        <c:axId val="84125184"/>
        <c:scaling>
          <c:orientation val="minMax"/>
        </c:scaling>
        <c:axPos val="b"/>
        <c:numFmt formatCode="#,##0.00" sourceLinked="1"/>
        <c:tickLblPos val="nextTo"/>
        <c:spPr>
          <a:noFill/>
        </c:spPr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84126720"/>
        <c:crosses val="autoZero"/>
        <c:auto val="1"/>
        <c:lblAlgn val="ctr"/>
        <c:lblOffset val="100"/>
      </c:catAx>
      <c:valAx>
        <c:axId val="84126720"/>
        <c:scaling>
          <c:orientation val="minMax"/>
        </c:scaling>
        <c:delete val="1"/>
        <c:axPos val="l"/>
        <c:numFmt formatCode="#,##0" sourceLinked="1"/>
        <c:tickLblPos val="nextTo"/>
        <c:crossAx val="84125184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dLbls>
            <c:dLbl>
              <c:idx val="0"/>
              <c:layout>
                <c:manualLayout>
                  <c:x val="-2.6935838408724017E-2"/>
                  <c:y val="-5.5555555555555497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-7.8703703703703679E-2"/>
                </c:manualLayout>
              </c:layout>
              <c:showVal val="1"/>
            </c:dLbl>
            <c:dLbl>
              <c:idx val="2"/>
              <c:layout>
                <c:manualLayout>
                  <c:x val="-8.9786128029079992E-3"/>
                  <c:y val="-8.7962962962962993E-2"/>
                </c:manualLayout>
              </c:layout>
              <c:showVal val="1"/>
            </c:dLbl>
            <c:dLbl>
              <c:idx val="3"/>
              <c:layout>
                <c:manualLayout>
                  <c:x val="-1.0774335363489599E-2"/>
                  <c:y val="-7.870370370370372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' 9 мес 2022'!$A$3:$D$3</c:f>
              <c:strCache>
                <c:ptCount val="4"/>
                <c:pt idx="0">
                  <c:v> 2021 год (факт)</c:v>
                </c:pt>
                <c:pt idx="1">
                  <c:v>1 квартал 2022 года (факт)</c:v>
                </c:pt>
                <c:pt idx="2">
                  <c:v>1 полугодие 2022 года (факт)</c:v>
                </c:pt>
                <c:pt idx="3">
                  <c:v>9 месяцев 2022 года (факт) </c:v>
                </c:pt>
              </c:strCache>
            </c:strRef>
          </c:cat>
          <c:val>
            <c:numRef>
              <c:f>' 9 мес 2022'!$A$4:$D$4</c:f>
              <c:numCache>
                <c:formatCode>#,##0.00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hape val="box"/>
        <c:axId val="84147584"/>
        <c:axId val="84178048"/>
        <c:axId val="79763648"/>
      </c:bar3DChart>
      <c:catAx>
        <c:axId val="8414758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</a:defRPr>
            </a:pPr>
            <a:endParaRPr lang="ru-RU"/>
          </a:p>
        </c:txPr>
        <c:crossAx val="84178048"/>
        <c:crosses val="autoZero"/>
        <c:auto val="1"/>
        <c:lblAlgn val="ctr"/>
        <c:lblOffset val="100"/>
      </c:catAx>
      <c:valAx>
        <c:axId val="84178048"/>
        <c:scaling>
          <c:orientation val="minMax"/>
        </c:scaling>
        <c:delete val="1"/>
        <c:axPos val="l"/>
        <c:numFmt formatCode="#,##0.00" sourceLinked="1"/>
        <c:tickLblPos val="nextTo"/>
        <c:crossAx val="84147584"/>
        <c:crosses val="autoZero"/>
        <c:crossBetween val="between"/>
      </c:valAx>
      <c:serAx>
        <c:axId val="79763648"/>
        <c:scaling>
          <c:orientation val="minMax"/>
        </c:scaling>
        <c:delete val="1"/>
        <c:axPos val="b"/>
        <c:tickLblPos val="nextTo"/>
        <c:crossAx val="84178048"/>
        <c:crosses val="autoZero"/>
      </c:serAx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0.34893</cdr:x>
      <cdr:y>0.09877</cdr:y>
    </cdr:from>
    <cdr:to>
      <cdr:x>0.46881</cdr:x>
      <cdr:y>0.14969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09950" y="609600"/>
          <a:ext cx="117157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>
              <a:solidFill>
                <a:schemeClr val="bg2">
                  <a:lumMod val="75000"/>
                </a:schemeClr>
              </a:solidFill>
            </a:rPr>
            <a:t>Тыс. руб.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0.18994</cdr:x>
      <cdr:y>0.07812</cdr:y>
    </cdr:from>
    <cdr:to>
      <cdr:x>0.30391</cdr:x>
      <cdr:y>0.12604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19233" y="357174"/>
          <a:ext cx="971581" cy="2190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>
              <a:latin typeface="Arial" pitchFamily="34" charset="0"/>
              <a:cs typeface="Arial" pitchFamily="34" charset="0"/>
            </a:rPr>
            <a:t>Тыс.руб.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14.10.2022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Городского округа Верхняя Тура по итогам 9 месяцев 2022 года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5720" y="1857364"/>
            <a:ext cx="3714776" cy="157163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675 738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плановых назначениях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1 016 686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66,5%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143504" y="1857364"/>
            <a:ext cx="3714776" cy="164307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исполнены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712 248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плановых назначениях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1 068 487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66,7%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57422" y="5143512"/>
            <a:ext cx="4929222" cy="150019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по итогам  отчетного периода составил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36 510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                                                                    при плановом дефиците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51 801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2357430"/>
            <a:ext cx="857256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143372" y="414338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 стрелкой 22"/>
          <p:cNvCxnSpPr/>
          <p:nvPr/>
        </p:nvCxnSpPr>
        <p:spPr>
          <a:xfrm>
            <a:off x="2428860" y="2643182"/>
            <a:ext cx="3143272" cy="214314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1000100" y="2714620"/>
            <a:ext cx="2000264" cy="200026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67494"/>
            <a:ext cx="8786874" cy="166130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Муниципальная программа «Строительство, развитие и содержание объектов городского и дорожного хозяйства Городского округа Верхняя Тура до 2024 года»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000496" y="2071678"/>
            <a:ext cx="4714908" cy="1357322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Объем расходов данной программы по итогам 9 месяцев 2022 года  составил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156 158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при плановом объеме финансирования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317 717                                                                                           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0" y="1928802"/>
            <a:ext cx="3143240" cy="7143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3071810"/>
            <a:ext cx="4143372" cy="135732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Развитие и обеспечение сохранности городских автомобильных дорог  (очистка от снега в зимний период, </a:t>
            </a:r>
            <a:r>
              <a:rPr lang="ru-RU" sz="14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грейдирование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и текущий (ямочный) ремонт в летний период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857760"/>
            <a:ext cx="3357586" cy="18573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Социальная поддержка отдельных категорий граждан в области ЖКХ (компенсация оплаты коммунальных услуг льготным категориям граждан за счет федерального и областного бюджета, предоставление жилищных субсидий)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286380" y="3571876"/>
            <a:ext cx="3071834" cy="121444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Строительство здания городского центра культуры и досуга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14414" y="4786322"/>
            <a:ext cx="2857520" cy="192882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Мероприятия в области благоустройства города (ликвидация несанкционированных свалок, озеленение города, очистка от зимних накоплений, скашивание травы)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2714612" y="2643182"/>
            <a:ext cx="2786082" cy="9286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464315" y="2750339"/>
            <a:ext cx="357190" cy="142876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Скругленная прямоугольная выноска 13"/>
          <p:cNvSpPr/>
          <p:nvPr/>
        </p:nvSpPr>
        <p:spPr>
          <a:xfrm>
            <a:off x="0" y="4429132"/>
            <a:ext cx="1643042" cy="571504"/>
          </a:xfrm>
          <a:prstGeom prst="wedgeRoundRectCallout">
            <a:avLst>
              <a:gd name="adj1" fmla="val 31167"/>
              <a:gd name="adj2" fmla="val -7929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9156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8072462" y="3214686"/>
            <a:ext cx="1428760" cy="785818"/>
          </a:xfrm>
          <a:prstGeom prst="wedgeRoundRectCallout">
            <a:avLst>
              <a:gd name="adj1" fmla="val -38262"/>
              <a:gd name="adj2" fmla="val 7725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Предусмот-рено146 958 тыс.руб.</a:t>
            </a:r>
            <a:endParaRPr lang="ru-RU" sz="1400" dirty="0"/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3643306" y="4500570"/>
            <a:ext cx="1571636" cy="571504"/>
          </a:xfrm>
          <a:prstGeom prst="wedgeRoundRectCallout">
            <a:avLst>
              <a:gd name="adj1" fmla="val -42166"/>
              <a:gd name="adj2" fmla="val 8714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5811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ая прямоугольная выноска 19"/>
          <p:cNvSpPr/>
          <p:nvPr/>
        </p:nvSpPr>
        <p:spPr>
          <a:xfrm>
            <a:off x="8215338" y="4929198"/>
            <a:ext cx="1143008" cy="857256"/>
          </a:xfrm>
          <a:prstGeom prst="wedgeRoundRectCallout">
            <a:avLst>
              <a:gd name="adj1" fmla="val -45269"/>
              <a:gd name="adj2" fmla="val 833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Предус-мотрено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35 059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 стрелкой 12"/>
          <p:cNvCxnSpPr/>
          <p:nvPr/>
        </p:nvCxnSpPr>
        <p:spPr>
          <a:xfrm rot="5400000">
            <a:off x="2000232" y="2786058"/>
            <a:ext cx="3357586" cy="35719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8" idx="0"/>
          </p:cNvCxnSpPr>
          <p:nvPr/>
        </p:nvCxnSpPr>
        <p:spPr>
          <a:xfrm rot="10800000" flipV="1">
            <a:off x="1285868" y="1142986"/>
            <a:ext cx="1643072" cy="78581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3679025" y="1893083"/>
            <a:ext cx="3643338" cy="242889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4857752" y="1357298"/>
            <a:ext cx="714380" cy="57150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68288"/>
            <a:ext cx="8229600" cy="1660525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57488" y="571480"/>
            <a:ext cx="3429024" cy="7143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643570" y="4929198"/>
            <a:ext cx="3357586" cy="178595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Выполнение проектных работ по объекту "Газификация здания городской общественной бани"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1928802"/>
            <a:ext cx="2571736" cy="18573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Реконструкция автомобильной дороги по улице Карла Либкнехта в Городском округе Верхняя Тура Свердловской области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357818" y="2000240"/>
            <a:ext cx="3286148" cy="1928826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Разработка проектно-сметной документации по объекту "Газоснабжение жилых домов левобережной части Городского округа Верхняя Тура"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142976" y="4786322"/>
            <a:ext cx="4000528" cy="185738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Разработка проектно-сметной документации по объекту "Сети газораспределения по ул. 8 марта, Бажова, Чкалова, </a:t>
            </a:r>
            <a:r>
              <a:rPr lang="ru-RU" sz="14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Гробова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Машиностроителей, Грушина, Советская, Володарского, Фомина, </a:t>
            </a:r>
            <a:r>
              <a:rPr lang="ru-RU" sz="14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Иканина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, Розы Люксембург г. Верхняя Тура Свердловской области"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142844" y="1071546"/>
            <a:ext cx="1643074" cy="714380"/>
          </a:xfrm>
          <a:prstGeom prst="wedgeRoundRectCallout">
            <a:avLst>
              <a:gd name="adj1" fmla="val -28472"/>
              <a:gd name="adj2" fmla="val 850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102 952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7215206" y="1071546"/>
            <a:ext cx="1571636" cy="571504"/>
          </a:xfrm>
          <a:prstGeom prst="wedgeRoundRectCallout">
            <a:avLst>
              <a:gd name="adj1" fmla="val -35175"/>
              <a:gd name="adj2" fmla="val 9512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4455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Скругленная прямоугольная выноска 23"/>
          <p:cNvSpPr/>
          <p:nvPr/>
        </p:nvSpPr>
        <p:spPr>
          <a:xfrm>
            <a:off x="1500166" y="4000504"/>
            <a:ext cx="1785950" cy="571504"/>
          </a:xfrm>
          <a:prstGeom prst="wedgeRoundRectCallout">
            <a:avLst>
              <a:gd name="adj1" fmla="val -30370"/>
              <a:gd name="adj2" fmla="val 828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2500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ая прямоугольная выноска 24"/>
          <p:cNvSpPr/>
          <p:nvPr/>
        </p:nvSpPr>
        <p:spPr>
          <a:xfrm>
            <a:off x="6858016" y="4214818"/>
            <a:ext cx="1785950" cy="500066"/>
          </a:xfrm>
          <a:prstGeom prst="wedgeRoundRectCallout">
            <a:avLst>
              <a:gd name="adj1" fmla="val -24849"/>
              <a:gd name="adj2" fmla="val 850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2186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D:\Users\Office\Contacts\Documents\бюджет для граждан\исполнение 2022\реконструкция ул.Карла Либкнехт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428736"/>
            <a:ext cx="2476517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 стрелкой 18"/>
          <p:cNvCxnSpPr/>
          <p:nvPr/>
        </p:nvCxnSpPr>
        <p:spPr>
          <a:xfrm>
            <a:off x="2571736" y="3357562"/>
            <a:ext cx="3429024" cy="71438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Муниципальная программа «Развитие системы образования в Городском округе Верхняя Тура до 2024 года»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214282" y="2643182"/>
            <a:ext cx="2357454" cy="928694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14282" y="1571612"/>
            <a:ext cx="8715404" cy="857256"/>
          </a:xfrm>
          <a:prstGeom prst="round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Объем расходов данной программы по итогам 9 месяцев 2022 года 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составил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231 127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при плановом объеме финансирования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287 653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142844" y="4143380"/>
            <a:ext cx="2857520" cy="928694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деятельности дошкольных образовательных учреждений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786182" y="4572008"/>
            <a:ext cx="2286016" cy="1214446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деятельности общеобразовательных учреждений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5715008" y="2714620"/>
            <a:ext cx="2928958" cy="107157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деятельности учреждений дополнительного образования 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1178695" y="3821909"/>
            <a:ext cx="500066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571736" y="3571876"/>
            <a:ext cx="2071702" cy="100013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ая прямоугольная выноска 22"/>
          <p:cNvSpPr/>
          <p:nvPr/>
        </p:nvSpPr>
        <p:spPr>
          <a:xfrm>
            <a:off x="1000100" y="5429264"/>
            <a:ext cx="1714512" cy="642942"/>
          </a:xfrm>
          <a:prstGeom prst="wedgeRoundRectCallout">
            <a:avLst>
              <a:gd name="adj1" fmla="val -441"/>
              <a:gd name="adj2" fmla="val -1131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105 456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Скругленная прямоугольная выноска 23"/>
          <p:cNvSpPr/>
          <p:nvPr/>
        </p:nvSpPr>
        <p:spPr>
          <a:xfrm>
            <a:off x="5857884" y="5786454"/>
            <a:ext cx="2071702" cy="714380"/>
          </a:xfrm>
          <a:prstGeom prst="wedgeRoundRectCallout">
            <a:avLst>
              <a:gd name="adj1" fmla="val -45498"/>
              <a:gd name="adj2" fmla="val -868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110 436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Скругленная прямоугольная выноска 24"/>
          <p:cNvSpPr/>
          <p:nvPr/>
        </p:nvSpPr>
        <p:spPr>
          <a:xfrm>
            <a:off x="7000892" y="4214818"/>
            <a:ext cx="1928826" cy="714380"/>
          </a:xfrm>
          <a:prstGeom prst="wedgeRoundRectCallout">
            <a:avLst>
              <a:gd name="adj1" fmla="val -23970"/>
              <a:gd name="adj2" fmla="val -1056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38 512 тыс.руб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642910" y="2071678"/>
            <a:ext cx="2143140" cy="1071570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Проведение летней оздоровительной кампании для детей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5715008" y="5000636"/>
            <a:ext cx="3286148" cy="1214446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Организация деятельности учреждений по работе с молодежью на территории Городского округа Верхняя Тура (ПМЦ «Колосок»)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571736" y="3357562"/>
            <a:ext cx="3286148" cy="1714512"/>
          </a:xfrm>
          <a:prstGeom prst="round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Укрепление материально-технической базы образовательных учреждений (проведение ремонтных работ, приведение зданий и помещений в соответствие с требованиями пожарной безопасности)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4929190" y="857232"/>
            <a:ext cx="2357454" cy="1000132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1928794" y="1428736"/>
            <a:ext cx="2928958" cy="50006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4286248" y="1857364"/>
            <a:ext cx="1500198" cy="150019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H="1">
            <a:off x="5607851" y="2821777"/>
            <a:ext cx="3143272" cy="1214446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Скругленная прямоугольная выноска 12"/>
          <p:cNvSpPr/>
          <p:nvPr/>
        </p:nvSpPr>
        <p:spPr>
          <a:xfrm>
            <a:off x="500034" y="3500438"/>
            <a:ext cx="1714512" cy="642942"/>
          </a:xfrm>
          <a:prstGeom prst="wedgeRoundRectCallout">
            <a:avLst>
              <a:gd name="adj1" fmla="val -441"/>
              <a:gd name="adj2" fmla="val -1131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8642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1714480" y="5000636"/>
            <a:ext cx="1714512" cy="642942"/>
          </a:xfrm>
          <a:prstGeom prst="wedgeRoundRectCallout">
            <a:avLst>
              <a:gd name="adj1" fmla="val -2010"/>
              <a:gd name="adj2" fmla="val -7832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16 064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кругленная прямоугольная выноска 14"/>
          <p:cNvSpPr/>
          <p:nvPr/>
        </p:nvSpPr>
        <p:spPr>
          <a:xfrm>
            <a:off x="3786182" y="5786454"/>
            <a:ext cx="1714512" cy="642942"/>
          </a:xfrm>
          <a:prstGeom prst="wedgeRoundRectCallout">
            <a:avLst>
              <a:gd name="adj1" fmla="val 69101"/>
              <a:gd name="adj2" fmla="val -8390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8543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Прямая со стрелкой 16"/>
          <p:cNvCxnSpPr>
            <a:endCxn id="11" idx="0"/>
          </p:cNvCxnSpPr>
          <p:nvPr/>
        </p:nvCxnSpPr>
        <p:spPr>
          <a:xfrm rot="5400000">
            <a:off x="7415233" y="3914779"/>
            <a:ext cx="571504" cy="28575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86847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31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Муниципальная программа «Развитие культуры, физической культуры, спорта и молодежной политики в Городском округе Верхняя Тура до 2024 года»</a:t>
            </a:r>
            <a:endParaRPr lang="ru-RU" sz="31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араллелограмм 5"/>
          <p:cNvSpPr/>
          <p:nvPr/>
        </p:nvSpPr>
        <p:spPr>
          <a:xfrm>
            <a:off x="0" y="2214554"/>
            <a:ext cx="5286380" cy="1500198"/>
          </a:xfrm>
          <a:prstGeom prst="parallelogram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Объем расходов данной программы по итогам 9 месяцев 2022 года  составил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35 068 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ыс.руб. при плановом объеме финансирования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42 459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араллелограмм 6"/>
          <p:cNvSpPr/>
          <p:nvPr/>
        </p:nvSpPr>
        <p:spPr>
          <a:xfrm>
            <a:off x="5643570" y="2571744"/>
            <a:ext cx="3357586" cy="1000132"/>
          </a:xfrm>
          <a:prstGeom prst="parallelogram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Блок-схема: данные 7"/>
          <p:cNvSpPr/>
          <p:nvPr/>
        </p:nvSpPr>
        <p:spPr>
          <a:xfrm>
            <a:off x="-142908" y="4071942"/>
            <a:ext cx="4643470" cy="1214446"/>
          </a:xfrm>
          <a:prstGeom prst="flowChartInputOutp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Развитие физической культуры и спорта  (обеспечение деятельности МБУ </a:t>
            </a:r>
            <a:r>
              <a:rPr lang="ru-RU" sz="14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ФКСиТ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и проведение спортивных  мероприятий)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Блок-схема: данные 10"/>
          <p:cNvSpPr/>
          <p:nvPr/>
        </p:nvSpPr>
        <p:spPr>
          <a:xfrm>
            <a:off x="5072066" y="4214818"/>
            <a:ext cx="4357718" cy="1714512"/>
          </a:xfrm>
          <a:prstGeom prst="flowChartInputOutpu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Развитие культуры и искусства в Городском округе Верхняя Тура (обеспечение деятельности учреждений культуры и проведение городских  мероприятий)</a:t>
            </a:r>
          </a:p>
          <a:p>
            <a:pPr algn="ctr"/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 стрелкой 12"/>
          <p:cNvCxnSpPr>
            <a:endCxn id="8" idx="5"/>
          </p:cNvCxnSpPr>
          <p:nvPr/>
        </p:nvCxnSpPr>
        <p:spPr>
          <a:xfrm rot="10800000" flipV="1">
            <a:off x="4036216" y="3643313"/>
            <a:ext cx="1964545" cy="1035851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араллелограмм 8"/>
          <p:cNvSpPr/>
          <p:nvPr/>
        </p:nvSpPr>
        <p:spPr>
          <a:xfrm>
            <a:off x="1857356" y="5572140"/>
            <a:ext cx="2571768" cy="642942"/>
          </a:xfrm>
          <a:prstGeom prst="parallelogram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жильем молодых семей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rot="10800000" flipV="1">
            <a:off x="4214810" y="3643314"/>
            <a:ext cx="2286016" cy="178595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Скругленная прямоугольная выноска 19"/>
          <p:cNvSpPr/>
          <p:nvPr/>
        </p:nvSpPr>
        <p:spPr>
          <a:xfrm>
            <a:off x="5220072" y="5877272"/>
            <a:ext cx="1714512" cy="642942"/>
          </a:xfrm>
          <a:prstGeom prst="wedgeRoundRectCallout">
            <a:avLst>
              <a:gd name="adj1" fmla="val -441"/>
              <a:gd name="adj2" fmla="val -1131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29 745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ая прямоугольная выноска 20"/>
          <p:cNvSpPr/>
          <p:nvPr/>
        </p:nvSpPr>
        <p:spPr>
          <a:xfrm>
            <a:off x="2071670" y="6215058"/>
            <a:ext cx="1714512" cy="642942"/>
          </a:xfrm>
          <a:prstGeom prst="wedgeRoundRectCallout">
            <a:avLst>
              <a:gd name="adj1" fmla="val 1128"/>
              <a:gd name="adj2" fmla="val -657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3792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Скругленная прямоугольная выноска 21"/>
          <p:cNvSpPr/>
          <p:nvPr/>
        </p:nvSpPr>
        <p:spPr>
          <a:xfrm>
            <a:off x="0" y="5229200"/>
            <a:ext cx="1714512" cy="642942"/>
          </a:xfrm>
          <a:prstGeom prst="wedgeRoundRectCallout">
            <a:avLst>
              <a:gd name="adj1" fmla="val -10505"/>
              <a:gd name="adj2" fmla="val -10513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8923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 стрелкой 11"/>
          <p:cNvCxnSpPr/>
          <p:nvPr/>
        </p:nvCxnSpPr>
        <p:spPr>
          <a:xfrm>
            <a:off x="2857488" y="2500306"/>
            <a:ext cx="3643338" cy="164307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 </a:t>
            </a:r>
            <a:r>
              <a:rPr lang="ru-RU" sz="2700" dirty="0" smtClean="0">
                <a:latin typeface="Arial" pitchFamily="34" charset="0"/>
                <a:cs typeface="Arial" pitchFamily="34" charset="0"/>
              </a:rPr>
              <a:t>Муниципальная программа "Формирование современной городской среды на территории Городского округа Верхняя Тура на 2018-2024 годы"</a:t>
            </a:r>
            <a:endParaRPr lang="ru-RU" sz="2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285720" y="1714488"/>
            <a:ext cx="2357454" cy="928694"/>
          </a:xfrm>
          <a:prstGeom prst="snip2Diag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571472" y="3286124"/>
            <a:ext cx="2857520" cy="785818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Комплексное благоустройство общественных территорий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с двумя вырезанными противолежащими углами 6"/>
          <p:cNvSpPr/>
          <p:nvPr/>
        </p:nvSpPr>
        <p:spPr>
          <a:xfrm>
            <a:off x="6429388" y="3714752"/>
            <a:ext cx="2714612" cy="1357322"/>
          </a:xfrm>
          <a:prstGeom prst="snip2Diag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Проверка достоверности определения сметной стоимости проектов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с двумя вырезанными противолежащими углами 7"/>
          <p:cNvSpPr/>
          <p:nvPr/>
        </p:nvSpPr>
        <p:spPr>
          <a:xfrm>
            <a:off x="4214810" y="1928802"/>
            <a:ext cx="4572032" cy="1500198"/>
          </a:xfrm>
          <a:prstGeom prst="snip2Diag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Предусмотрены плановые объемы финансирования  программы в сумме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201 740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тыс.руб., расходы за отчетный период составили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116 097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>
            <a:off x="1786712" y="2928934"/>
            <a:ext cx="570710" cy="79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ая прямоугольная выноска 14"/>
          <p:cNvSpPr/>
          <p:nvPr/>
        </p:nvSpPr>
        <p:spPr>
          <a:xfrm>
            <a:off x="-428660" y="4500570"/>
            <a:ext cx="2071670" cy="1714512"/>
          </a:xfrm>
          <a:prstGeom prst="wedgeRoundRectCallout">
            <a:avLst>
              <a:gd name="adj1" fmla="val -1739"/>
              <a:gd name="adj2" fmla="val -908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 191 702 тыс.руб.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 на комплексное благоустройство набережной от центральной площади до ул.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Молодцова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6588224" y="5229200"/>
            <a:ext cx="1714512" cy="642942"/>
          </a:xfrm>
          <a:prstGeom prst="wedgeRoundRectCallout">
            <a:avLst>
              <a:gd name="adj1" fmla="val -441"/>
              <a:gd name="adj2" fmla="val -1131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50 тыс.руб.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1714480" y="4714884"/>
            <a:ext cx="2214578" cy="1714512"/>
          </a:xfrm>
          <a:prstGeom prst="wedgeRoundRectCallout">
            <a:avLst>
              <a:gd name="adj1" fmla="val -41495"/>
              <a:gd name="adj2" fmla="val -9418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 7188 тыс.руб. 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на подготовительные работы по объекту «Комплексное благоустройство парка победы – Мемориала Славы»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4286248" y="3884523"/>
            <a:ext cx="2000264" cy="2500330"/>
          </a:xfrm>
          <a:prstGeom prst="wedgeRoundRectCallout">
            <a:avLst>
              <a:gd name="adj1" fmla="val -92663"/>
              <a:gd name="adj2" fmla="val -473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Предусмотрено 2800  тыс.руб. </a:t>
            </a:r>
          </a:p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на установку декоративной композиции "Часы "Времена года« в районе городской площади 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Непрограммные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расходы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785794"/>
            <a:ext cx="8143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Часть расходов бюджета осуществляется вне рамок муниципальных программ.  В бюджете Городского округа Верхняя Тура к </a:t>
            </a:r>
            <a:r>
              <a:rPr lang="ru-RU" sz="1400" dirty="0" err="1" smtClean="0">
                <a:latin typeface="Arial" pitchFamily="34" charset="0"/>
                <a:cs typeface="Arial" pitchFamily="34" charset="0"/>
              </a:rPr>
              <a:t>непрограммным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 преимущественно относятся расходы по обеспечению деятельности органов местного самоуправления и муниципальных учреждений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2071678"/>
          <a:ext cx="8072494" cy="3994252"/>
        </p:xfrm>
        <a:graphic>
          <a:graphicData uri="http://schemas.openxmlformats.org/drawingml/2006/table">
            <a:tbl>
              <a:tblPr/>
              <a:tblGrid>
                <a:gridCol w="6671352"/>
                <a:gridCol w="1401142"/>
              </a:tblGrid>
              <a:tr h="1681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показателя</a:t>
                      </a:r>
                    </a:p>
                  </a:txBody>
                  <a:tcPr marL="5847" marR="5847" marT="5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Кассовый расход, тыс.руб.</a:t>
                      </a:r>
                    </a:p>
                  </a:txBody>
                  <a:tcPr marL="5847" marR="5847" marT="58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86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Финансовое обеспечение деятельности главы городского округа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2 566,00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86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Финансовое обеспечение деятельности Думы Городского округа Верхняя Тура 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581,00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867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Финансовое обеспечение деятельности Администрации Городского округа Верхняя Тура 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15 684,00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Финансовое обеспечение деятельности Контрольного органа Городского округа Верхняя Тура 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1 699,00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750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Финансовое обеспечение деятельности финансового отдела городского округа Верхняя Тура 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3 431,00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87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Финансовое обеспечение деятельности МКУ "Централизованная бухгалтерия Городского округа Верхняя Тура"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20 963,00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82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Выплата пенсии за выслугу лет лицам, замещавшим муниципальные должности и должности муниципальной службы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1 424,00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86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Регулирование отношений в области муниципальной собственности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6 752,00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750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322,00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86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Организация проведения мероприятий по отлову и содержанию безнадзорных собак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209,00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86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Уплата взноса на капитальный ремонт муниципального жилого фонда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328,00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86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Уличное освещение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3 486,00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86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Финансовое обеспечение деятельности  МКУ "Служба единого заказчика"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10 446,00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86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Обеспечение деятельности Отдела управления образованием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4 995,00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815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Выплата вознаграждения по агентскому договору за сбор арендной платы муниципального жилищного фонда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13,00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8314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Резервный фонд Администрации Городского округа Верхняя Тура (выплата материальной помощи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пострадавщим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от пожара) 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35,00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8941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Организация транспортного обслуживания населения в границах городского округа Верхняя Тура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331,00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Liberation Serif"/>
                        </a:rPr>
                        <a:t>Работы по врезке газопровода по ул. Фомина, ул. 25 лет Октября, ул. Крупская, ул. Кривощекова, ул. </a:t>
                      </a:r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Liberation Serif"/>
                        </a:rPr>
                        <a:t>Иканина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Liberation Serif"/>
                        </a:rPr>
                        <a:t>, ул. Карла Либкнехта, ул. Володарского в действующий газопровод</a:t>
                      </a:r>
                    </a:p>
                  </a:txBody>
                  <a:tcPr marL="5847" marR="5847" marT="58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58,00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085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Liberation Serif"/>
                        </a:rPr>
                        <a:t>Финансовое обеспечение государственных полномочий по составлению (изменению и дополнению) списков кандидатов в присяжные заседатели федеральных судов общей юрисдикции</a:t>
                      </a:r>
                    </a:p>
                  </a:txBody>
                  <a:tcPr marL="5847" marR="5847" marT="58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50,00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4286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ВСЕГО РАСХОДОВ:</a:t>
                      </a:r>
                    </a:p>
                  </a:txBody>
                  <a:tcPr marL="5847" marR="5847" marT="58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73 372,00</a:t>
                      </a:r>
                    </a:p>
                  </a:txBody>
                  <a:tcPr marL="5847" marR="5847" marT="58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Муниципальный долг Городского округа Верхняя Тура по итогам 9 месяцев 2022 года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57290" y="5000636"/>
            <a:ext cx="7786710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 pitchFamily="34" charset="0"/>
                <a:cs typeface="Arial" pitchFamily="34" charset="0"/>
              </a:rPr>
              <a:t>Следует отметить, что последние заимствования в сумме 1200 тыс. рублей Городским округом Верхняя Тура производились в декабре 2012 года. Из областного  бюджета был получен кредит 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производилось только погашение ранее полученных кредитов. В 1 квартале 2019 года муниципальный долг полностью погашен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142976" y="1785926"/>
          <a:ext cx="707236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2071678"/>
            <a:ext cx="800105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каб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№ 207, телефон 34344-2-82-90 (145), время работы: понедельник-четверг с 8-00 до 17-15, пятница с 8-00 до 16-00, перерыв с 12-30 до 13-30,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Исполнение доходной части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1643050"/>
          <a:ext cx="8215370" cy="4654355"/>
        </p:xfrm>
        <a:graphic>
          <a:graphicData uri="http://schemas.openxmlformats.org/drawingml/2006/table">
            <a:tbl>
              <a:tblPr/>
              <a:tblGrid>
                <a:gridCol w="4073831"/>
                <a:gridCol w="1681442"/>
                <a:gridCol w="1918425"/>
                <a:gridCol w="541672"/>
              </a:tblGrid>
              <a:tr h="5271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2022 год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январь-сентябрь  2022 года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5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173 665 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133 208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76,7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2710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9420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8 104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86,0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14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Налог, взимаемый в связи с применением упрощенной системы налогообложения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9010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7108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78,9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14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Единый налог на вмененный доход для отдельных видов деятельности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14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Налог, взимаемый в связи с применением патентной системы налогообложения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907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595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65,6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5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1802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20,2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5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5577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3664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65,7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8800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16311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12456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76,4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14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1904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1871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98,3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1405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6280" marR="6280" marT="62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3875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3881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100,2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5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Штрафы,санкции,возмещение ущерба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1418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2679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188,9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570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Прочие неналоговые доходы</a:t>
                      </a:r>
                    </a:p>
                  </a:txBody>
                  <a:tcPr marL="6280" marR="6280" marT="62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-299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-299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100,0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570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792 956 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501 968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63,3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570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1 016 686 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675 738 </a:t>
                      </a:r>
                    </a:p>
                  </a:txBody>
                  <a:tcPr marL="6280" marR="6280" marT="628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66,5</a:t>
                      </a:r>
                    </a:p>
                  </a:txBody>
                  <a:tcPr marL="6280" marR="6280" marT="62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5383" y="285728"/>
            <a:ext cx="87572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Структура доходов бюджета по итогам 9 месяцев 2022 года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-314325" y="1000108"/>
          <a:ext cx="9772650" cy="54006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Исполнение расходной части бюджета  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14546" y="1714488"/>
          <a:ext cx="5072098" cy="4063998"/>
        </p:xfrm>
        <a:graphic>
          <a:graphicData uri="http://schemas.openxmlformats.org/drawingml/2006/table">
            <a:tbl>
              <a:tblPr/>
              <a:tblGrid>
                <a:gridCol w="2182618"/>
                <a:gridCol w="1246406"/>
                <a:gridCol w="1000132"/>
                <a:gridCol w="642942"/>
              </a:tblGrid>
              <a:tr h="10126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2022год, тыс.руб. 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 за  январь-сентябрь 2022 года, тыс.руб. 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%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испол-нения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898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Общегосударственные вопросы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55 946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43 356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77,5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949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оборона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626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322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51,4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53847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безопасность и правоохранительная деятельность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8 096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5 343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66,0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949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Национальная экономика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174 695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82 617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47,3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898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Жилищно-коммунальное хозяйство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295 547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203 175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68,7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949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Охрана окружающей среды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317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316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99,7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949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Образование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299 350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240 155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80,2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949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Культура, кинематография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184 374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99 521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54,0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949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Социальная политика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40 249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29 653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73,7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9492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Физическая культура и спорт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8 922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7 516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84,2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35898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Средства массовой информации</a:t>
                      </a:r>
                    </a:p>
                  </a:txBody>
                  <a:tcPr marL="7479" marR="7479" marT="747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274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75,1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79492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479" marR="7479" marT="747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1 068 487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712 248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66,7</a:t>
                      </a:r>
                    </a:p>
                  </a:txBody>
                  <a:tcPr marL="7479" marR="7479" marT="747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214346" y="214290"/>
            <a:ext cx="9715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Структура расходов бюджета по итогам 9 месяцев 2022 года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09561" y="1143000"/>
          <a:ext cx="8524877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Программные и </a:t>
            </a:r>
            <a:r>
              <a:rPr lang="ru-RU" sz="2800" dirty="0" err="1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непрограммные</a:t>
            </a:r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расходы по итогам 9 месяцев 2022 года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2976" y="1643050"/>
          <a:ext cx="6500858" cy="4823184"/>
        </p:xfrm>
        <a:graphic>
          <a:graphicData uri="http://schemas.openxmlformats.org/drawingml/2006/table">
            <a:tbl>
              <a:tblPr/>
              <a:tblGrid>
                <a:gridCol w="3281683"/>
                <a:gridCol w="1250165"/>
                <a:gridCol w="1218911"/>
                <a:gridCol w="750099"/>
              </a:tblGrid>
              <a:tr h="487009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8538" marR="8538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Утверждено, тыс.руб. </a:t>
                      </a:r>
                    </a:p>
                  </a:txBody>
                  <a:tcPr marL="8538" marR="8538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Исполнено, тыс.руб. </a:t>
                      </a:r>
                    </a:p>
                  </a:txBody>
                  <a:tcPr marL="8538" marR="8538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% исполнения</a:t>
                      </a:r>
                    </a:p>
                  </a:txBody>
                  <a:tcPr marL="8538" marR="8538" marT="85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0212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Муниципальная программа "Повышение эффективности деятельности органов местного самоуправления Городского округа Верхняя Тура до 2024 года"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123 764   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100 426   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81,1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348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   Муниципальная программа "Строительство, развитие и содержание объектов городского и дорожного хозяйства Городского округа Верхняя Тура до 2024 года"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317 717   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156 158   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49,1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22428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  Муниципальная программа "Развитие системы образования в Городском округе Верхняя Тура до 2024 года"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287 653   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231 127   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80,3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64103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  Муниципальная программа "Развитие культуры, физической культуры, спорта и молодежной политики в Городском округе Верхняя Тура до 2024 года"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42 459   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35 068   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82,6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3753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   Муниципальная программа "Формирование современной городской среды на территории Городского округа Верхняя Тура на 2018-2024 годы"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201 740   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116 097   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57,5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1060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Непрограммные направления деятельности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95 154   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 73 372   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77,1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7709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8538" marR="8538" marT="85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1 068 487   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 712 248   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 CYR"/>
                        </a:rPr>
                        <a:t>66,7</a:t>
                      </a:r>
                    </a:p>
                  </a:txBody>
                  <a:tcPr marL="8538" marR="8538" marT="853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Программные расходы бюджета Городского округа Верхняя Тура за 9 месяцев 2022года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000100" y="1714488"/>
            <a:ext cx="7429552" cy="1000132"/>
          </a:xfrm>
          <a:prstGeom prst="round2Diag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В рамках бюджета Городского округа Верхняя Тура осуществляются расходы по пяти муниципальным программам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4282" y="3357562"/>
            <a:ext cx="2928958" cy="135732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Муниципальная программа «Повышение эффективности деятельности органов местного самоуправления  Городского округа Верхняя Тура до 2024 года»</a:t>
            </a:r>
            <a:endParaRPr lang="ru-RU" sz="105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929322" y="3286124"/>
            <a:ext cx="2928958" cy="135732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105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Муниципальная программа «Строительство, развитие и содержание объектов городского и дорожного хозяйства Городского округа Верхняя Тура до 2024 года»</a:t>
            </a:r>
            <a:endParaRPr lang="ru-RU" sz="105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143504" y="5429264"/>
            <a:ext cx="3786214" cy="1214446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Муниципальная программа «Развитие культуры, физической культуры, спорта и молодежной политики в Городском округе Верхняя Тура до 2024 года»</a:t>
            </a:r>
            <a:endParaRPr lang="ru-RU" sz="105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42844" y="5429264"/>
            <a:ext cx="4143404" cy="128588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Муниципальная программа «Развитие системы образования в Городском округе Верхняя Тура до 2024 года»</a:t>
            </a:r>
            <a:endParaRPr lang="ru-RU" sz="105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1571604" y="2857496"/>
            <a:ext cx="642942" cy="500066"/>
          </a:xfrm>
          <a:prstGeom prst="straightConnector1">
            <a:avLst/>
          </a:prstGeom>
          <a:ln w="28575" cmpd="sng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1964513" y="3464719"/>
            <a:ext cx="2643206" cy="128588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214810" y="2857496"/>
            <a:ext cx="3071834" cy="250033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143504" y="2786058"/>
            <a:ext cx="857256" cy="57150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3000364" y="4000504"/>
            <a:ext cx="3071834" cy="150019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05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Муниципальная программа "Формирование современной городской среды на территории Городского округа Верхняя Тура на 2018-2024 годы"</a:t>
            </a:r>
            <a:endParaRPr lang="ru-RU" sz="105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3464711" y="3464719"/>
            <a:ext cx="1143008" cy="7143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Users\Office\Contacts\Documents\бюджет для граждан\исполнение 2022\ремонт гидроузл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37875">
            <a:off x="3289246" y="3889656"/>
            <a:ext cx="1710850" cy="1283137"/>
          </a:xfrm>
          <a:prstGeom prst="rect">
            <a:avLst/>
          </a:prstGeom>
          <a:noFill/>
        </p:spPr>
      </p:pic>
      <p:cxnSp>
        <p:nvCxnSpPr>
          <p:cNvPr id="25" name="Прямая со стрелкой 24"/>
          <p:cNvCxnSpPr/>
          <p:nvPr/>
        </p:nvCxnSpPr>
        <p:spPr>
          <a:xfrm rot="5400000">
            <a:off x="4500562" y="3000372"/>
            <a:ext cx="1928826" cy="178595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6643702" y="3143248"/>
            <a:ext cx="357190" cy="7143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66130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ea typeface="Liberation Serif" pitchFamily="18" charset="0"/>
                <a:cs typeface="Arial" pitchFamily="34" charset="0"/>
              </a:rPr>
              <a:t>Муниципальная программа «Повышение эффективности деятельности органов местного самоуправления  Городского округа Верхняя Тура до 2024 года»</a:t>
            </a:r>
            <a:endParaRPr lang="ru-RU" sz="2800" dirty="0">
              <a:solidFill>
                <a:schemeClr val="tx1"/>
              </a:solidFill>
              <a:latin typeface="Arial" pitchFamily="34" charset="0"/>
              <a:ea typeface="Liberation Serif" pitchFamily="18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-571536" y="1714488"/>
            <a:ext cx="5143536" cy="1571636"/>
          </a:xfrm>
          <a:prstGeom prst="ellipse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Arial" pitchFamily="34" charset="0"/>
                <a:ea typeface="Liberation Serif" pitchFamily="18" charset="0"/>
                <a:cs typeface="Arial" pitchFamily="34" charset="0"/>
              </a:rPr>
              <a:t>Объем расходов данной программы по итогам 9 месяцев 2022 года  составил  </a:t>
            </a:r>
            <a:r>
              <a:rPr lang="ru-RU" sz="1600" b="1" dirty="0" smtClean="0">
                <a:latin typeface="Arial" pitchFamily="34" charset="0"/>
                <a:ea typeface="Liberation Serif" pitchFamily="18" charset="0"/>
                <a:cs typeface="Arial" pitchFamily="34" charset="0"/>
              </a:rPr>
              <a:t>100 426 </a:t>
            </a:r>
            <a:r>
              <a:rPr lang="ru-RU" sz="1600" dirty="0" smtClean="0">
                <a:latin typeface="Arial" pitchFamily="34" charset="0"/>
                <a:ea typeface="Liberation Serif" pitchFamily="18" charset="0"/>
                <a:cs typeface="Arial" pitchFamily="34" charset="0"/>
              </a:rPr>
              <a:t>тыс.руб. при плановом объеме финансирования </a:t>
            </a:r>
            <a:r>
              <a:rPr lang="ru-RU" sz="1600" b="1" dirty="0" smtClean="0">
                <a:latin typeface="Arial" pitchFamily="34" charset="0"/>
                <a:ea typeface="Liberation Serif" pitchFamily="18" charset="0"/>
                <a:cs typeface="Arial" pitchFamily="34" charset="0"/>
              </a:rPr>
              <a:t>123 764 </a:t>
            </a:r>
            <a:r>
              <a:rPr lang="ru-RU" sz="1600" dirty="0" smtClean="0">
                <a:latin typeface="Arial" pitchFamily="34" charset="0"/>
                <a:ea typeface="Liberation Serif" pitchFamily="18" charset="0"/>
                <a:cs typeface="Arial" pitchFamily="34" charset="0"/>
              </a:rPr>
              <a:t>тыс.руб</a:t>
            </a:r>
            <a:r>
              <a:rPr lang="ru-RU" dirty="0" smtClean="0">
                <a:latin typeface="Liberation Serif" pitchFamily="18" charset="0"/>
                <a:ea typeface="Liberation Serif" pitchFamily="18" charset="0"/>
                <a:cs typeface="Liberation Serif" pitchFamily="18" charset="0"/>
              </a:rPr>
              <a:t>.</a:t>
            </a:r>
            <a:endParaRPr lang="ru-RU" dirty="0">
              <a:latin typeface="Liberation Serif" pitchFamily="18" charset="0"/>
              <a:ea typeface="Liberation Serif" pitchFamily="18" charset="0"/>
              <a:cs typeface="Liberation Serif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429256" y="1857364"/>
            <a:ext cx="3214710" cy="10715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sz="16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572132" y="3429000"/>
            <a:ext cx="2571768" cy="157161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деятельности городской единой дежурно-диспетчерской службы-112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3943110" y="1628998"/>
            <a:ext cx="871308" cy="318542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3071802" y="4857760"/>
            <a:ext cx="2857520" cy="150019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Обеспечение функционирования гидротехнического сооружения «</a:t>
            </a:r>
            <a:r>
              <a:rPr lang="ru-RU" sz="1400" dirty="0" err="1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Верхне-Туринский</a:t>
            </a:r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гидроузел»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Скругленная прямоугольная выноска 26"/>
          <p:cNvSpPr/>
          <p:nvPr/>
        </p:nvSpPr>
        <p:spPr>
          <a:xfrm>
            <a:off x="5500694" y="5715016"/>
            <a:ext cx="2714644" cy="928694"/>
          </a:xfrm>
          <a:prstGeom prst="wedgeRoundRectCallout">
            <a:avLst>
              <a:gd name="adj1" fmla="val -45270"/>
              <a:gd name="adj2" fmla="val -7867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Предусмотрено 53 039 тыс.руб. (с учетом расходов на проведение капитального ремонта ГТС)</a:t>
            </a:r>
            <a:endParaRPr lang="ru-RU" sz="1400" dirty="0"/>
          </a:p>
        </p:txBody>
      </p:sp>
      <p:sp>
        <p:nvSpPr>
          <p:cNvPr id="28" name="Скругленная прямоугольная выноска 27"/>
          <p:cNvSpPr/>
          <p:nvPr/>
        </p:nvSpPr>
        <p:spPr>
          <a:xfrm>
            <a:off x="7643834" y="3143248"/>
            <a:ext cx="1643074" cy="1000132"/>
          </a:xfrm>
          <a:prstGeom prst="wedgeRoundRectCallout">
            <a:avLst>
              <a:gd name="adj1" fmla="val -45931"/>
              <a:gd name="adj2" fmla="val 7325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Предусмотрено  7389 тыс.руб. (текущие расходы)</a:t>
            </a:r>
            <a:endParaRPr lang="ru-RU" sz="1400" dirty="0"/>
          </a:p>
        </p:txBody>
      </p:sp>
      <p:sp>
        <p:nvSpPr>
          <p:cNvPr id="30" name="Овал 29"/>
          <p:cNvSpPr/>
          <p:nvPr/>
        </p:nvSpPr>
        <p:spPr>
          <a:xfrm>
            <a:off x="1214414" y="3357562"/>
            <a:ext cx="1857388" cy="307183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Оказание мер социальной поддержки отдельным категориям граждан (почетные жители, городской совет ветеранов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)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Скругленная прямоугольная выноска 30"/>
          <p:cNvSpPr/>
          <p:nvPr/>
        </p:nvSpPr>
        <p:spPr>
          <a:xfrm>
            <a:off x="-357222" y="3500438"/>
            <a:ext cx="1785950" cy="714380"/>
          </a:xfrm>
          <a:prstGeom prst="wedgeRoundRectCallout">
            <a:avLst>
              <a:gd name="adj1" fmla="val 38776"/>
              <a:gd name="adj2" fmla="val 7022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Предусмотрено 263 тыс.руб.</a:t>
            </a:r>
            <a:endParaRPr lang="ru-RU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571736" y="2214554"/>
            <a:ext cx="2857520" cy="150019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Улучшение жилищных условий граждан, проживающих в городском округе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572264" y="928670"/>
            <a:ext cx="1857388" cy="207170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Мероприятия по разработке документации по планировке территории города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142976" y="714356"/>
            <a:ext cx="3214710" cy="107157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Основные мероприятия программы</a:t>
            </a:r>
            <a:endParaRPr lang="ru-RU" sz="16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357290" y="4714884"/>
            <a:ext cx="3929090" cy="128588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Энергосбережение и повышение энергетической эффективности в Городском округе Верхняя Тура</a:t>
            </a:r>
            <a:endParaRPr lang="ru-RU" sz="1400" dirty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285720" y="5786430"/>
            <a:ext cx="2428892" cy="1071570"/>
          </a:xfrm>
          <a:prstGeom prst="wedgeRoundRectCallout">
            <a:avLst>
              <a:gd name="adj1" fmla="val -944"/>
              <a:gd name="adj2" fmla="val -7489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Предусмотрено 55 606 тыс.руб. (модернизация распределительных </a:t>
            </a:r>
          </a:p>
          <a:p>
            <a:pPr algn="ctr"/>
            <a:r>
              <a:rPr lang="ru-RU" sz="1400" dirty="0" smtClean="0"/>
              <a:t>сетей теплоснабжения) </a:t>
            </a:r>
            <a:endParaRPr lang="ru-RU" sz="1400" dirty="0"/>
          </a:p>
        </p:txBody>
      </p:sp>
      <p:pic>
        <p:nvPicPr>
          <p:cNvPr id="8" name="Picture 2" descr="D:\Users\Office\Contacts\Documents\бюджет для граждан\исполнение 2022\модернизация теплосетей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4500570"/>
            <a:ext cx="1643074" cy="2071702"/>
          </a:xfrm>
          <a:prstGeom prst="rect">
            <a:avLst/>
          </a:prstGeom>
          <a:noFill/>
        </p:spPr>
      </p:pic>
      <p:cxnSp>
        <p:nvCxnSpPr>
          <p:cNvPr id="10" name="Прямая со стрелкой 9"/>
          <p:cNvCxnSpPr/>
          <p:nvPr/>
        </p:nvCxnSpPr>
        <p:spPr>
          <a:xfrm rot="16200000" flipH="1">
            <a:off x="1178695" y="3036091"/>
            <a:ext cx="2857520" cy="500066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3536149" y="1821645"/>
            <a:ext cx="428628" cy="21431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4500562" y="1214422"/>
            <a:ext cx="2143140" cy="392909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ая прямоугольная выноска 16"/>
          <p:cNvSpPr/>
          <p:nvPr/>
        </p:nvSpPr>
        <p:spPr>
          <a:xfrm>
            <a:off x="7500926" y="3071810"/>
            <a:ext cx="1643074" cy="714380"/>
          </a:xfrm>
          <a:prstGeom prst="wedgeRoundRectCallout">
            <a:avLst>
              <a:gd name="adj1" fmla="val -18079"/>
              <a:gd name="adj2" fmla="val -10356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Предусмотрено 746 тыс.руб.</a:t>
            </a:r>
            <a:endParaRPr lang="ru-RU" sz="1400" dirty="0"/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4929190" y="3429000"/>
            <a:ext cx="1500198" cy="612648"/>
          </a:xfrm>
          <a:prstGeom prst="wedgeRoundRectCallout">
            <a:avLst>
              <a:gd name="adj1" fmla="val -38480"/>
              <a:gd name="adj2" fmla="val -9992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Предусмотрено 2832 тыс.руб.</a:t>
            </a:r>
            <a:endParaRPr lang="ru-RU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1849</TotalTime>
  <Words>1839</Words>
  <Application>Microsoft Office PowerPoint</Application>
  <PresentationFormat>Экран (4:3)</PresentationFormat>
  <Paragraphs>301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Литейная</vt:lpstr>
      <vt:lpstr>Основные параметры бюджета Городского округа Верхняя Тура по итогам 9 месяцев 2022 года</vt:lpstr>
      <vt:lpstr>Исполнение доходной части бюджета</vt:lpstr>
      <vt:lpstr>Слайд 3</vt:lpstr>
      <vt:lpstr>Исполнение расходной части бюджета  </vt:lpstr>
      <vt:lpstr>Слайд 5</vt:lpstr>
      <vt:lpstr>Программные и непрограммные расходы по итогам 9 месяцев 2022 года</vt:lpstr>
      <vt:lpstr>Программные расходы бюджета Городского округа Верхняя Тура за 9 месяцев 2022года</vt:lpstr>
      <vt:lpstr> Муниципальная программа «Повышение эффективности деятельности органов местного самоуправления  Городского округа Верхняя Тура до 2024 года»</vt:lpstr>
      <vt:lpstr>Слайд 9</vt:lpstr>
      <vt:lpstr> Муниципальная программа «Строительство, развитие и содержание объектов городского и дорожного хозяйства Городского округа Верхняя Тура до 2024 года»</vt:lpstr>
      <vt:lpstr> </vt:lpstr>
      <vt:lpstr>Муниципальная программа «Развитие системы образования в Городском округе Верхняя Тура до 2024 года»</vt:lpstr>
      <vt:lpstr>Слайд 13</vt:lpstr>
      <vt:lpstr> Муниципальная программа «Развитие культуры, физической культуры, спорта и молодежной политики в Городском округе Верхняя Тура до 2024 года»</vt:lpstr>
      <vt:lpstr> Муниципальная программа "Формирование современной городской среды на территории Городского округа Верхняя Тура на 2018-2024 годы"</vt:lpstr>
      <vt:lpstr>Непрограммные расходы </vt:lpstr>
      <vt:lpstr>Муниципальный долг Городского округа Верхняя Тура по итогам 9 месяцев 2022 года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242</cp:revision>
  <dcterms:created xsi:type="dcterms:W3CDTF">2016-05-26T09:08:06Z</dcterms:created>
  <dcterms:modified xsi:type="dcterms:W3CDTF">2022-10-14T07:21:42Z</dcterms:modified>
</cp:coreProperties>
</file>