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8" r:id="rId4"/>
    <p:sldId id="259" r:id="rId5"/>
    <p:sldId id="267" r:id="rId6"/>
    <p:sldId id="270" r:id="rId7"/>
    <p:sldId id="261" r:id="rId8"/>
    <p:sldId id="262" r:id="rId9"/>
    <p:sldId id="276" r:id="rId10"/>
    <p:sldId id="263" r:id="rId11"/>
    <p:sldId id="275" r:id="rId12"/>
    <p:sldId id="264" r:id="rId13"/>
    <p:sldId id="277" r:id="rId14"/>
    <p:sldId id="265" r:id="rId15"/>
    <p:sldId id="273" r:id="rId16"/>
    <p:sldId id="278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58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9.5238095238095281E-3"/>
                  <c:y val="-3.1862745098039227E-2"/>
                </c:manualLayout>
              </c:layout>
              <c:showVal val="1"/>
            </c:dLbl>
            <c:dLbl>
              <c:idx val="1"/>
              <c:layout>
                <c:manualLayout>
                  <c:x val="8.1632653061224532E-3"/>
                  <c:y val="-3.67647058823529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8618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884353741496601E-2"/>
                  <c:y val="-3.4313918480778166E-2"/>
                </c:manualLayout>
              </c:layout>
              <c:showVal val="1"/>
            </c:dLbl>
            <c:dLbl>
              <c:idx val="3"/>
              <c:layout>
                <c:manualLayout>
                  <c:x val="9.5238095238095281E-3"/>
                  <c:y val="-4.166685965724874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6.8027210884353782E-3"/>
                  <c:y val="-3.9215686274509817E-2"/>
                </c:manualLayout>
              </c:layout>
              <c:showVal val="1"/>
            </c:dLbl>
            <c:dLbl>
              <c:idx val="5"/>
              <c:layout>
                <c:manualLayout>
                  <c:x val="1.3605442176870748E-2"/>
                  <c:y val="-4.1666666666666678E-2"/>
                </c:manualLayout>
              </c:layout>
              <c:showVal val="1"/>
            </c:dLbl>
            <c:dLbl>
              <c:idx val="6"/>
              <c:layout>
                <c:manualLayout>
                  <c:x val="1.0884353741496601E-2"/>
                  <c:y val="-3.4313725490196081E-2"/>
                </c:manualLayout>
              </c:layout>
              <c:showVal val="1"/>
            </c:dLbl>
            <c:dLbl>
              <c:idx val="7"/>
              <c:layout>
                <c:manualLayout>
                  <c:x val="6.8027210884353782E-3"/>
                  <c:y val="-4.1666666666666678E-2"/>
                </c:manualLayout>
              </c:layout>
              <c:showVal val="1"/>
            </c:dLbl>
            <c:dLbl>
              <c:idx val="8"/>
              <c:layout>
                <c:manualLayout>
                  <c:x val="8.1632653061224532E-3"/>
                  <c:y val="-4.1666666666666678E-2"/>
                </c:manualLayout>
              </c:layout>
              <c:showVal val="1"/>
            </c:dLbl>
            <c:dLbl>
              <c:idx val="9"/>
              <c:layout>
                <c:manualLayout>
                  <c:x val="2.8571428571428588E-2"/>
                  <c:y val="-3.1862745098039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82411</a:t>
                    </a:r>
                    <a:endParaRPr lang="en-US" dirty="0"/>
                  </a:p>
                </c:rich>
              </c:tx>
              <c:showVal val="1"/>
            </c:dLbl>
            <c:dLbl>
              <c:idx val="10"/>
              <c:layout>
                <c:manualLayout>
                  <c:x val="1.9047619047619056E-2"/>
                  <c:y val="-4.166666666666667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692</a:t>
                    </a:r>
                    <a:endParaRPr lang="en-US" dirty="0"/>
                  </a:p>
                </c:rich>
              </c:tx>
              <c:showVal val="1"/>
            </c:dLbl>
            <c:dLbl>
              <c:idx val="11"/>
              <c:layout>
                <c:manualLayout>
                  <c:x val="1.6326530612244906E-2"/>
                  <c:y val="-4.4117647058823574E-2"/>
                </c:manualLayout>
              </c:layout>
              <c:showVal val="1"/>
            </c:dLbl>
            <c:dLbl>
              <c:idx val="12"/>
              <c:layout>
                <c:manualLayout>
                  <c:x val="1.2244897959183773E-2"/>
                  <c:y val="-2.941176470588235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147970</c:v>
                </c:pt>
                <c:pt idx="1">
                  <c:v>8618</c:v>
                </c:pt>
                <c:pt idx="2" formatCode="General">
                  <c:v>11768</c:v>
                </c:pt>
                <c:pt idx="3" formatCode="General">
                  <c:v>244</c:v>
                </c:pt>
                <c:pt idx="4" formatCode="General">
                  <c:v>4570</c:v>
                </c:pt>
                <c:pt idx="5" formatCode="General">
                  <c:v>73</c:v>
                </c:pt>
                <c:pt idx="6" formatCode="General">
                  <c:v>11228</c:v>
                </c:pt>
                <c:pt idx="7" formatCode="General">
                  <c:v>38</c:v>
                </c:pt>
                <c:pt idx="8" formatCode="General">
                  <c:v>1149</c:v>
                </c:pt>
                <c:pt idx="9" formatCode="General">
                  <c:v>82410</c:v>
                </c:pt>
                <c:pt idx="10" formatCode="General">
                  <c:v>691</c:v>
                </c:pt>
                <c:pt idx="11" formatCode="General">
                  <c:v>1088</c:v>
                </c:pt>
                <c:pt idx="12">
                  <c:v>530937</c:v>
                </c:pt>
              </c:numCache>
            </c:numRef>
          </c:val>
        </c:ser>
        <c:shape val="cylinder"/>
        <c:axId val="74092544"/>
        <c:axId val="74094080"/>
        <c:axId val="0"/>
      </c:bar3DChart>
      <c:catAx>
        <c:axId val="7409254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094080"/>
        <c:crosses val="autoZero"/>
        <c:auto val="1"/>
        <c:lblAlgn val="ctr"/>
        <c:lblOffset val="100"/>
      </c:catAx>
      <c:valAx>
        <c:axId val="74094080"/>
        <c:scaling>
          <c:orientation val="minMax"/>
        </c:scaling>
        <c:delete val="1"/>
        <c:axPos val="l"/>
        <c:numFmt formatCode="#,##0" sourceLinked="1"/>
        <c:tickLblPos val="none"/>
        <c:crossAx val="74092544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1.8085891444534006E-3"/>
                  <c:y val="-2.2088582677165413E-2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/>
                      <a:t>185 </a:t>
                    </a:r>
                    <a:r>
                      <a:rPr lang="en-US" smtClean="0"/>
                      <a:t>68</a:t>
                    </a:r>
                    <a:r>
                      <a:rPr lang="ru-RU" smtClean="0"/>
                      <a:t>6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68622</c:v>
                </c:pt>
                <c:pt idx="1">
                  <c:v>510</c:v>
                </c:pt>
                <c:pt idx="2">
                  <c:v>6230</c:v>
                </c:pt>
                <c:pt idx="3">
                  <c:v>151091</c:v>
                </c:pt>
                <c:pt idx="4">
                  <c:v>69087</c:v>
                </c:pt>
                <c:pt idx="5">
                  <c:v>3769</c:v>
                </c:pt>
                <c:pt idx="6">
                  <c:v>260080</c:v>
                </c:pt>
                <c:pt idx="7">
                  <c:v>185685</c:v>
                </c:pt>
                <c:pt idx="8">
                  <c:v>27963</c:v>
                </c:pt>
                <c:pt idx="9">
                  <c:v>16154</c:v>
                </c:pt>
                <c:pt idx="10">
                  <c:v>274</c:v>
                </c:pt>
              </c:numCache>
            </c:numRef>
          </c:val>
        </c:ser>
        <c:shape val="cylinder"/>
        <c:axId val="77346304"/>
        <c:axId val="77347840"/>
        <c:axId val="0"/>
      </c:bar3DChart>
      <c:catAx>
        <c:axId val="77346304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7347840"/>
        <c:crosses val="autoZero"/>
        <c:auto val="1"/>
        <c:lblAlgn val="ctr"/>
        <c:lblOffset val="100"/>
      </c:catAx>
      <c:valAx>
        <c:axId val="77347840"/>
        <c:scaling>
          <c:orientation val="minMax"/>
        </c:scaling>
        <c:delete val="1"/>
        <c:axPos val="l"/>
        <c:numFmt formatCode="#,##0" sourceLinked="1"/>
        <c:tickLblPos val="none"/>
        <c:crossAx val="7734630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10.11.2023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по итогам 9 месяцев 2023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1857364"/>
            <a:ext cx="3714776" cy="15716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800 784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тыс.руб. при плановых назначениях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1 012 013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тыс.руб. или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79,1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29256" y="1857364"/>
            <a:ext cx="3429024" cy="16430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789 465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плановых назначениях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1 090 939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72,4%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929222" cy="15001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бюджета по итогам  отчетного периода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11 319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плановом дефиците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78 926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235743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>
            <a:off x="2428860" y="2643182"/>
            <a:ext cx="3143272" cy="21431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035819" y="3178967"/>
            <a:ext cx="2143140" cy="121444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786874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2027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707904" y="1844824"/>
            <a:ext cx="4824536" cy="1584176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отчетного периода составил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343 293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490 559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928802"/>
            <a:ext cx="314324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071810"/>
            <a:ext cx="4143372" cy="100013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грейдирование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текущий (ямочный) ремонт в летний период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335758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6248" y="3857628"/>
            <a:ext cx="3357586" cy="7143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Строительство здания городского центра культуры и досуга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-142908" y="4929198"/>
            <a:ext cx="3429024" cy="157163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накоплений, скашивание травы)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714612" y="2643182"/>
            <a:ext cx="2786082" cy="9286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64315" y="2750339"/>
            <a:ext cx="357190" cy="14287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ая прямоугольная выноска 13"/>
          <p:cNvSpPr/>
          <p:nvPr/>
        </p:nvSpPr>
        <p:spPr>
          <a:xfrm>
            <a:off x="-571536" y="4143380"/>
            <a:ext cx="3071834" cy="571504"/>
          </a:xfrm>
          <a:prstGeom prst="wedgeRoundRectCallout">
            <a:avLst>
              <a:gd name="adj1" fmla="val 31167"/>
              <a:gd name="adj2" fmla="val -792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33 348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29 636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7215206" y="3214686"/>
            <a:ext cx="3071834" cy="785818"/>
          </a:xfrm>
          <a:prstGeom prst="wedgeRoundRectCallout">
            <a:avLst>
              <a:gd name="adj1" fmla="val -38262"/>
              <a:gd name="adj2" fmla="val 772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Предусмотрено 154 625 тыс.руб., </a:t>
            </a:r>
          </a:p>
          <a:p>
            <a:pPr algn="ctr"/>
            <a:r>
              <a:rPr lang="ru-RU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исполнено 154 625 тыс.руб.</a:t>
            </a:r>
            <a:endParaRPr lang="ru-RU" sz="1400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2928926" y="4714884"/>
            <a:ext cx="2214578" cy="571504"/>
          </a:xfrm>
          <a:prstGeom prst="wedgeRoundRectCallout">
            <a:avLst>
              <a:gd name="adj1" fmla="val -42166"/>
              <a:gd name="adj2" fmla="val 871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5637 тыс.руб., исполнено 5275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8143900" y="4857760"/>
            <a:ext cx="1928826" cy="1285884"/>
          </a:xfrm>
          <a:prstGeom prst="wedgeRoundRectCallout">
            <a:avLst>
              <a:gd name="adj1" fmla="val -45269"/>
              <a:gd name="adj2" fmla="val 833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35 444 тыс.руб., исполнено 23 707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rot="5400000">
            <a:off x="2000232" y="2786058"/>
            <a:ext cx="3357586" cy="35719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0"/>
          </p:cNvCxnSpPr>
          <p:nvPr/>
        </p:nvCxnSpPr>
        <p:spPr>
          <a:xfrm rot="10800000" flipV="1">
            <a:off x="1285868" y="1142986"/>
            <a:ext cx="1643072" cy="7858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393405" y="1821645"/>
            <a:ext cx="1928826" cy="85725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571480"/>
            <a:ext cx="3429024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928802"/>
            <a:ext cx="257173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Реконструкция автомобильной дороги по улице Карла Либкнехта в Городском округе Верхняя Тура Свердловской области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9256" y="3214686"/>
            <a:ext cx="3286148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Разработка проектно-сметной документации по объекту "Сети газораспределения по ул. 8 марта, Бажова, Чкалова,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Гробова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Машиностроителей, Грушина, </a:t>
            </a:r>
          </a:p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Советская, Володарского, Фомина,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Иканина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Розы Люксембург г. Верхняя Тура Свердловской области"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2976" y="4786322"/>
            <a:ext cx="4000528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Реконструкция улицы Карла Маркса с участком автомобильной дороги от улицы Железнодорожников до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Верхнетуринского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кладбища с мостом через реку Тура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-214346" y="857232"/>
            <a:ext cx="2357454" cy="928694"/>
          </a:xfrm>
          <a:prstGeom prst="wedgeRoundRectCallout">
            <a:avLst>
              <a:gd name="adj1" fmla="val -28472"/>
              <a:gd name="adj2" fmla="val 850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27 547 тыс.руб., исполнено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16 098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6000760" y="1928802"/>
            <a:ext cx="2857520" cy="714380"/>
          </a:xfrm>
          <a:prstGeom prst="wedgeRoundRectCallout">
            <a:avLst>
              <a:gd name="adj1" fmla="val -38940"/>
              <a:gd name="adj2" fmla="val 12399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2000 тыс.руб., исполнено 2000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214282" y="3929066"/>
            <a:ext cx="3143272" cy="642942"/>
          </a:xfrm>
          <a:prstGeom prst="wedgeRoundRectCallout">
            <a:avLst>
              <a:gd name="adj1" fmla="val -1850"/>
              <a:gd name="adj2" fmla="val 1386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107 132 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101 599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Users\Office\Contacts\Documents\бюджет для граждан\исполнение 2022\реконструкция ул.Карла Либкнех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28736"/>
            <a:ext cx="2476517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 стрелкой 18"/>
          <p:cNvCxnSpPr/>
          <p:nvPr/>
        </p:nvCxnSpPr>
        <p:spPr>
          <a:xfrm>
            <a:off x="2643174" y="3143248"/>
            <a:ext cx="3000396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2025 года»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643182"/>
            <a:ext cx="2357454" cy="92869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14348" y="1571612"/>
            <a:ext cx="7715304" cy="857256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отчетного периода составил  249 282 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332 505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86182" y="4572008"/>
            <a:ext cx="2286016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общеобразовательных учреждений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715008" y="2714620"/>
            <a:ext cx="2928958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учреждений дополнительного образования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249340" y="3821908"/>
            <a:ext cx="429422" cy="7223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71736" y="3571876"/>
            <a:ext cx="2214578" cy="9286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ая прямоугольная выноска 22"/>
          <p:cNvSpPr/>
          <p:nvPr/>
        </p:nvSpPr>
        <p:spPr>
          <a:xfrm>
            <a:off x="357158" y="5429264"/>
            <a:ext cx="3286148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119 955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92 681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5572132" y="5786454"/>
            <a:ext cx="3429024" cy="714380"/>
          </a:xfrm>
          <a:prstGeom prst="wedgeRoundRectCallout">
            <a:avLst>
              <a:gd name="adj1" fmla="val -45498"/>
              <a:gd name="adj2" fmla="val -868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 125 203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 92 535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6357950" y="4214818"/>
            <a:ext cx="3000396" cy="714380"/>
          </a:xfrm>
          <a:prstGeom prst="wedgeRoundRectCallout">
            <a:avLst>
              <a:gd name="adj1" fmla="val -23970"/>
              <a:gd name="adj2" fmla="val -1056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 47 402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36 809 тыс.руб</a:t>
            </a:r>
            <a:r>
              <a:rPr lang="ru-RU" dirty="0" smtClean="0"/>
              <a:t>.                          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42910" y="2071678"/>
            <a:ext cx="2143140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летней оздоровительной кампании для детей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715008" y="5000636"/>
            <a:ext cx="3286148" cy="130868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деятельности учреждений по работе с молодежью на территории Городского округа Верхняя Тура (МБУ 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«Городской центр молодежных инициатив») 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71736" y="3000372"/>
            <a:ext cx="3286148" cy="1868788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Укрепление материально-технической базы образовательных учреждений (проведение ремонтных работ, приведение зданий и помещений в соответствие с требованиями пожарной и антитеррористической безопасности)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929190" y="857232"/>
            <a:ext cx="2357454" cy="100013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928794" y="1428736"/>
            <a:ext cx="2928958" cy="5000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286248" y="1857364"/>
            <a:ext cx="1500198" cy="150019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07851" y="2821777"/>
            <a:ext cx="3143272" cy="121444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ая прямоугольная выноска 12"/>
          <p:cNvSpPr/>
          <p:nvPr/>
        </p:nvSpPr>
        <p:spPr>
          <a:xfrm>
            <a:off x="-428660" y="3500438"/>
            <a:ext cx="2857520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9882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9882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000100" y="5013176"/>
            <a:ext cx="2928958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22 511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11 309 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2928926" y="5786454"/>
            <a:ext cx="3071834" cy="642942"/>
          </a:xfrm>
          <a:prstGeom prst="wedgeRoundRectCallout">
            <a:avLst>
              <a:gd name="adj1" fmla="val 69101"/>
              <a:gd name="adj2" fmla="val -839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7552 тыс.руб.,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исполнено 6065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>
            <a:endCxn id="11" idx="0"/>
          </p:cNvCxnSpPr>
          <p:nvPr/>
        </p:nvCxnSpPr>
        <p:spPr>
          <a:xfrm rot="5400000">
            <a:off x="7415233" y="3914779"/>
            <a:ext cx="571504" cy="285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2025 года»</a:t>
            </a:r>
            <a:endParaRPr lang="ru-RU" sz="3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286380" cy="1500198"/>
          </a:xfrm>
          <a:prstGeom prst="parallelogram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 отчетного периода составил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39 150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49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923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643570" y="2571744"/>
            <a:ext cx="3357586" cy="1000132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-142908" y="4071942"/>
            <a:ext cx="4643470" cy="1214446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физической культуры и спорта  (обеспечение деятельности МБУ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ФКСиТ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проведение спортивных  мероприятий)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4214818"/>
            <a:ext cx="4357718" cy="1714512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культуры и искусства в Городском округе Верхняя Тура (обеспечение деятельности учреждений культуры и проведение городских  мероприятий)</a:t>
            </a:r>
          </a:p>
          <a:p>
            <a:pPr algn="ct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endCxn id="8" idx="5"/>
          </p:cNvCxnSpPr>
          <p:nvPr/>
        </p:nvCxnSpPr>
        <p:spPr>
          <a:xfrm rot="10800000" flipV="1">
            <a:off x="4036216" y="3643313"/>
            <a:ext cx="1964545" cy="103585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араллелограмм 8"/>
          <p:cNvSpPr/>
          <p:nvPr/>
        </p:nvSpPr>
        <p:spPr>
          <a:xfrm>
            <a:off x="1857356" y="5572140"/>
            <a:ext cx="2571768" cy="642942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жильем молодых семей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4214810" y="3643314"/>
            <a:ext cx="2286016" cy="17859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ая прямоугольная выноска 19"/>
          <p:cNvSpPr/>
          <p:nvPr/>
        </p:nvSpPr>
        <p:spPr>
          <a:xfrm>
            <a:off x="4643438" y="5877272"/>
            <a:ext cx="2928958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34 791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26 368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1714480" y="6215058"/>
            <a:ext cx="2786082" cy="642942"/>
          </a:xfrm>
          <a:prstGeom prst="wedgeRoundRectCallout">
            <a:avLst>
              <a:gd name="adj1" fmla="val 1128"/>
              <a:gd name="adj2" fmla="val -657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3478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3478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-500098" y="5229200"/>
            <a:ext cx="2214610" cy="642942"/>
          </a:xfrm>
          <a:prstGeom prst="wedgeRoundRectCallout">
            <a:avLst>
              <a:gd name="adj1" fmla="val -10505"/>
              <a:gd name="adj2" fmla="val -1051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11 655 тыс.руб., исполнено 9304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2018-2027 годы"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20" y="1714488"/>
            <a:ext cx="2357454" cy="928694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71472" y="3286124"/>
            <a:ext cx="2857520" cy="78581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Комплексное благоустройство общественных территорий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29388" y="3714752"/>
            <a:ext cx="2714612" cy="1357322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Проверка достоверности определения сметной стоимости проектов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500562" y="1928802"/>
            <a:ext cx="4286280" cy="1500198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Предусмотрены плановые объемы финансирования  программы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40 654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тыс.руб., исполнено за отчетный период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21 334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786712" y="2928934"/>
            <a:ext cx="570710" cy="7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57488" y="2500306"/>
            <a:ext cx="3643338" cy="164307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ая прямоугольная выноска 14"/>
          <p:cNvSpPr/>
          <p:nvPr/>
        </p:nvSpPr>
        <p:spPr>
          <a:xfrm>
            <a:off x="-357222" y="4786322"/>
            <a:ext cx="2786082" cy="1714512"/>
          </a:xfrm>
          <a:prstGeom prst="wedgeRoundRectCallout">
            <a:avLst>
              <a:gd name="adj1" fmla="val -1739"/>
              <a:gd name="adj2" fmla="val -908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19 875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тыс.руб. на комплексное благоустройство спортивной и детской площадки с уличными тренажерами в микрорайоне Рига, исполнено 12 282 тыс. 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588224" y="5229200"/>
            <a:ext cx="1714512" cy="100811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42 тыс.руб., исполнено 42 тыс. 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3000364" y="4786322"/>
            <a:ext cx="3071834" cy="1714512"/>
          </a:xfrm>
          <a:prstGeom prst="wedgeRoundRectCallout">
            <a:avLst>
              <a:gd name="adj1" fmla="val -41495"/>
              <a:gd name="adj2" fmla="val -941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4796 тыс.руб. на подготовительные работы по объекту «Комплексное благоустройство парка победы – Мемориала Славы», исполнено 4796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/>
          <p:nvPr/>
        </p:nvCxnSpPr>
        <p:spPr>
          <a:xfrm rot="16200000" flipH="1">
            <a:off x="2035951" y="2464587"/>
            <a:ext cx="2786082" cy="1143008"/>
          </a:xfrm>
          <a:prstGeom prst="straightConnector1">
            <a:avLst/>
          </a:prstGeom>
          <a:ln w="31750" cmpd="sng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3898578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357290" y="642918"/>
            <a:ext cx="2214578" cy="928694"/>
          </a:xfrm>
          <a:prstGeom prst="snip2Diag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-142908" y="2071678"/>
            <a:ext cx="4286280" cy="114300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 инициативного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бюджетирования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"Устройство художественной композиции "Петр и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Феврония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Муромские" в Городском округе Верхняя Тура"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4786314" y="357166"/>
            <a:ext cx="3929090" cy="1000132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Проект инициативного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бюджетирования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"Организация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лыжероллерной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трассы в Городском округе Верхняя Тура"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4286248" y="3143248"/>
            <a:ext cx="5000660" cy="1285884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Подготовка концепции и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дизайн-проектов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восстановления воинских захоронений "Братская могила жертв гражданской войны" (городское кладбище) , "Братская могила  погибших в гражданской войне" (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Сухановский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тракт)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14282" y="4429132"/>
            <a:ext cx="4214842" cy="928694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Разработка концепции и эскизного проекта комплексного благоустройства общественной территории "Сквер Александра Невского"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0" y="3643314"/>
            <a:ext cx="3643306" cy="642942"/>
          </a:xfrm>
          <a:prstGeom prst="wedgeRoundRectCallout">
            <a:avLst>
              <a:gd name="adj1" fmla="val -29585"/>
              <a:gd name="adj2" fmla="val -13354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1300 тыс. руб., исполнение </a:t>
            </a:r>
            <a:r>
              <a:rPr lang="ru-RU" sz="1400" smtClean="0">
                <a:latin typeface="Arial" pitchFamily="34" charset="0"/>
                <a:cs typeface="Arial" pitchFamily="34" charset="0"/>
              </a:rPr>
              <a:t>составило  650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тыс.руб. (доля местного бюджета, населения и организаций)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214282" y="5715016"/>
            <a:ext cx="3500462" cy="714380"/>
          </a:xfrm>
          <a:prstGeom prst="wedgeRoundRectCallout">
            <a:avLst>
              <a:gd name="adj1" fmla="val -23341"/>
              <a:gd name="adj2" fmla="val -1299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600 тыс.руб., исполнение в отчетном периоде не производилось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500694" y="1428736"/>
            <a:ext cx="2714644" cy="1000132"/>
          </a:xfrm>
          <a:prstGeom prst="wedgeRoundRectCallout">
            <a:avLst>
              <a:gd name="adj1" fmla="val -24466"/>
              <a:gd name="adj2" fmla="val -6996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5959 тыс.руб.,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расходы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в отчетном периоде не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производились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786446" y="5143512"/>
            <a:ext cx="2714644" cy="1214446"/>
          </a:xfrm>
          <a:prstGeom prst="wedgeRoundRectCallout">
            <a:avLst>
              <a:gd name="adj1" fmla="val -28098"/>
              <a:gd name="adj2" fmla="val -13152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600 тыс.руб., исполнение  составило 600 тыс. руб.</a:t>
            </a:r>
          </a:p>
          <a:p>
            <a:pPr algn="ct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 стрелкой 14"/>
          <p:cNvCxnSpPr>
            <a:stCxn id="4" idx="0"/>
          </p:cNvCxnSpPr>
          <p:nvPr/>
        </p:nvCxnSpPr>
        <p:spPr>
          <a:xfrm flipV="1">
            <a:off x="3571868" y="1035828"/>
            <a:ext cx="1214446" cy="71437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4" idx="1"/>
          </p:cNvCxnSpPr>
          <p:nvPr/>
        </p:nvCxnSpPr>
        <p:spPr>
          <a:xfrm rot="16200000" flipH="1">
            <a:off x="2268124" y="1768066"/>
            <a:ext cx="428628" cy="35719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571868" y="1428736"/>
            <a:ext cx="1785950" cy="1571636"/>
          </a:xfrm>
          <a:prstGeom prst="straightConnector1">
            <a:avLst/>
          </a:prstGeom>
          <a:ln w="3175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1700808"/>
          <a:ext cx="6864424" cy="4177184"/>
        </p:xfrm>
        <a:graphic>
          <a:graphicData uri="http://schemas.openxmlformats.org/drawingml/2006/table">
            <a:tbl>
              <a:tblPr/>
              <a:tblGrid>
                <a:gridCol w="3348726"/>
                <a:gridCol w="1382161"/>
                <a:gridCol w="1576962"/>
                <a:gridCol w="556575"/>
              </a:tblGrid>
              <a:tr h="5879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январь-сентябрь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147 970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709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10 234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8 618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10 425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11 768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112,9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1 887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5 470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4 570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1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1624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10 854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11 228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91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1 149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934,3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48165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65 613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82 410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125,6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692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139,0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1 089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1 088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724 214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530 937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59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1 012 013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800 784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79,1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285728"/>
            <a:ext cx="8757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доходов бюджета по итогам 9 месяцев 2023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67744" y="1772816"/>
          <a:ext cx="4581145" cy="4063999"/>
        </p:xfrm>
        <a:graphic>
          <a:graphicData uri="http://schemas.openxmlformats.org/drawingml/2006/table">
            <a:tbl>
              <a:tblPr/>
              <a:tblGrid>
                <a:gridCol w="2208631"/>
                <a:gridCol w="907657"/>
                <a:gridCol w="897572"/>
                <a:gridCol w="567285"/>
              </a:tblGrid>
              <a:tr h="976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январь-сентябрь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81 557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68 622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4489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6 230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467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151 091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700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69 087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106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671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3 769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354 314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260 080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195 608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185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686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94,9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27 963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70,3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23 598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16 154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3263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75,0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8163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1 090 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939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789 465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72,4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9 месяцев 2023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26876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Программные и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по итогам 9 месяцев 2023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95736" y="1916832"/>
          <a:ext cx="4824536" cy="4131196"/>
        </p:xfrm>
        <a:graphic>
          <a:graphicData uri="http://schemas.openxmlformats.org/drawingml/2006/table">
            <a:tbl>
              <a:tblPr/>
              <a:tblGrid>
                <a:gridCol w="2390588"/>
                <a:gridCol w="910700"/>
                <a:gridCol w="887933"/>
                <a:gridCol w="635315"/>
              </a:tblGrid>
              <a:tr h="4695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исполнения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057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"Повышение эффективности деятельности органов местного самоуправления Городского округа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54 292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37 094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68,3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401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"Строительство, развитие и содержание объектов городского и дорожного хозяйства Городского округа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490 559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343 293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70,0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373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системы образования в Городском округе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332 505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249 282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75,0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033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культуры, физической культуры, спорта и молодежной политики в Городском округе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49 923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39 150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78,4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472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"Формирование современной городской среды на территории Городского округа Верхняя Тура на 2018-2024 годы"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40 654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334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52,5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48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Непрограммные направления деятельности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123 005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99 312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80,7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075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1 090 939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789 465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72,4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Программные расходы бюджета Городского округа Верхняя Тура по итогам 9 месяцев 2023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1714488"/>
            <a:ext cx="7429552" cy="100013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рамках бюджета Городского округа Верхняя Тура осуществляются расходы по пяти муниципальным программам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2025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3286124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2027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3504" y="5429264"/>
            <a:ext cx="3786214" cy="12144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2025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5429264"/>
            <a:ext cx="4143404" cy="12858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2025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642942" cy="500066"/>
          </a:xfrm>
          <a:prstGeom prst="straightConnector1">
            <a:avLst/>
          </a:prstGeom>
          <a:ln w="28575"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3464719"/>
            <a:ext cx="2643206" cy="128588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14810" y="2857496"/>
            <a:ext cx="3071834" cy="250033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786058"/>
            <a:ext cx="857256" cy="57150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00364" y="4000504"/>
            <a:ext cx="3071834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2018-2027 годы"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464711" y="3464719"/>
            <a:ext cx="1143008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s\Office\Contacts\Documents\бюджет для граждан\исполнение 2022\ремонт гидроуз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7875">
            <a:off x="3289246" y="3889656"/>
            <a:ext cx="1710850" cy="1283137"/>
          </a:xfrm>
          <a:prstGeom prst="rect">
            <a:avLst/>
          </a:prstGeom>
          <a:noFill/>
        </p:spPr>
      </p:pic>
      <p:cxnSp>
        <p:nvCxnSpPr>
          <p:cNvPr id="25" name="Прямая со стрелкой 24"/>
          <p:cNvCxnSpPr/>
          <p:nvPr/>
        </p:nvCxnSpPr>
        <p:spPr>
          <a:xfrm rot="5400000">
            <a:off x="4500562" y="3000372"/>
            <a:ext cx="1928826" cy="178595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643702" y="3143248"/>
            <a:ext cx="357190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Liberation Serif" pitchFamily="18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2025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ea typeface="Liberation Serif" pitchFamily="18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-571536" y="1714488"/>
            <a:ext cx="5143536" cy="157163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Объем расходов данной программы по итогам отчетного периода 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ea typeface="Liberation Serif" pitchFamily="18" charset="0"/>
                <a:cs typeface="Arial" pitchFamily="34" charset="0"/>
              </a:rPr>
              <a:t>составил  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ea typeface="Liberation Serif" pitchFamily="18" charset="0"/>
                <a:cs typeface="Arial" pitchFamily="34" charset="0"/>
              </a:rPr>
              <a:t>37 094 </a:t>
            </a:r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sz="1600" b="1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54 292 </a:t>
            </a:r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тыс.руб</a:t>
            </a:r>
            <a:r>
              <a:rPr lang="ru-RU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  <a:endParaRPr lang="ru-RU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sz="16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72132" y="3429000"/>
            <a:ext cx="2571768" cy="15716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943110" y="1628998"/>
            <a:ext cx="871308" cy="31854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071802" y="4857760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функционирования гидротехнического сооружения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Верхне-Туринского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гидроузла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5500694" y="5715016"/>
            <a:ext cx="2714644" cy="928694"/>
          </a:xfrm>
          <a:prstGeom prst="wedgeRoundRectCallout">
            <a:avLst>
              <a:gd name="adj1" fmla="val -45270"/>
              <a:gd name="adj2" fmla="val -786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3243 тыс.руб.,  исполнено 1966 тыс.руб.</a:t>
            </a:r>
            <a:endParaRPr lang="ru-RU" sz="1400" dirty="0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7643834" y="3143248"/>
            <a:ext cx="2000264" cy="1000132"/>
          </a:xfrm>
          <a:prstGeom prst="wedgeRoundRectCallout">
            <a:avLst>
              <a:gd name="adj1" fmla="val -45931"/>
              <a:gd name="adj2" fmla="val 732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6598 тыс.руб.,  исполнено 5040  тыс.руб.</a:t>
            </a:r>
            <a:endParaRPr lang="ru-RU" sz="1400" dirty="0"/>
          </a:p>
        </p:txBody>
      </p:sp>
      <p:sp>
        <p:nvSpPr>
          <p:cNvPr id="30" name="Овал 29"/>
          <p:cNvSpPr/>
          <p:nvPr/>
        </p:nvSpPr>
        <p:spPr>
          <a:xfrm>
            <a:off x="1214414" y="3357562"/>
            <a:ext cx="1857388" cy="307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Оказание мер социальной поддержки отдельным категориям граждан (почетные жители, городской совет ветеранов)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-642974" y="3500438"/>
            <a:ext cx="2071702" cy="714380"/>
          </a:xfrm>
          <a:prstGeom prst="wedgeRoundRectCallout">
            <a:avLst>
              <a:gd name="adj1" fmla="val 38776"/>
              <a:gd name="adj2" fmla="val 702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266 тыс.руб., исполнено 214 тыс.руб.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71736" y="2214554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Улучшение жилищных условий граждан, проживающих в городском округе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7072330" y="214290"/>
            <a:ext cx="1964166" cy="20717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по разработке документации по планировке территории города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42976" y="714356"/>
            <a:ext cx="321471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sz="16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357290" y="4714884"/>
            <a:ext cx="3929090" cy="12858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Энергосбережение и повышение энергетической эффективности в Городском округе Верхняя Тура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-214346" y="3929066"/>
            <a:ext cx="3000364" cy="857280"/>
          </a:xfrm>
          <a:prstGeom prst="wedgeRoundRectCallout">
            <a:avLst>
              <a:gd name="adj1" fmla="val 22078"/>
              <a:gd name="adj2" fmla="val 756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32 948 тыс.руб., исполнено 24 875 тыс.руб</a:t>
            </a:r>
            <a:r>
              <a:rPr lang="ru-RU" sz="1400" dirty="0" smtClean="0"/>
              <a:t>. </a:t>
            </a:r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1178695" y="3036091"/>
            <a:ext cx="2857520" cy="5000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536149" y="1821645"/>
            <a:ext cx="428628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286248" y="750075"/>
            <a:ext cx="2571768" cy="250033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ая прямоугольная выноска 16"/>
          <p:cNvSpPr/>
          <p:nvPr/>
        </p:nvSpPr>
        <p:spPr>
          <a:xfrm>
            <a:off x="6286512" y="2857496"/>
            <a:ext cx="3000364" cy="714380"/>
          </a:xfrm>
          <a:prstGeom prst="wedgeRoundRectCallout">
            <a:avLst>
              <a:gd name="adj1" fmla="val -5045"/>
              <a:gd name="adj2" fmla="val -14372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1381тыс.руб.,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 247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714744" y="3857628"/>
            <a:ext cx="2786082" cy="714380"/>
          </a:xfrm>
          <a:prstGeom prst="wedgeRoundRectCallout">
            <a:avLst>
              <a:gd name="adj1" fmla="val -33975"/>
              <a:gd name="adj2" fmla="val -955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1772 тыс.руб.,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исполнено 1496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7" name="Picture 1" descr="D:\Users\Office\Contacts\Documents\бюджет для граждан\бюджет 2023-2025\теплотрасса совхозна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34417">
            <a:off x="4861351" y="4760926"/>
            <a:ext cx="2500330" cy="1666887"/>
          </a:xfrm>
          <a:prstGeom prst="rect">
            <a:avLst/>
          </a:prstGeom>
          <a:noFill/>
        </p:spPr>
      </p:pic>
      <p:sp>
        <p:nvSpPr>
          <p:cNvPr id="15" name="Выноска 1 14"/>
          <p:cNvSpPr/>
          <p:nvPr/>
        </p:nvSpPr>
        <p:spPr>
          <a:xfrm>
            <a:off x="4500562" y="1428736"/>
            <a:ext cx="2714644" cy="571504"/>
          </a:xfrm>
          <a:prstGeom prst="borderCallout1">
            <a:avLst>
              <a:gd name="adj1" fmla="val 29506"/>
              <a:gd name="adj2" fmla="val -1521"/>
              <a:gd name="adj3" fmla="val 144769"/>
              <a:gd name="adj4" fmla="val -254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Предусмотрены расходы на ремонт общего имущества жилого фонда и снос аварийного жилья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Выноска 1 15"/>
          <p:cNvSpPr/>
          <p:nvPr/>
        </p:nvSpPr>
        <p:spPr>
          <a:xfrm>
            <a:off x="500034" y="6072206"/>
            <a:ext cx="4286280" cy="612648"/>
          </a:xfrm>
          <a:prstGeom prst="borderCallout1">
            <a:avLst>
              <a:gd name="adj1" fmla="val -4662"/>
              <a:gd name="adj2" fmla="val 4112"/>
              <a:gd name="adj3" fmla="val -57240"/>
              <a:gd name="adj4" fmla="val 35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Основной  объем  средств  предусмотрен на  модернизацию системы теплоснабжения от газовой котельной по ул. Совхозная до жилых домов по ул. Совхозная, ул. Мира</a:t>
            </a:r>
            <a:endParaRPr lang="ru-R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2176</TotalTime>
  <Words>1748</Words>
  <Application>Microsoft Office PowerPoint</Application>
  <PresentationFormat>Экран (4:3)</PresentationFormat>
  <Paragraphs>286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Основные параметры бюджета Городского округа Верхняя Тура по итогам 9 месяцев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Программные и непрограммные расходы по итогам 9 месяцев 2023 года</vt:lpstr>
      <vt:lpstr>Программные расходы бюджета Городского округа Верхняя Тура по итогам 9 месяцев 2023 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2025 года»</vt:lpstr>
      <vt:lpstr>Слайд 9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2027 года»</vt:lpstr>
      <vt:lpstr> </vt:lpstr>
      <vt:lpstr>Муниципальная программа «Развитие системы образования в Городском округе Верхняя Тура до 2025 года»</vt:lpstr>
      <vt:lpstr>Слайд 13</vt:lpstr>
      <vt:lpstr> Муниципальная программа «Развитие культуры, физической культуры, спорта и молодежной политики в Городском округе Верхняя Тура до 2025 года»</vt:lpstr>
      <vt:lpstr> Муниципальная программа "Формирование современной городской среды на территории Городского округа Верхняя Тура на 2018-2027 годы"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LNV</cp:lastModifiedBy>
  <cp:revision>291</cp:revision>
  <dcterms:created xsi:type="dcterms:W3CDTF">2016-05-26T09:08:06Z</dcterms:created>
  <dcterms:modified xsi:type="dcterms:W3CDTF">2023-11-10T04:08:23Z</dcterms:modified>
</cp:coreProperties>
</file>