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68" r:id="rId4"/>
    <p:sldId id="259" r:id="rId5"/>
    <p:sldId id="267" r:id="rId6"/>
    <p:sldId id="273" r:id="rId7"/>
    <p:sldId id="27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4\&#1080;&#1089;&#1087;&#1086;&#1083;&#1085;&#1077;&#1085;&#1080;&#1077;%20&#1086;&#1089;&#1085;&#1086;&#1074;&#1085;&#1099;&#1093;%20&#1087;&#1072;&#1088;&#1072;&#1084;&#1077;&#1090;&#1088;&#1086;&#1074;%20&#1073;&#1102;&#1076;&#1078;&#1077;&#1090;&#1072;%202024\&#1076;&#1080;&#1072;&#1075;&#1088;&#1072;&#1084;&#1084;&#1099;%20&#1086;&#1089;&#1085;.%20&#1087;&#1072;&#1088;&#1072;&#1084;&#1077;&#1090;&#1088;&#1099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4\&#1080;&#1089;&#1087;&#1086;&#1083;&#1085;&#1077;&#1085;&#1080;&#1077;%20&#1086;&#1089;&#1085;&#1086;&#1074;&#1085;&#1099;&#1093;%20&#1087;&#1072;&#1088;&#1072;&#1084;&#1077;&#1090;&#1088;&#1086;&#1074;%20&#1073;&#1102;&#1076;&#1078;&#1077;&#1090;&#1072;%202024\&#1076;&#1080;&#1072;&#1075;&#1088;&#1072;&#1084;&#1084;&#1099;%20&#1086;&#1089;&#1085;.%20&#1087;&#1072;&#1088;&#1072;&#1084;&#1077;&#1090;&#1088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50"/>
      <c:rotY val="70"/>
      <c:rAngAx val="1"/>
    </c:view3D>
    <c:plotArea>
      <c:layout>
        <c:manualLayout>
          <c:layoutTarget val="inner"/>
          <c:xMode val="edge"/>
          <c:yMode val="edge"/>
          <c:x val="0.11430296212973347"/>
          <c:y val="0"/>
          <c:w val="0.86247211955648462"/>
          <c:h val="0.45206270976519131"/>
        </c:manualLayout>
      </c:layout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4.0816326530612249E-3"/>
                  <c:y val="-4.2666666666666665E-2"/>
                </c:manualLayout>
              </c:layout>
              <c:showVal val="1"/>
            </c:dLbl>
            <c:dLbl>
              <c:idx val="1"/>
              <c:layout>
                <c:manualLayout>
                  <c:x val="9.5238095238095247E-3"/>
                  <c:y val="-4.5333333333333337E-2"/>
                </c:manualLayout>
              </c:layout>
              <c:showVal val="1"/>
            </c:dLbl>
            <c:dLbl>
              <c:idx val="2"/>
              <c:layout>
                <c:manualLayout>
                  <c:x val="5.4421768707482989E-3"/>
                  <c:y val="-4.8000000000000001E-2"/>
                </c:manualLayout>
              </c:layout>
              <c:showVal val="1"/>
            </c:dLbl>
            <c:dLbl>
              <c:idx val="3"/>
              <c:layout>
                <c:manualLayout>
                  <c:x val="2.7210884353741993E-3"/>
                  <c:y val="-3.7333333333333336E-2"/>
                </c:manualLayout>
              </c:layout>
              <c:showVal val="1"/>
            </c:dLbl>
            <c:dLbl>
              <c:idx val="4"/>
              <c:layout>
                <c:manualLayout>
                  <c:x val="2.7210884353741495E-3"/>
                  <c:y val="-3.4666666666666665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-5.3333333333333385E-2"/>
                </c:manualLayout>
              </c:layout>
              <c:showVal val="1"/>
            </c:dLbl>
            <c:dLbl>
              <c:idx val="6"/>
              <c:layout>
                <c:manualLayout>
                  <c:x val="1.3605442176870747E-3"/>
                  <c:y val="-4.8000000000000001E-2"/>
                </c:manualLayout>
              </c:layout>
              <c:showVal val="1"/>
            </c:dLbl>
            <c:dLbl>
              <c:idx val="7"/>
              <c:layout>
                <c:manualLayout>
                  <c:x val="2.7210884353741495E-3"/>
                  <c:y val="-3.7333333333333336E-2"/>
                </c:manualLayout>
              </c:layout>
              <c:showVal val="1"/>
            </c:dLbl>
            <c:dLbl>
              <c:idx val="8"/>
              <c:layout>
                <c:manualLayout>
                  <c:x val="2.7210884353741495E-3"/>
                  <c:y val="-2.9333333333333333E-2"/>
                </c:manualLayout>
              </c:layout>
              <c:showVal val="1"/>
            </c:dLbl>
            <c:dLbl>
              <c:idx val="9"/>
              <c:layout>
                <c:manualLayout>
                  <c:x val="1.2244897959183673E-2"/>
                  <c:y val="-5.0666666666666617E-2"/>
                </c:manualLayout>
              </c:layout>
              <c:showVal val="1"/>
            </c:dLbl>
            <c:dLbl>
              <c:idx val="11"/>
              <c:layout>
                <c:manualLayout>
                  <c:x val="-4.4897959183673369E-2"/>
                  <c:y val="6.4000000000000001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доходы'!$A$3:$A$14</c:f>
              <c:strCache>
                <c:ptCount val="12"/>
                <c:pt idx="0">
                  <c:v>Налог на доходы физических лиц</c:v>
                </c:pt>
                <c:pt idx="1">
                  <c:v>Акцизы по подакцизным товарам (продукции), производимым на территории Российской Федерации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имущества, находящегося в государственной и муниципальной собственности</c:v>
                </c:pt>
                <c:pt idx="7">
                  <c:v>Доходы от оказания платных услуг и компенсации затрат государства</c:v>
                </c:pt>
                <c:pt idx="8">
                  <c:v>Доходы от продажи материальных и нематериальных активов</c:v>
                </c:pt>
                <c:pt idx="9">
                  <c:v>Штрафы,санкции,возмещение ущерба</c:v>
                </c:pt>
                <c:pt idx="10">
                  <c:v>Прочие неналоговые доходы</c:v>
                </c:pt>
                <c:pt idx="11">
                  <c:v>Безвозмездные поступления</c:v>
                </c:pt>
              </c:strCache>
            </c:strRef>
          </c:cat>
          <c:val>
            <c:numRef>
              <c:f>'структура доходы'!$B$3:$B$14</c:f>
              <c:numCache>
                <c:formatCode>_-* #,##0_р_._-;\-* #,##0_р_._-;_-* "-"??_р_._-;_-@_-</c:formatCode>
                <c:ptCount val="12"/>
                <c:pt idx="0">
                  <c:v>75260</c:v>
                </c:pt>
                <c:pt idx="1">
                  <c:v>3061</c:v>
                </c:pt>
                <c:pt idx="2">
                  <c:v>2053</c:v>
                </c:pt>
                <c:pt idx="3">
                  <c:v>137</c:v>
                </c:pt>
                <c:pt idx="4">
                  <c:v>1749</c:v>
                </c:pt>
                <c:pt idx="5">
                  <c:v>121</c:v>
                </c:pt>
                <c:pt idx="6">
                  <c:v>2438</c:v>
                </c:pt>
                <c:pt idx="7">
                  <c:v>35</c:v>
                </c:pt>
                <c:pt idx="8">
                  <c:v>10412</c:v>
                </c:pt>
                <c:pt idx="9">
                  <c:v>721</c:v>
                </c:pt>
                <c:pt idx="10">
                  <c:v>-1</c:v>
                </c:pt>
                <c:pt idx="11">
                  <c:v>174369</c:v>
                </c:pt>
              </c:numCache>
            </c:numRef>
          </c:val>
        </c:ser>
        <c:shape val="cylinder"/>
        <c:axId val="53429760"/>
        <c:axId val="53432320"/>
        <c:axId val="0"/>
      </c:bar3DChart>
      <c:catAx>
        <c:axId val="53429760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53432320"/>
        <c:crosses val="autoZero"/>
        <c:auto val="1"/>
        <c:lblAlgn val="ctr"/>
        <c:lblOffset val="100"/>
      </c:catAx>
      <c:valAx>
        <c:axId val="53432320"/>
        <c:scaling>
          <c:orientation val="minMax"/>
        </c:scaling>
        <c:delete val="1"/>
        <c:axPos val="l"/>
        <c:numFmt formatCode="_-* #,##0_р_._-;\-* #,##0_р_._-;_-* &quot;-&quot;??_р_._-;_-@_-" sourceLinked="1"/>
        <c:tickLblPos val="none"/>
        <c:crossAx val="53429760"/>
        <c:crosses val="autoZero"/>
        <c:crossBetween val="between"/>
      </c:valAx>
      <c:sp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side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sideWall>
    <c:back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0.13688502485138496"/>
          <c:y val="3.2104330708661442E-2"/>
          <c:w val="0.86311497514861502"/>
          <c:h val="0.56403390201224846"/>
        </c:manualLayout>
      </c:layout>
      <c:bar3DChart>
        <c:barDir val="col"/>
        <c:grouping val="clustered"/>
        <c:ser>
          <c:idx val="0"/>
          <c:order val="0"/>
          <c:dLbls>
            <c:dLbl>
              <c:idx val="4"/>
              <c:layout>
                <c:manualLayout>
                  <c:x val="-4.1504411148688934E-3"/>
                  <c:y val="5.6893217295207327E-3"/>
                </c:manualLayout>
              </c:layout>
              <c:showVal val="1"/>
            </c:dLbl>
            <c:dLbl>
              <c:idx val="5"/>
              <c:layout>
                <c:manualLayout>
                  <c:x val="8.4444696459693748E-3"/>
                  <c:y val="-2.3090861075630433E-2"/>
                </c:manualLayout>
              </c:layout>
              <c:showVal val="1"/>
            </c:dLbl>
            <c:dLbl>
              <c:idx val="8"/>
              <c:layout>
                <c:manualLayout>
                  <c:x val="5.0125306688597257E-3"/>
                  <c:y val="-5.7494866529774126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расходы'!$A$4:$A$13</c:f>
              <c:strCache>
                <c:ptCount val="10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Образование</c:v>
                </c:pt>
                <c:pt idx="6">
                  <c:v>    Культура, кинематография</c:v>
                </c:pt>
                <c:pt idx="7">
                  <c:v>    Социальная политика</c:v>
                </c:pt>
                <c:pt idx="8">
                  <c:v>    Физическая культура и спорт</c:v>
                </c:pt>
                <c:pt idx="9">
                  <c:v>    Средства массовой информации</c:v>
                </c:pt>
              </c:strCache>
            </c:strRef>
          </c:cat>
          <c:val>
            <c:numRef>
              <c:f>'структура расходы'!$B$4:$B$13</c:f>
              <c:numCache>
                <c:formatCode>#,##0</c:formatCode>
                <c:ptCount val="10"/>
                <c:pt idx="0">
                  <c:v>48370</c:v>
                </c:pt>
                <c:pt idx="1">
                  <c:v>134</c:v>
                </c:pt>
                <c:pt idx="2">
                  <c:v>1795</c:v>
                </c:pt>
                <c:pt idx="3">
                  <c:v>7237</c:v>
                </c:pt>
                <c:pt idx="4">
                  <c:v>9023</c:v>
                </c:pt>
                <c:pt idx="5">
                  <c:v>89330</c:v>
                </c:pt>
                <c:pt idx="6">
                  <c:v>88880</c:v>
                </c:pt>
                <c:pt idx="7">
                  <c:v>14489</c:v>
                </c:pt>
                <c:pt idx="8">
                  <c:v>8640</c:v>
                </c:pt>
                <c:pt idx="9">
                  <c:v>91</c:v>
                </c:pt>
              </c:numCache>
            </c:numRef>
          </c:val>
        </c:ser>
        <c:shape val="cylinder"/>
        <c:axId val="51900416"/>
        <c:axId val="51903872"/>
        <c:axId val="0"/>
      </c:bar3DChart>
      <c:catAx>
        <c:axId val="51900416"/>
        <c:scaling>
          <c:orientation val="minMax"/>
        </c:scaling>
        <c:axPos val="b"/>
        <c:numFmt formatCode="#,##0.00" sourceLinked="1"/>
        <c:tickLblPos val="nextTo"/>
        <c:spPr>
          <a:noFill/>
        </c:spPr>
        <c:txPr>
          <a:bodyPr/>
          <a:lstStyle/>
          <a:p>
            <a:pPr>
              <a:defRPr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51903872"/>
        <c:crosses val="autoZero"/>
        <c:auto val="1"/>
        <c:lblAlgn val="ctr"/>
        <c:lblOffset val="100"/>
      </c:catAx>
      <c:valAx>
        <c:axId val="51903872"/>
        <c:scaling>
          <c:orientation val="minMax"/>
        </c:scaling>
        <c:delete val="1"/>
        <c:axPos val="l"/>
        <c:numFmt formatCode="#,##0" sourceLinked="1"/>
        <c:tickLblPos val="none"/>
        <c:crossAx val="51900416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0.34893</cdr:x>
      <cdr:y>0.09877</cdr:y>
    </cdr:from>
    <cdr:to>
      <cdr:x>0.46881</cdr:x>
      <cdr:y>0.14969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09950" y="609600"/>
          <a:ext cx="117157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/>
            <a:t>Тыс. руб.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0.28156</cdr:x>
      <cdr:y>0.14583</cdr:y>
    </cdr:from>
    <cdr:to>
      <cdr:x>0.39553</cdr:x>
      <cdr:y>0.19375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00276" y="666735"/>
          <a:ext cx="971581" cy="2190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>
              <a:latin typeface="Arial" pitchFamily="34" charset="0"/>
              <a:cs typeface="Arial" pitchFamily="34" charset="0"/>
            </a:rPr>
            <a:t>Тыс.руб</a:t>
          </a:r>
          <a:r>
            <a:rPr lang="ru-RU" sz="1100"/>
            <a:t>.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399032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Городского округа Верхняя Тура 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 январь-март 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2024 года</a:t>
            </a:r>
            <a:endParaRPr lang="ru-RU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1928802"/>
            <a:ext cx="3714776" cy="157163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исполнены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270 355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при плановых назначениях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1 480 488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или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18,3%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57818" y="1928802"/>
            <a:ext cx="3643338" cy="157163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исполнены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267 989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 плановых назначениях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571 576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или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17,1%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71670" y="4357694"/>
            <a:ext cx="4929222" cy="150019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бюджета по итогам  отчетного периода составил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2366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                                                                    при плановом дефиците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91 088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2500306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71934" y="3500438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6117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Исполнение доходной части бюджета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1861340"/>
          <a:ext cx="8496944" cy="4780412"/>
        </p:xfrm>
        <a:graphic>
          <a:graphicData uri="http://schemas.openxmlformats.org/drawingml/2006/table">
            <a:tbl>
              <a:tblPr/>
              <a:tblGrid>
                <a:gridCol w="4145130"/>
                <a:gridCol w="1710872"/>
                <a:gridCol w="1952001"/>
                <a:gridCol w="688941"/>
              </a:tblGrid>
              <a:tr h="4448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2024 год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Исполнено за январь-март 2024 года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испол-нения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доходы физических лиц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262 507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75 260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28,7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3363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12 094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3 061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25,3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Налоги на совокупный доход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18 888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053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10,9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имущество физических лиц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1 887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     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137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7,3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5 682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        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1 749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30,8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Государственная пошлина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        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121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2745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11 716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          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2 438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20,8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9656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123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          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35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28,5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9656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300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10 412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3470,7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Штрафы,санкции,возмещение ущерба</a:t>
                      </a:r>
                    </a:p>
                  </a:txBody>
                  <a:tcPr marL="6178" marR="6178" marT="61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-  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           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721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Прочие неналоговые доходы</a:t>
                      </a:r>
                    </a:p>
                  </a:txBody>
                  <a:tcPr marL="6178" marR="6178" marT="61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-  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-)                                 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386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Безвозмездные поступления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167 291   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174 369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14,9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Итого доходов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1 480 488   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270 355   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18,3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142852"/>
            <a:ext cx="84375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+mj-lt"/>
                <a:cs typeface="Times New Roman" pitchFamily="18" charset="0"/>
              </a:rPr>
              <a:t>Структура доходов бюджета за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январь-март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2024 года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-95250" y="1047750"/>
          <a:ext cx="9334500" cy="4762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Исполнение расходной части бюджета  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1397000"/>
          <a:ext cx="6984775" cy="3922086"/>
        </p:xfrm>
        <a:graphic>
          <a:graphicData uri="http://schemas.openxmlformats.org/drawingml/2006/table">
            <a:tbl>
              <a:tblPr/>
              <a:tblGrid>
                <a:gridCol w="3367453"/>
                <a:gridCol w="1383886"/>
                <a:gridCol w="1368509"/>
                <a:gridCol w="864927"/>
              </a:tblGrid>
              <a:tr h="9762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2024 год, тыс.руб.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Исполнено за  январь-март 2024 года, тыс.руб.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испол-нения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163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Общегосударственные вопросы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103 030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48 370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46,9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оборона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16,6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991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безопасность и правоохранительная деятельность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13 356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1 795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13,4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экономика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363 474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7 237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3738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Жилищно-коммунальное хозяйство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264 730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9 023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3,4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Охрана окружающей среды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18 664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112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Образование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589 561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89 330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15,2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Культура, кинематография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143 359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88 880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62,0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Социальная политика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39 467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14 489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36,7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Физическая культура и спорт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34 764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8 640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24,9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078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Средства массовой информации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24,9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ВСЕГО РАСХОДОВ: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1 571 576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267 989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17,1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357166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Структура расходной части  бюджета по итогам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января–марта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2024 года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09561" y="1257300"/>
          <a:ext cx="8524877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285728"/>
            <a:ext cx="3571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Дефицит бюджета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1142984"/>
            <a:ext cx="6000792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Результатом исполнения бюджета по итогам отчетного периода является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бюджета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2366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929190" y="3143248"/>
            <a:ext cx="3643338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Наличие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бюджета по итогам отчетного периода свидетельствует о превышении поступивших в отчетном периоде  доходов над произведенными расходами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58" y="2786058"/>
            <a:ext cx="3571900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любого бюджета   должен иметь обеспечение (кредиты, выпуск акций или ценных бумаг, остатки средств на начало финансового года)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642918"/>
            <a:ext cx="52148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Информационный лист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071678"/>
            <a:ext cx="85725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Брошюра сформирована с целью повышения прозрачности и открытости для граждан хода исполнения  бюджета городского округа Верхняя Тура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Ответственный за формирование материалов об исполнении местного бюджета в доступной для граждан форме: финансовый отдел администрации городского округа Верхняя Тура.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Адрес: г. Верхняя Тура, ул.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Иканина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77, кабинет № 207, время работы: понедельник-четверг с 8-00 до 17-15, пятница с 8-00 до 16-00, перерыв с 12-30 до 13-30, телефон 8-34344-2-82-90 (145),  электронный адрес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fovt@bk.ru.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3369</TotalTime>
  <Words>555</Words>
  <Application>Microsoft Office PowerPoint</Application>
  <PresentationFormat>Экран (4:3)</PresentationFormat>
  <Paragraphs>147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Основные параметры бюджета Городского округа Верхняя Тура за январь-март 2024 года</vt:lpstr>
      <vt:lpstr>Исполнение доходной части бюджета</vt:lpstr>
      <vt:lpstr>Слайд 3</vt:lpstr>
      <vt:lpstr>Исполнение расходной части бюджета  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Павловна</dc:creator>
  <cp:lastModifiedBy>Office</cp:lastModifiedBy>
  <cp:revision>525</cp:revision>
  <dcterms:created xsi:type="dcterms:W3CDTF">2016-05-26T09:08:06Z</dcterms:created>
  <dcterms:modified xsi:type="dcterms:W3CDTF">2024-04-04T04:38:01Z</dcterms:modified>
</cp:coreProperties>
</file>