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6" r:id="rId2"/>
    <p:sldId id="257" r:id="rId3"/>
    <p:sldId id="268" r:id="rId4"/>
    <p:sldId id="259" r:id="rId5"/>
    <p:sldId id="267" r:id="rId6"/>
    <p:sldId id="273" r:id="rId7"/>
    <p:sldId id="27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vtgo-srv-fo\fin\&#1054;&#1083;&#1103;%20&#1050;&#1086;&#1074;&#1099;&#1088;&#1079;&#1080;&#1085;&#1072;\&#1076;&#1083;&#1103;%20&#1089;&#1072;&#1081;&#1090;&#1072;\&#1077;&#1078;&#1077;&#1084;&#1077;&#1089;&#1103;&#1095;&#1085;&#1099;&#1077;%20&#1076;&#1072;&#1085;&#1085;&#1099;&#1077;\2024\&#1080;&#1089;&#1087;&#1086;&#1083;&#1085;&#1077;&#1085;&#1080;&#1077;%20&#1086;&#1089;&#1085;&#1086;&#1074;&#1085;&#1099;&#1093;%20&#1087;&#1072;&#1088;&#1072;&#1084;&#1077;&#1090;&#1088;&#1086;&#1074;%20&#1073;&#1102;&#1076;&#1078;&#1077;&#1090;&#1072;%202024\&#1076;&#1080;&#1072;&#1075;&#1088;&#1072;&#1084;&#1084;&#1099;%20&#1086;&#1089;&#1085;.%20&#1087;&#1072;&#1088;&#1072;&#1084;&#1077;&#1090;&#1088;&#1099;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vtgo-srv-fo\fin\&#1054;&#1083;&#1103;%20&#1050;&#1086;&#1074;&#1099;&#1088;&#1079;&#1080;&#1085;&#1072;\&#1076;&#1083;&#1103;%20&#1089;&#1072;&#1081;&#1090;&#1072;\&#1077;&#1078;&#1077;&#1084;&#1077;&#1089;&#1103;&#1095;&#1085;&#1099;&#1077;%20&#1076;&#1072;&#1085;&#1085;&#1099;&#1077;\2024\&#1080;&#1089;&#1087;&#1086;&#1083;&#1085;&#1077;&#1085;&#1080;&#1077;%20&#1086;&#1089;&#1085;&#1086;&#1074;&#1085;&#1099;&#1093;%20&#1087;&#1072;&#1088;&#1072;&#1084;&#1077;&#1090;&#1088;&#1086;&#1074;%20&#1073;&#1102;&#1076;&#1078;&#1077;&#1090;&#1072;%202024\&#1076;&#1080;&#1072;&#1075;&#1088;&#1072;&#1084;&#1084;&#1099;%20&#1086;&#1089;&#1085;.%20&#1087;&#1072;&#1088;&#1072;&#1084;&#1077;&#1090;&#1088;&#109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50"/>
      <c:rotY val="70"/>
      <c:rAngAx val="1"/>
    </c:view3D>
    <c:plotArea>
      <c:layout>
        <c:manualLayout>
          <c:layoutTarget val="inner"/>
          <c:xMode val="edge"/>
          <c:yMode val="edge"/>
          <c:x val="0.11430296212973347"/>
          <c:y val="0"/>
          <c:w val="0.86247211955648462"/>
          <c:h val="0.45206270976519131"/>
        </c:manualLayout>
      </c:layout>
      <c:bar3DChart>
        <c:barDir val="col"/>
        <c:grouping val="clustered"/>
        <c:ser>
          <c:idx val="0"/>
          <c:order val="0"/>
          <c:dLbls>
            <c:dLbl>
              <c:idx val="0"/>
              <c:layout>
                <c:manualLayout>
                  <c:x val="5.4421768707482989E-3"/>
                  <c:y val="-4.8000000000000001E-2"/>
                </c:manualLayout>
              </c:layout>
              <c:showVal val="1"/>
            </c:dLbl>
            <c:dLbl>
              <c:idx val="1"/>
              <c:layout>
                <c:manualLayout>
                  <c:x val="1.2244897959183673E-2"/>
                  <c:y val="-5.3333333333333337E-2"/>
                </c:manualLayout>
              </c:layout>
              <c:showVal val="1"/>
            </c:dLbl>
            <c:dLbl>
              <c:idx val="2"/>
              <c:layout>
                <c:manualLayout>
                  <c:x val="8.1632653061224497E-3"/>
                  <c:y val="-4.5333333333333385E-2"/>
                </c:manualLayout>
              </c:layout>
              <c:showVal val="1"/>
            </c:dLbl>
            <c:dLbl>
              <c:idx val="3"/>
              <c:layout>
                <c:manualLayout>
                  <c:x val="2.7210884353740996E-3"/>
                  <c:y val="-4.5333333333333281E-2"/>
                </c:manualLayout>
              </c:layout>
              <c:showVal val="1"/>
            </c:dLbl>
            <c:dLbl>
              <c:idx val="4"/>
              <c:layout>
                <c:manualLayout>
                  <c:x val="4.0816326530612743E-3"/>
                  <c:y val="-4.2666666666666665E-2"/>
                </c:manualLayout>
              </c:layout>
              <c:showVal val="1"/>
            </c:dLbl>
            <c:dLbl>
              <c:idx val="5"/>
              <c:layout>
                <c:manualLayout>
                  <c:x val="0"/>
                  <c:y val="-4.5333333333333337E-2"/>
                </c:manualLayout>
              </c:layout>
              <c:showVal val="1"/>
            </c:dLbl>
            <c:dLbl>
              <c:idx val="6"/>
              <c:layout>
                <c:manualLayout>
                  <c:x val="1.3605442176870747E-3"/>
                  <c:y val="-3.9999999999999952E-2"/>
                </c:manualLayout>
              </c:layout>
              <c:showVal val="1"/>
            </c:dLbl>
            <c:dLbl>
              <c:idx val="7"/>
              <c:layout>
                <c:manualLayout>
                  <c:x val="5.4421768707482989E-3"/>
                  <c:y val="-3.1999999999999952E-2"/>
                </c:manualLayout>
              </c:layout>
              <c:showVal val="1"/>
            </c:dLbl>
            <c:dLbl>
              <c:idx val="8"/>
              <c:layout>
                <c:manualLayout>
                  <c:x val="9.5238095238095247E-3"/>
                  <c:y val="-7.1999999999999953E-2"/>
                </c:manualLayout>
              </c:layout>
              <c:showVal val="1"/>
            </c:dLbl>
            <c:dLbl>
              <c:idx val="9"/>
              <c:layout>
                <c:manualLayout>
                  <c:x val="2.7210884353741495E-3"/>
                  <c:y val="-4.5333333333333281E-2"/>
                </c:manualLayout>
              </c:layout>
              <c:showVal val="1"/>
            </c:dLbl>
            <c:dLbl>
              <c:idx val="11"/>
              <c:layout>
                <c:manualLayout>
                  <c:x val="-3.9455782312925167E-2"/>
                  <c:y val="3.1999999999999987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solidFill>
                      <a:schemeClr val="accent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'структура доходы'!$A$3:$A$14</c:f>
              <c:strCache>
                <c:ptCount val="12"/>
                <c:pt idx="0">
                  <c:v>Налог на доходы физических лиц</c:v>
                </c:pt>
                <c:pt idx="1">
                  <c:v>Акцизы по подакцизным товарам (продукции), производимым на территории Российской Федерации</c:v>
                </c:pt>
                <c:pt idx="2">
                  <c:v>Налоги на совокупный доход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Государственная пошлина</c:v>
                </c:pt>
                <c:pt idx="6">
                  <c:v>Доходы от использования имущества, находящегося в государственной и муниципальной собственности</c:v>
                </c:pt>
                <c:pt idx="7">
                  <c:v>Доходы от оказания платных услуг и компенсации затрат государства</c:v>
                </c:pt>
                <c:pt idx="8">
                  <c:v>Доходы от продажи материальных и нематериальных активов</c:v>
                </c:pt>
                <c:pt idx="9">
                  <c:v>Штрафы,санкции,возмещение ущерба</c:v>
                </c:pt>
                <c:pt idx="10">
                  <c:v>Прочие неналоговые доходы</c:v>
                </c:pt>
                <c:pt idx="11">
                  <c:v>Безвозмездные поступления</c:v>
                </c:pt>
              </c:strCache>
            </c:strRef>
          </c:cat>
          <c:val>
            <c:numRef>
              <c:f>'структура доходы'!$B$3:$B$14</c:f>
              <c:numCache>
                <c:formatCode>_-* #,##0_р_._-;\-* #,##0_р_._-;_-* "-"??_р_._-;_-@_-</c:formatCode>
                <c:ptCount val="12"/>
                <c:pt idx="0">
                  <c:v>69818</c:v>
                </c:pt>
                <c:pt idx="1">
                  <c:v>2091</c:v>
                </c:pt>
                <c:pt idx="2">
                  <c:v>520</c:v>
                </c:pt>
                <c:pt idx="3">
                  <c:v>134</c:v>
                </c:pt>
                <c:pt idx="4">
                  <c:v>1247</c:v>
                </c:pt>
                <c:pt idx="5">
                  <c:v>113</c:v>
                </c:pt>
                <c:pt idx="6">
                  <c:v>1763</c:v>
                </c:pt>
                <c:pt idx="7">
                  <c:v>9</c:v>
                </c:pt>
                <c:pt idx="8">
                  <c:v>10356</c:v>
                </c:pt>
                <c:pt idx="9">
                  <c:v>449</c:v>
                </c:pt>
                <c:pt idx="10">
                  <c:v>-1</c:v>
                </c:pt>
                <c:pt idx="11">
                  <c:v>111209</c:v>
                </c:pt>
              </c:numCache>
            </c:numRef>
          </c:val>
        </c:ser>
        <c:shape val="cylinder"/>
        <c:axId val="66893696"/>
        <c:axId val="66895232"/>
        <c:axId val="0"/>
      </c:bar3DChart>
      <c:catAx>
        <c:axId val="66893696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66895232"/>
        <c:crosses val="autoZero"/>
        <c:auto val="1"/>
        <c:lblAlgn val="ctr"/>
        <c:lblOffset val="100"/>
      </c:catAx>
      <c:valAx>
        <c:axId val="66895232"/>
        <c:scaling>
          <c:orientation val="minMax"/>
        </c:scaling>
        <c:delete val="1"/>
        <c:axPos val="l"/>
        <c:numFmt formatCode="_-* #,##0_р_._-;\-* #,##0_р_._-;_-* &quot;-&quot;??_р_._-;_-@_-" sourceLinked="1"/>
        <c:tickLblPos val="none"/>
        <c:crossAx val="66893696"/>
        <c:crosses val="autoZero"/>
        <c:crossBetween val="between"/>
      </c:valAx>
      <c:spPr>
        <a:gradFill>
          <a:gsLst>
            <a:gs pos="0">
              <a:schemeClr val="tx2">
                <a:lumMod val="60000"/>
                <a:lumOff val="40000"/>
              </a:scheme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plotArea>
    <c:plotVisOnly val="1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sideWall>
      <c:spPr>
        <a:gradFill>
          <a:gsLst>
            <a:gs pos="0">
              <a:srgbClr val="1F497D">
                <a:lumMod val="60000"/>
                <a:lumOff val="4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sideWall>
    <c:backWall>
      <c:spPr>
        <a:gradFill>
          <a:gsLst>
            <a:gs pos="0">
              <a:srgbClr val="1F497D">
                <a:lumMod val="60000"/>
                <a:lumOff val="4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backWall>
    <c:plotArea>
      <c:layout>
        <c:manualLayout>
          <c:layoutTarget val="inner"/>
          <c:xMode val="edge"/>
          <c:yMode val="edge"/>
          <c:x val="0.13688502485138496"/>
          <c:y val="3.2104330708661442E-2"/>
          <c:w val="0.86311497514861502"/>
          <c:h val="0.56403390201224846"/>
        </c:manualLayout>
      </c:layout>
      <c:bar3DChart>
        <c:barDir val="col"/>
        <c:grouping val="clustered"/>
        <c:ser>
          <c:idx val="0"/>
          <c:order val="0"/>
          <c:dLbls>
            <c:dLbl>
              <c:idx val="4"/>
              <c:layout>
                <c:manualLayout>
                  <c:x val="7.7676194037755658E-3"/>
                  <c:y val="-2.3550444352350673E-2"/>
                </c:manualLayout>
              </c:layout>
              <c:showVal val="1"/>
            </c:dLbl>
            <c:dLbl>
              <c:idx val="5"/>
              <c:layout>
                <c:manualLayout>
                  <c:x val="8.4444696459693748E-3"/>
                  <c:y val="-2.3090861075630433E-2"/>
                </c:manualLayout>
              </c:layout>
              <c:showVal val="1"/>
            </c:dLbl>
            <c:dLbl>
              <c:idx val="8"/>
              <c:layout>
                <c:manualLayout>
                  <c:x val="5.0125306688597257E-3"/>
                  <c:y val="-5.7494866529774126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solidFill>
                      <a:schemeClr val="accent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'структура расходы'!$A$4:$A$13</c:f>
              <c:strCache>
                <c:ptCount val="10"/>
                <c:pt idx="0">
                  <c:v>    Общегосударственные вопросы</c:v>
                </c:pt>
                <c:pt idx="1">
                  <c:v>    Национальная оборона</c:v>
                </c:pt>
                <c:pt idx="2">
                  <c:v>    Национальная безопасность и правоохранительная деятельность</c:v>
                </c:pt>
                <c:pt idx="3">
                  <c:v>    Национальная экономика</c:v>
                </c:pt>
                <c:pt idx="4">
                  <c:v>    Жилищно-коммунальное хозяйство</c:v>
                </c:pt>
                <c:pt idx="5">
                  <c:v>    Образование</c:v>
                </c:pt>
                <c:pt idx="6">
                  <c:v>    Культура, кинематография</c:v>
                </c:pt>
                <c:pt idx="7">
                  <c:v>    Социальная политика</c:v>
                </c:pt>
                <c:pt idx="8">
                  <c:v>    Физическая культура и спорт</c:v>
                </c:pt>
                <c:pt idx="9">
                  <c:v>    Средства массовой информации</c:v>
                </c:pt>
              </c:strCache>
            </c:strRef>
          </c:cat>
          <c:val>
            <c:numRef>
              <c:f>'структура расходы'!$B$4:$B$13</c:f>
              <c:numCache>
                <c:formatCode>#,##0</c:formatCode>
                <c:ptCount val="10"/>
                <c:pt idx="0">
                  <c:v>34350</c:v>
                </c:pt>
                <c:pt idx="1">
                  <c:v>76</c:v>
                </c:pt>
                <c:pt idx="2">
                  <c:v>1206</c:v>
                </c:pt>
                <c:pt idx="3">
                  <c:v>4504</c:v>
                </c:pt>
                <c:pt idx="4">
                  <c:v>6222</c:v>
                </c:pt>
                <c:pt idx="5">
                  <c:v>57385</c:v>
                </c:pt>
                <c:pt idx="6">
                  <c:v>83571</c:v>
                </c:pt>
                <c:pt idx="7">
                  <c:v>11683</c:v>
                </c:pt>
                <c:pt idx="8">
                  <c:v>5824</c:v>
                </c:pt>
                <c:pt idx="9">
                  <c:v>91</c:v>
                </c:pt>
              </c:numCache>
            </c:numRef>
          </c:val>
        </c:ser>
        <c:shape val="cylinder"/>
        <c:axId val="62747008"/>
        <c:axId val="62748544"/>
        <c:axId val="0"/>
      </c:bar3DChart>
      <c:catAx>
        <c:axId val="62747008"/>
        <c:scaling>
          <c:orientation val="minMax"/>
        </c:scaling>
        <c:axPos val="b"/>
        <c:numFmt formatCode="#,##0.00" sourceLinked="1"/>
        <c:tickLblPos val="nextTo"/>
        <c:spPr>
          <a:noFill/>
        </c:spPr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62748544"/>
        <c:crosses val="autoZero"/>
        <c:auto val="1"/>
        <c:lblAlgn val="ctr"/>
        <c:lblOffset val="100"/>
      </c:catAx>
      <c:valAx>
        <c:axId val="62748544"/>
        <c:scaling>
          <c:orientation val="minMax"/>
        </c:scaling>
        <c:delete val="1"/>
        <c:axPos val="l"/>
        <c:numFmt formatCode="#,##0" sourceLinked="1"/>
        <c:tickLblPos val="none"/>
        <c:crossAx val="62747008"/>
        <c:crosses val="autoZero"/>
        <c:crossBetween val="between"/>
      </c:valAx>
      <c:spPr>
        <a:noFill/>
        <a:ln w="25400">
          <a:noFill/>
        </a:ln>
      </c:spPr>
    </c:plotArea>
    <c:plotVisOnly val="1"/>
  </c:chart>
  <c:spPr>
    <a:gradFill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c:sp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0.34893</cdr:x>
      <cdr:y>0.09877</cdr:y>
    </cdr:from>
    <cdr:to>
      <cdr:x>0.46881</cdr:x>
      <cdr:y>0.14969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409950" y="609600"/>
          <a:ext cx="1171575" cy="314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/>
            <a:t>Тыс. руб.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0.28156</cdr:x>
      <cdr:y>0.14583</cdr:y>
    </cdr:from>
    <cdr:to>
      <cdr:x>0.39553</cdr:x>
      <cdr:y>0.19375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00276" y="666735"/>
          <a:ext cx="971581" cy="2190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>
              <a:latin typeface="Arial" pitchFamily="34" charset="0"/>
              <a:cs typeface="Arial" pitchFamily="34" charset="0"/>
            </a:rPr>
            <a:t>Тыс.руб</a:t>
          </a:r>
          <a:r>
            <a:rPr lang="ru-RU" sz="1100"/>
            <a:t>.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67494"/>
            <a:ext cx="8715436" cy="1399032"/>
          </a:xfrm>
        </p:spPr>
        <p:txBody>
          <a:bodyPr>
            <a:normAutofit/>
          </a:bodyPr>
          <a:lstStyle/>
          <a:p>
            <a:pPr algn="ctr"/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Основные параметры бюджета Городского округа Верхняя Тура за январь-февраль 2024 года</a:t>
            </a:r>
            <a:endParaRPr lang="ru-RU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4282" y="1928802"/>
            <a:ext cx="3714776" cy="1571636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Доходы бюджета исполнены в сумме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197 708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при плановых назначениях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1 480 488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или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13,4%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357818" y="1928802"/>
            <a:ext cx="3643338" cy="1571636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Расходы бюджета исполнены в сумме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204 912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при плановых назначениях </a:t>
            </a:r>
          </a:p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1 524 866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или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13,4%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071670" y="4357694"/>
            <a:ext cx="4929222" cy="1500198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Дефицит  бюджета по итогам  отчетного периода составил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7204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                                                                    при плановом дефиците 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44 378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71934" y="2500306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071934" y="3500438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=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66117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Исполнение доходной части бюджета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55576" y="1861340"/>
          <a:ext cx="7992888" cy="3812610"/>
        </p:xfrm>
        <a:graphic>
          <a:graphicData uri="http://schemas.openxmlformats.org/drawingml/2006/table">
            <a:tbl>
              <a:tblPr/>
              <a:tblGrid>
                <a:gridCol w="3899233"/>
                <a:gridCol w="1609379"/>
                <a:gridCol w="1836204"/>
                <a:gridCol w="648072"/>
              </a:tblGrid>
              <a:tr h="5466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Наименование показателя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Утверждено на 2024 год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Исполнено за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январь-февраль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2024 года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%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испол-нения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221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 на доходы физических лиц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262 507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69 818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26,6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0999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12 094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 2 091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17,3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221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Налоги на совокупный доход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18 888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    520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2,8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221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Налог на имущество физических лиц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1 887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    134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7,1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221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Земельный налог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5 682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 1 247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21,9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22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Государственная пошлина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    113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0240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11 716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 1 763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15,0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6443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Доходы от оказания платных услуг и компенсации затрат государства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123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        9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7,3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6443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300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10 356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3452,0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221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Штрафы,санкции,возмещение ущерба</a:t>
                      </a:r>
                    </a:p>
                  </a:txBody>
                  <a:tcPr marL="6178" marR="6178" marT="617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  -  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    449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221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Прочие неналоговые доходы</a:t>
                      </a:r>
                    </a:p>
                  </a:txBody>
                  <a:tcPr marL="6178" marR="6178" marT="617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  -  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)                                   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221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Безвозмездные поступления</a:t>
                      </a:r>
                    </a:p>
                  </a:txBody>
                  <a:tcPr marL="6178" marR="6178" marT="61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167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291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111 209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9,5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221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Итого доходов</a:t>
                      </a:r>
                    </a:p>
                  </a:txBody>
                  <a:tcPr marL="6178" marR="6178" marT="61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1 480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488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178" marR="6178" marT="61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197 708   </a:t>
                      </a:r>
                    </a:p>
                  </a:txBody>
                  <a:tcPr marL="6178" marR="6178" marT="61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13,4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5720" y="142852"/>
            <a:ext cx="84375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+mj-lt"/>
                <a:cs typeface="Times New Roman" pitchFamily="18" charset="0"/>
              </a:rPr>
              <a:t>Структура доходов бюджета за январь-февраль 2024 года</a:t>
            </a:r>
            <a:endParaRPr lang="ru-RU" sz="2400" dirty="0">
              <a:latin typeface="+mj-lt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-95250" y="1047750"/>
          <a:ext cx="9334500" cy="4762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7549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Исполнение расходной части бюджета  </a:t>
            </a:r>
            <a:endParaRPr lang="ru-RU" sz="2800" dirty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979712" y="1556792"/>
          <a:ext cx="5818964" cy="3453161"/>
        </p:xfrm>
        <a:graphic>
          <a:graphicData uri="http://schemas.openxmlformats.org/drawingml/2006/table">
            <a:tbl>
              <a:tblPr/>
              <a:tblGrid>
                <a:gridCol w="2805400"/>
                <a:gridCol w="1152905"/>
                <a:gridCol w="1140094"/>
                <a:gridCol w="720565"/>
              </a:tblGrid>
              <a:tr h="9762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Наименование показателя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Утверждено на 2024 год, тыс.руб.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Исполнено за  январь-февраль 2024 года, тыс.руб.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%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испол-нения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7586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Общегосударственные вопросы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103 090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34 350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33,3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163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Национальная оборона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806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76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9,4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9443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Национальная безопасность и правоохранительная деятельность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13 356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1 206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9,0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163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Национальная экономика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359 810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4 504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1,3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7840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Жилищно-коммунальное хозяйство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264 730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6 222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2,4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163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Охрана окружающей среды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18 664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0,0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163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Образование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546 514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57 385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10,5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163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Культура, кинематография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143 360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83 571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58,3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163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Социальная политика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39 407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11 683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29,6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163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Физическая культура и спорт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34 764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5 824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16,8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7514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Средства массовой информации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365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91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24,9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163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ВСЕГО РАСХОДОВ:</a:t>
                      </a:r>
                    </a:p>
                  </a:txBody>
                  <a:tcPr marL="7568" marR="7568" marT="75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1 524 866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204 912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13,4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2976" y="357166"/>
            <a:ext cx="7215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Структура расходной части  бюджета по итогам 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января–февраля 2024 года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309561" y="1257300"/>
          <a:ext cx="8524877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00364" y="285728"/>
            <a:ext cx="35719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latin typeface="Arial" pitchFamily="34" charset="0"/>
                <a:cs typeface="Arial" pitchFamily="34" charset="0"/>
              </a:rPr>
              <a:t>Дефицит бюджета</a:t>
            </a:r>
            <a:endParaRPr lang="ru-RU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4282" y="1142984"/>
            <a:ext cx="6000792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Результатом исполнения бюджета по итогам отчетного периода является дефицит бюджета в </a:t>
            </a:r>
            <a:r>
              <a:rPr lang="ru-RU" smtClean="0">
                <a:latin typeface="Arial" pitchFamily="34" charset="0"/>
                <a:cs typeface="Arial" pitchFamily="34" charset="0"/>
              </a:rPr>
              <a:t>сумме </a:t>
            </a:r>
            <a:r>
              <a:rPr lang="ru-RU" b="1" smtClean="0">
                <a:latin typeface="Arial" pitchFamily="34" charset="0"/>
                <a:cs typeface="Arial" pitchFamily="34" charset="0"/>
              </a:rPr>
              <a:t>7204 тыс.руб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929190" y="3143248"/>
            <a:ext cx="3643338" cy="23574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Наличие 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профицита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бюджета по итогам отчетного периода свидетельствует о превышении поступивших в отчетном периоде  доходов над произведенными расходами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57158" y="2786058"/>
            <a:ext cx="3571900" cy="20717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Дефицит  любого бюджета   должен иметь обеспечение (кредиты, выпуск акций или ценных бумаг, остатки средств на начало финансового года)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28860" y="642918"/>
            <a:ext cx="52148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Информационный лист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2071678"/>
            <a:ext cx="85725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Брошюра сформирована с целью повышения прозрачности и открытости для граждан хода исполнения  бюджета городского округа Верхняя Тура</a:t>
            </a: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Ответственный за формирование материалов об исполнении местного бюджета в доступной для граждан форме: финансовый отдел администрации городского округа Верхняя Тура.</a:t>
            </a: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Адрес: г. Верхняя Тура, ул.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Иканина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77, кабинет № 207, время работы: понедельник-четверг с 8-00 до 17-15, пятница с 8-00 до 16-00, перерыв с 12-30 до 13-30, телефон 8-34344-2-82-90 (145),  электронный адрес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fovt@bk.ru.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3337</TotalTime>
  <Words>555</Words>
  <Application>Microsoft Office PowerPoint</Application>
  <PresentationFormat>Экран (4:3)</PresentationFormat>
  <Paragraphs>147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Основные параметры бюджета Городского округа Верхняя Тура за январь-февраль 2024 года</vt:lpstr>
      <vt:lpstr>Исполнение доходной части бюджета</vt:lpstr>
      <vt:lpstr>Слайд 3</vt:lpstr>
      <vt:lpstr>Исполнение расходной части бюджета  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 Павловна</dc:creator>
  <cp:lastModifiedBy>Office</cp:lastModifiedBy>
  <cp:revision>521</cp:revision>
  <dcterms:created xsi:type="dcterms:W3CDTF">2016-05-26T09:08:06Z</dcterms:created>
  <dcterms:modified xsi:type="dcterms:W3CDTF">2024-04-04T04:27:52Z</dcterms:modified>
</cp:coreProperties>
</file>