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89;&#1087;&#1086;&#1083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89;&#1087;&#1086;&#1083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143029621297335"/>
          <c:y val="0"/>
          <c:w val="0.86247211955648462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-4.0816326530612242E-2"/>
                  <c:y val="9.8214285714285685E-2"/>
                </c:manualLayout>
              </c:layout>
              <c:showVal val="1"/>
            </c:dLbl>
            <c:dLbl>
              <c:idx val="1"/>
              <c:layout>
                <c:manualLayout>
                  <c:x val="1.4965986394557823E-2"/>
                  <c:y val="-6.8452380952380959E-2"/>
                </c:manualLayout>
              </c:layout>
              <c:showVal val="1"/>
            </c:dLbl>
            <c:dLbl>
              <c:idx val="2"/>
              <c:layout>
                <c:manualLayout>
                  <c:x val="8.1632653061224497E-3"/>
                  <c:y val="-5.6547619047619048E-2"/>
                </c:manualLayout>
              </c:layout>
              <c:showVal val="1"/>
            </c:dLbl>
            <c:dLbl>
              <c:idx val="3"/>
              <c:layout>
                <c:manualLayout>
                  <c:x val="1.0884353741496598E-2"/>
                  <c:y val="-4.1666666666666664E-2"/>
                </c:manualLayout>
              </c:layout>
              <c:showVal val="1"/>
            </c:dLbl>
            <c:dLbl>
              <c:idx val="4"/>
              <c:layout>
                <c:manualLayout>
                  <c:x val="1.0884353741496598E-2"/>
                  <c:y val="-4.4642857142857199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4.1666666666666664E-2"/>
                </c:manualLayout>
              </c:layout>
              <c:showVal val="1"/>
            </c:dLbl>
            <c:dLbl>
              <c:idx val="7"/>
              <c:layout>
                <c:manualLayout>
                  <c:x val="5.9863945578231291E-2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6.5306122448979487E-2"/>
                  <c:y val="0.14285714285714285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доходы'!$A$3:$A$13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Штрафы,санкции,возмещение ущерба</c:v>
                </c:pt>
                <c:pt idx="9">
                  <c:v>Прочие неналоговые доходы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доходы'!$B$3:$B$13</c:f>
              <c:numCache>
                <c:formatCode>_-* #,##0_р_._-;\-* #,##0_р_._-;_-* "-"??_р_._-;_-@_-</c:formatCode>
                <c:ptCount val="11"/>
                <c:pt idx="0">
                  <c:v>42196</c:v>
                </c:pt>
                <c:pt idx="1">
                  <c:v>1044</c:v>
                </c:pt>
                <c:pt idx="2">
                  <c:v>339</c:v>
                </c:pt>
                <c:pt idx="3">
                  <c:v>42</c:v>
                </c:pt>
                <c:pt idx="4">
                  <c:v>31</c:v>
                </c:pt>
                <c:pt idx="5">
                  <c:v>101</c:v>
                </c:pt>
                <c:pt idx="6">
                  <c:v>925</c:v>
                </c:pt>
                <c:pt idx="7">
                  <c:v>10337</c:v>
                </c:pt>
                <c:pt idx="8">
                  <c:v>17</c:v>
                </c:pt>
                <c:pt idx="9">
                  <c:v>-1</c:v>
                </c:pt>
                <c:pt idx="10">
                  <c:v>37843</c:v>
                </c:pt>
              </c:numCache>
            </c:numRef>
          </c:val>
        </c:ser>
        <c:shape val="cylinder"/>
        <c:axId val="82634624"/>
        <c:axId val="84038784"/>
        <c:axId val="0"/>
      </c:bar3DChart>
      <c:catAx>
        <c:axId val="8263462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4038784"/>
        <c:crosses val="autoZero"/>
        <c:auto val="1"/>
        <c:lblAlgn val="ctr"/>
        <c:lblOffset val="100"/>
      </c:catAx>
      <c:valAx>
        <c:axId val="84038784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82634624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7292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расходы'!$A$4:$A$13</c:f>
              <c:strCache>
                <c:ptCount val="10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Образование</c:v>
                </c:pt>
                <c:pt idx="6">
                  <c:v>    Культура, кинематография</c:v>
                </c:pt>
                <c:pt idx="7">
                  <c:v>    Социальная политика</c:v>
                </c:pt>
                <c:pt idx="8">
                  <c:v>    Физическая культура и спорт</c:v>
                </c:pt>
                <c:pt idx="9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расходы'!$B$4:$B$13</c:f>
              <c:numCache>
                <c:formatCode>#,##0</c:formatCode>
                <c:ptCount val="10"/>
                <c:pt idx="0">
                  <c:v>28563</c:v>
                </c:pt>
                <c:pt idx="1">
                  <c:v>16</c:v>
                </c:pt>
                <c:pt idx="2">
                  <c:v>430</c:v>
                </c:pt>
                <c:pt idx="3">
                  <c:v>1977</c:v>
                </c:pt>
                <c:pt idx="4">
                  <c:v>2213</c:v>
                </c:pt>
                <c:pt idx="5">
                  <c:v>22372</c:v>
                </c:pt>
                <c:pt idx="6">
                  <c:v>78462</c:v>
                </c:pt>
                <c:pt idx="7">
                  <c:v>4966</c:v>
                </c:pt>
                <c:pt idx="8">
                  <c:v>2537</c:v>
                </c:pt>
                <c:pt idx="9">
                  <c:v>91</c:v>
                </c:pt>
              </c:numCache>
            </c:numRef>
          </c:val>
        </c:ser>
        <c:shape val="cylinder"/>
        <c:axId val="64879232"/>
        <c:axId val="65073920"/>
        <c:axId val="0"/>
      </c:bar3DChart>
      <c:catAx>
        <c:axId val="64879232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5073920"/>
        <c:crosses val="autoZero"/>
        <c:auto val="1"/>
        <c:lblAlgn val="ctr"/>
        <c:lblOffset val="100"/>
      </c:catAx>
      <c:valAx>
        <c:axId val="65073920"/>
        <c:scaling>
          <c:orientation val="minMax"/>
        </c:scaling>
        <c:delete val="1"/>
        <c:axPos val="l"/>
        <c:numFmt formatCode="#,##0" sourceLinked="1"/>
        <c:tickLblPos val="none"/>
        <c:crossAx val="6487923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0.28156</cdr:x>
      <cdr:y>0.14583</cdr:y>
    </cdr:from>
    <cdr:to>
      <cdr:x>0.39553</cdr:x>
      <cdr:y>0.19375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0276" y="666735"/>
          <a:ext cx="971581" cy="21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>
              <a:latin typeface="Arial" pitchFamily="34" charset="0"/>
              <a:cs typeface="Arial" pitchFamily="34" charset="0"/>
            </a:rPr>
            <a:t>Тыс.руб</a:t>
          </a:r>
          <a:r>
            <a:rPr lang="ru-RU" sz="1100"/>
            <a:t>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2024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92 874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1 463 649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6,4%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141 627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1 493 641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9,5%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48 753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29 992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124744"/>
          <a:ext cx="7620000" cy="4109852"/>
        </p:xfrm>
        <a:graphic>
          <a:graphicData uri="http://schemas.openxmlformats.org/drawingml/2006/table">
            <a:tbl>
              <a:tblPr/>
              <a:tblGrid>
                <a:gridCol w="3717324"/>
                <a:gridCol w="1534297"/>
                <a:gridCol w="1750541"/>
                <a:gridCol w="617838"/>
              </a:tblGrid>
              <a:tr h="499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Утверждено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 2024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Исполнено 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за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январь 2024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6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262 507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42 196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42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12 094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1 044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6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18 888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339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6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1 887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42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6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5 682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31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63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101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73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11 716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925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7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123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-  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327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300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10 337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3445,7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08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Штрафы,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санкции,возмещение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-  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17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6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-  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                                     1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6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1 150 452   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37 843  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63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1 463 649  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92 874  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142852"/>
            <a:ext cx="8437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январь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2024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95250" y="1295400"/>
          <a:ext cx="93345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79712" y="1484784"/>
          <a:ext cx="5386917" cy="3332088"/>
        </p:xfrm>
        <a:graphic>
          <a:graphicData uri="http://schemas.openxmlformats.org/drawingml/2006/table">
            <a:tbl>
              <a:tblPr/>
              <a:tblGrid>
                <a:gridCol w="2597104"/>
                <a:gridCol w="1067304"/>
                <a:gridCol w="1055445"/>
                <a:gridCol w="667064"/>
              </a:tblGrid>
              <a:tr h="9897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 2024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6235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93 741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28 563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991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13 356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346 455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1 977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89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261 730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2 213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18 664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545 347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22 372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141 230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78 462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37 183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4 966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14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34 764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2 537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94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41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1 493 641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141 627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257300"/>
          <a:ext cx="8524877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дефицит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48 753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3317</TotalTime>
  <Words>548</Words>
  <Application>Microsoft Office PowerPoint</Application>
  <PresentationFormat>Экран (4:3)</PresentationFormat>
  <Paragraphs>146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 2024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512</cp:revision>
  <dcterms:created xsi:type="dcterms:W3CDTF">2016-05-26T09:08:06Z</dcterms:created>
  <dcterms:modified xsi:type="dcterms:W3CDTF">2024-02-08T08:51:11Z</dcterms:modified>
</cp:coreProperties>
</file>