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6" autoAdjust="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84;&#1091;&#1085;&#1080;&#1094;&#1080;&#1087;&#1072;&#1083;&#1100;&#1085;&#1099;&#1081;%20&#1076;&#1086;&#1083;&#1075;\2020%20&#1075;&#1086;&#1076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rotY val="7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107643073930113"/>
          <c:y val="0.21434376402431571"/>
          <c:w val="0.63948512685914261"/>
          <c:h val="0.58223355500251073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1.5481371612954875E-2"/>
                  <c:y val="-3.1088082901554442E-2"/>
                </c:manualLayout>
              </c:layout>
              <c:showVal val="1"/>
            </c:dLbl>
            <c:dLbl>
              <c:idx val="1"/>
              <c:layout>
                <c:manualLayout>
                  <c:x val="2.7092400322670802E-2"/>
                  <c:y val="-5.1813471502590934E-2"/>
                </c:manualLayout>
              </c:layout>
              <c:showVal val="1"/>
            </c:dLbl>
            <c:dLbl>
              <c:idx val="2"/>
              <c:layout>
                <c:manualLayout>
                  <c:x val="1.9351562140488623E-2"/>
                  <c:y val="-4.1450777202072478E-2"/>
                </c:manualLayout>
              </c:layout>
              <c:showVal val="1"/>
            </c:dLbl>
            <c:dLbl>
              <c:idx val="3"/>
              <c:layout>
                <c:manualLayout>
                  <c:x val="1.7416543064574082E-2"/>
                  <c:y val="-2.7633851468048535E-2"/>
                </c:manualLayout>
              </c:layout>
              <c:showVal val="1"/>
            </c:dLbl>
            <c:dLbl>
              <c:idx val="4"/>
              <c:layout>
                <c:manualLayout>
                  <c:x val="5.2753044307572734E-3"/>
                  <c:y val="-2.7633851468048459E-2"/>
                </c:manualLayout>
              </c:layout>
              <c:showVal val="1"/>
            </c:dLbl>
            <c:dLbl>
              <c:idx val="5"/>
              <c:layout>
                <c:manualLayout>
                  <c:x val="1.3188261076893072E-2"/>
                  <c:y val="-2.7633851468048459E-2"/>
                </c:manualLayout>
              </c:layout>
              <c:showVal val="1"/>
            </c:dLbl>
            <c:txPr>
              <a:bodyPr/>
              <a:lstStyle/>
              <a:p>
                <a:pPr>
                  <a:defRPr sz="1070" b="1" i="0" baseline="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год!$A$3:$F$3</c:f>
              <c:strCache>
                <c:ptCount val="6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  <c:pt idx="5">
                  <c:v>1 квартал 2020 года</c:v>
                </c:pt>
              </c:strCache>
            </c:strRef>
          </c:cat>
          <c:val>
            <c:numRef>
              <c:f>год!$A$4:$F$4</c:f>
              <c:numCache>
                <c:formatCode>_-* #,##0.00_р_._-;\-* #,##0.00_р_._-;_-* "-"??_р_._-;_-@_-</c:formatCode>
                <c:ptCount val="6"/>
                <c:pt idx="0">
                  <c:v>3363</c:v>
                </c:pt>
                <c:pt idx="1">
                  <c:v>1870</c:v>
                </c:pt>
                <c:pt idx="2">
                  <c:v>777</c:v>
                </c:pt>
                <c:pt idx="3">
                  <c:v>446</c:v>
                </c:pt>
                <c:pt idx="4" formatCode="#,##0.00_ ;\-#,##0.00\ ">
                  <c:v>0</c:v>
                </c:pt>
                <c:pt idx="5" formatCode="#,##0.00_ ;\-#,##0.00\ ">
                  <c:v>0</c:v>
                </c:pt>
              </c:numCache>
            </c:numRef>
          </c:val>
        </c:ser>
        <c:shape val="cone"/>
        <c:axId val="90433792"/>
        <c:axId val="90435584"/>
        <c:axId val="0"/>
      </c:bar3DChart>
      <c:catAx>
        <c:axId val="9043379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90435584"/>
        <c:crosses val="autoZero"/>
        <c:auto val="1"/>
        <c:lblAlgn val="ctr"/>
        <c:lblOffset val="100"/>
      </c:catAx>
      <c:valAx>
        <c:axId val="90435584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extTo"/>
        <c:crossAx val="90433792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scene3d>
      <a:camera prst="orthographicFront"/>
      <a:lightRig rig="threePt" dir="t"/>
    </a:scene3d>
    <a:sp3d prstMaterial="dkEdge">
      <a:bevelB/>
    </a:sp3d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0.81667</cdr:x>
      <cdr:y>0.03774</cdr:y>
    </cdr:from>
    <cdr:to>
      <cdr:x>0.975</cdr:x>
      <cdr:y>0.11321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00924" y="142877"/>
          <a:ext cx="135732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Тыс. руб.</a:t>
          </a:r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571480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Объем муниципального долга 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Городского округа Верхняя Тура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14282" y="1785925"/>
          <a:ext cx="8572560" cy="3786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357166"/>
            <a:ext cx="485778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государственный (муниципальный) долг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сумма задолженности государства (муниципалитета) внешним и внутренним кредиторам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1538" y="3000372"/>
            <a:ext cx="7858180" cy="3429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Следует отметить что последние заимствования в сумме 1200 тыс.руб. Городским округом Верхняя Тура производились в декабре 2012 года. Из областного  бюджета был получен кредит 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производится только погашение ранее полученных кредитов. В 1 квартале 2019 года полностью погашены все  реструктуризированные кредиты Городского округа Верхняя Тура на сумму 446 тыс.руб. По итогам 1 квартала 2020 года заимствований не производилось, муниципальный долг отсутствует.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</TotalTime>
  <Words>127</Words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муниципального долга      Городского округа Верхняя Тура </dc:title>
  <dc:creator>Ольга Павловна</dc:creator>
  <cp:lastModifiedBy>Office</cp:lastModifiedBy>
  <cp:revision>17</cp:revision>
  <dcterms:created xsi:type="dcterms:W3CDTF">2016-05-25T06:33:36Z</dcterms:created>
  <dcterms:modified xsi:type="dcterms:W3CDTF">2020-04-10T10:10:27Z</dcterms:modified>
</cp:coreProperties>
</file>