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0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119"/>
          <c:y val="0.21434376402431571"/>
          <c:w val="0.63948512685914261"/>
          <c:h val="0.58223355500251073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8E-2"/>
                  <c:y val="-3.1088082901554449E-2"/>
                </c:manualLayout>
              </c:layout>
              <c:showVal val="1"/>
            </c:dLbl>
            <c:dLbl>
              <c:idx val="1"/>
              <c:layout>
                <c:manualLayout>
                  <c:x val="2.7092400322670809E-2"/>
                  <c:y val="-5.1813471502590955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9E-2"/>
                  <c:y val="-2.7633851468048549E-2"/>
                </c:manualLayout>
              </c:layout>
              <c:showVal val="1"/>
            </c:dLbl>
            <c:dLbl>
              <c:idx val="4"/>
              <c:layout>
                <c:manualLayout>
                  <c:x val="5.275304430757276E-3"/>
                  <c:y val="-2.7633851468048469E-2"/>
                </c:manualLayout>
              </c:layout>
              <c:showVal val="1"/>
            </c:dLbl>
            <c:dLbl>
              <c:idx val="5"/>
              <c:layout>
                <c:manualLayout>
                  <c:x val="1.3188261076893073E-2"/>
                  <c:y val="-2.7633851468048469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год!$A$3:$F$3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1 полугодие 2020 года</c:v>
                </c:pt>
              </c:strCache>
            </c:strRef>
          </c:cat>
          <c:val>
            <c:numRef>
              <c:f>год!$A$4:$F$4</c:f>
              <c:numCache>
                <c:formatCode>_-* #,##0.00_р_._-;\-* #,##0.00_р_._-;_-* "-"??_р_._-;_-@_-</c:formatCode>
                <c:ptCount val="6"/>
                <c:pt idx="0">
                  <c:v>3363</c:v>
                </c:pt>
                <c:pt idx="1">
                  <c:v>1870</c:v>
                </c:pt>
                <c:pt idx="2">
                  <c:v>777</c:v>
                </c:pt>
                <c:pt idx="3">
                  <c:v>446</c:v>
                </c:pt>
                <c:pt idx="4" formatCode="#,##0.00_ ;\-#,##0.00\ ">
                  <c:v>0</c:v>
                </c:pt>
                <c:pt idx="5" formatCode="#,##0.00_ ;\-#,##0.00\ ">
                  <c:v>0</c:v>
                </c:pt>
              </c:numCache>
            </c:numRef>
          </c:val>
        </c:ser>
        <c:shape val="cone"/>
        <c:axId val="74610176"/>
        <c:axId val="74611712"/>
        <c:axId val="0"/>
      </c:bar3DChart>
      <c:catAx>
        <c:axId val="74610176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4611712"/>
        <c:crosses val="autoZero"/>
        <c:auto val="1"/>
        <c:lblAlgn val="ctr"/>
        <c:lblOffset val="100"/>
      </c:catAx>
      <c:valAx>
        <c:axId val="7461171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74610176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0.77608</cdr:x>
      <cdr:y>0.12176</cdr:y>
    </cdr:from>
    <cdr:to>
      <cdr:x>0.90967</cdr:x>
      <cdr:y>0.1943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10250" y="447675"/>
          <a:ext cx="1000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/>
            <a:t>тыс.</a:t>
          </a:r>
          <a:r>
            <a:rPr lang="ru-RU" sz="1100" baseline="0"/>
            <a:t> руб.</a:t>
          </a:r>
          <a:endParaRPr lang="ru-RU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13.08.2020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571480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Объем муниципального долга 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85720" y="1357298"/>
          <a:ext cx="8501122" cy="464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1538" y="3214686"/>
            <a:ext cx="7858180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В 1 квартале 2019 года полностью погашены все  реструктуризированные кредиты Городского округа Верхняя Тура на сумму 446 тыс.руб. По итогам 1 полугодия 2020 года заимствований не производилось, муниципальный долг отсутствует.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127</Words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18</cp:revision>
  <dcterms:created xsi:type="dcterms:W3CDTF">2016-05-25T06:33:36Z</dcterms:created>
  <dcterms:modified xsi:type="dcterms:W3CDTF">2020-08-13T03:54:42Z</dcterms:modified>
</cp:coreProperties>
</file>