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8" r:id="rId2"/>
    <p:sldId id="259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696" autoAdjust="0"/>
  </p:normalViewPr>
  <p:slideViewPr>
    <p:cSldViewPr>
      <p:cViewPr varScale="1">
        <p:scale>
          <a:sx n="106" d="100"/>
          <a:sy n="106" d="100"/>
        </p:scale>
        <p:origin x="-172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\\serverfo\fin\&#1054;&#1083;&#1103;%20&#1050;&#1086;&#1074;&#1099;&#1088;&#1079;&#1080;&#1085;&#1072;\&#1076;&#1083;&#1103;%20&#1089;&#1072;&#1081;&#1090;&#1072;\&#1084;&#1091;&#1085;&#1080;&#1094;&#1080;&#1087;&#1072;&#1083;&#1100;&#1085;&#1099;&#1081;%20&#1076;&#1086;&#1083;&#1075;\2016%20&#1075;&#1086;&#1076;\&#1051;&#1080;&#1089;&#1090;%20Microsoft%20Office%20Excel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rotY val="70"/>
      <c:rAngAx val="1"/>
    </c:view3D>
    <c:sideWall>
      <c:spPr>
        <a:noFill/>
        <a:ln w="25400">
          <a:noFill/>
        </a:ln>
      </c:spPr>
    </c:sideWall>
    <c:backWall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0.18107643073930052"/>
          <c:y val="0.21434376402431571"/>
          <c:w val="0.63948512685914261"/>
          <c:h val="0.5822335550025125"/>
        </c:manualLayout>
      </c:layout>
      <c:bar3DChart>
        <c:barDir val="col"/>
        <c:grouping val="clustered"/>
        <c:ser>
          <c:idx val="0"/>
          <c:order val="0"/>
          <c:dLbls>
            <c:dLbl>
              <c:idx val="0"/>
              <c:layout>
                <c:manualLayout>
                  <c:x val="1.5481371612954823E-2"/>
                  <c:y val="-3.1088082901554442E-2"/>
                </c:manualLayout>
              </c:layout>
              <c:showVal val="1"/>
            </c:dLbl>
            <c:dLbl>
              <c:idx val="1"/>
              <c:layout>
                <c:manualLayout>
                  <c:x val="2.7092400322670802E-2"/>
                  <c:y val="-5.1813471502590878E-2"/>
                </c:manualLayout>
              </c:layout>
              <c:showVal val="1"/>
            </c:dLbl>
            <c:dLbl>
              <c:idx val="2"/>
              <c:layout>
                <c:manualLayout>
                  <c:x val="1.9351562140488623E-2"/>
                  <c:y val="-4.1450777202072478E-2"/>
                </c:manualLayout>
              </c:layout>
              <c:showVal val="1"/>
            </c:dLbl>
            <c:dLbl>
              <c:idx val="3"/>
              <c:layout>
                <c:manualLayout>
                  <c:x val="1.7416543064574082E-2"/>
                  <c:y val="-2.7633851468048452E-2"/>
                </c:manualLayout>
              </c:layout>
              <c:showVal val="1"/>
            </c:dLbl>
            <c:txPr>
              <a:bodyPr/>
              <a:lstStyle/>
              <a:p>
                <a:pPr>
                  <a:defRPr sz="1070" b="1" i="0" baseline="0">
                    <a:solidFill>
                      <a:schemeClr val="tx2">
                        <a:lumMod val="25000"/>
                      </a:schemeClr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Лист1!$A$3:$D$3</c:f>
              <c:strCache>
                <c:ptCount val="4"/>
                <c:pt idx="0">
                  <c:v>2013 год</c:v>
                </c:pt>
                <c:pt idx="1">
                  <c:v>2014 год</c:v>
                </c:pt>
                <c:pt idx="2">
                  <c:v>2015 год</c:v>
                </c:pt>
                <c:pt idx="3">
                  <c:v> 2016 год </c:v>
                </c:pt>
              </c:strCache>
            </c:strRef>
          </c:cat>
          <c:val>
            <c:numRef>
              <c:f>Лист1!$A$4:$D$4</c:f>
              <c:numCache>
                <c:formatCode>_-* #,##0.00_р_._-;\-* #,##0.00_р_._-;_-* "-"??_р_._-;_-@_-</c:formatCode>
                <c:ptCount val="4"/>
                <c:pt idx="0">
                  <c:v>5948</c:v>
                </c:pt>
                <c:pt idx="1">
                  <c:v>4655</c:v>
                </c:pt>
                <c:pt idx="2">
                  <c:v>3363</c:v>
                </c:pt>
                <c:pt idx="3">
                  <c:v>1870</c:v>
                </c:pt>
              </c:numCache>
            </c:numRef>
          </c:val>
        </c:ser>
        <c:shape val="cone"/>
        <c:axId val="62416384"/>
        <c:axId val="62524032"/>
        <c:axId val="0"/>
      </c:bar3DChart>
      <c:catAx>
        <c:axId val="62416384"/>
        <c:scaling>
          <c:orientation val="minMax"/>
        </c:scaling>
        <c:axPos val="b"/>
        <c:tickLblPos val="nextTo"/>
        <c:txPr>
          <a:bodyPr/>
          <a:lstStyle/>
          <a:p>
            <a:pPr>
              <a:defRPr>
                <a:solidFill>
                  <a:schemeClr val="tx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62524032"/>
        <c:crosses val="autoZero"/>
        <c:auto val="1"/>
        <c:lblAlgn val="ctr"/>
        <c:lblOffset val="100"/>
      </c:catAx>
      <c:valAx>
        <c:axId val="62524032"/>
        <c:scaling>
          <c:orientation val="minMax"/>
        </c:scaling>
        <c:delete val="1"/>
        <c:axPos val="l"/>
        <c:numFmt formatCode="_-* #,##0.00_р_._-;\-* #,##0.00_р_._-;_-* &quot;-&quot;??_р_._-;_-@_-" sourceLinked="1"/>
        <c:tickLblPos val="nextTo"/>
        <c:crossAx val="62416384"/>
        <c:crosses val="autoZero"/>
        <c:crossBetween val="between"/>
      </c:valAx>
      <c:spPr>
        <a:noFill/>
        <a:ln w="25400">
          <a:noFill/>
        </a:ln>
      </c:spPr>
    </c:plotArea>
    <c:plotVisOnly val="1"/>
  </c:chart>
  <c:spPr>
    <a:gradFill>
      <a:gsLst>
        <a:gs pos="0">
          <a:schemeClr val="accent1">
            <a:tint val="66000"/>
            <a:satMod val="160000"/>
          </a:schemeClr>
        </a:gs>
        <a:gs pos="50000">
          <a:schemeClr val="accent1">
            <a:tint val="44500"/>
            <a:satMod val="160000"/>
          </a:schemeClr>
        </a:gs>
        <a:gs pos="100000">
          <a:schemeClr val="accent1">
            <a:tint val="23500"/>
            <a:satMod val="160000"/>
          </a:schemeClr>
        </a:gs>
      </a:gsLst>
      <a:lin ang="5400000" scaled="0"/>
    </a:gradFill>
    <a:scene3d>
      <a:camera prst="orthographicFront"/>
      <a:lightRig rig="threePt" dir="t"/>
    </a:scene3d>
    <a:sp3d prstMaterial="dkEdge">
      <a:bevelB/>
    </a:sp3d>
  </c:spPr>
  <c:externalData r:id="rId1"/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0.76418</cdr:x>
      <cdr:y>0.13204</cdr:y>
    </cdr:from>
    <cdr:to>
      <cdr:x>0.92194</cdr:x>
      <cdr:y>0.23768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429156" y="357190"/>
          <a:ext cx="914400" cy="28575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ru-RU" sz="1100" dirty="0" smtClean="0">
              <a:solidFill>
                <a:schemeClr val="tx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rPr>
            <a:t>Тыс.руб.</a:t>
          </a:r>
          <a:endParaRPr lang="ru-RU" sz="1100" dirty="0">
            <a:solidFill>
              <a:schemeClr val="tx2">
                <a:lumMod val="25000"/>
              </a:schemeClr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13.03.2017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13.03.2017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13.03.2017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13.03.2017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13.03.2017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13.03.2017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000232" y="285728"/>
            <a:ext cx="564360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Объем муниципального долга Городского округа Верхняя Тура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1795442" y="1438260"/>
          <a:ext cx="5795987" cy="27051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285720" y="357166"/>
            <a:ext cx="4857784" cy="192882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государственный (муниципальный) долг 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– сумма задолженности государства (муниципалитета) внешним и внутренним кредиторам</a:t>
            </a:r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1571604" y="3214686"/>
            <a:ext cx="7358114" cy="321471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Следует отметить что последние заимствования в сумме 1200 тыс.руб. Городским округом Верхняя Тура производились в декабре 2012 года Из областного  бюджета был получен кредит для выплаты заработной платы работникам учреждений бюджетной сферы с целью не допустить рост задолженности по заработной плате. Начиная с 2013 года производится только погашение ранее полученных кредитов. Таким образом,  муниципальный долг города Верхняя Тура неуклонно снижается. Погашение долга производится в строгом соответствии с графиками погашения задолженности.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23</TotalTime>
  <Words>113</Words>
  <PresentationFormat>Экран (4:3)</PresentationFormat>
  <Paragraphs>8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Открытая</vt:lpstr>
      <vt:lpstr>Слайд 1</vt:lpstr>
      <vt:lpstr>Слайд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Объем муниципального долга      Городского округа Верхняя Тура </dc:title>
  <dc:creator>Ольга Павловна</dc:creator>
  <cp:lastModifiedBy>Office</cp:lastModifiedBy>
  <cp:revision>7</cp:revision>
  <dcterms:created xsi:type="dcterms:W3CDTF">2016-05-25T06:33:36Z</dcterms:created>
  <dcterms:modified xsi:type="dcterms:W3CDTF">2017-03-13T04:37:15Z</dcterms:modified>
</cp:coreProperties>
</file>