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0\&#1054;&#1089;&#1085;&#1086;&#1074;&#1085;&#1099;&#1077;%20&#1087;&#1072;&#1088;&#1072;&#1084;&#1077;&#1090;&#1088;&#1099;%202020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0\&#1054;&#1089;&#1085;&#1086;&#1074;&#1085;&#1099;&#1077;%20&#1087;&#1072;&#1088;&#1072;&#1084;&#1077;&#1090;&#1088;&#1099;%202020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94999840109026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доходы'!$A$3:$A$18</c:f>
              <c:strCache>
                <c:ptCount val="16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 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пошлина, сборы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Платежи при пользовании природными ресурсами</c:v>
                </c:pt>
                <c:pt idx="11">
                  <c:v>Доходы от оказания платных услуг и компенсации затрат государства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Штрафы,санкции,возмещение ущерба</c:v>
                </c:pt>
                <c:pt idx="14">
                  <c:v>Прочие неналоговые доходы</c:v>
                </c:pt>
                <c:pt idx="15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доходы'!$B$3:$B$18</c:f>
              <c:numCache>
                <c:formatCode>#,##0</c:formatCode>
                <c:ptCount val="16"/>
                <c:pt idx="0">
                  <c:v>57999</c:v>
                </c:pt>
                <c:pt idx="1">
                  <c:v>5038</c:v>
                </c:pt>
                <c:pt idx="2" formatCode="General">
                  <c:v>1967</c:v>
                </c:pt>
                <c:pt idx="3" formatCode="General">
                  <c:v>1266</c:v>
                </c:pt>
                <c:pt idx="4" formatCode="General">
                  <c:v>1</c:v>
                </c:pt>
                <c:pt idx="5" formatCode="General">
                  <c:v>40</c:v>
                </c:pt>
                <c:pt idx="6" formatCode="General">
                  <c:v>517</c:v>
                </c:pt>
                <c:pt idx="7">
                  <c:v>4033</c:v>
                </c:pt>
                <c:pt idx="8" formatCode="General">
                  <c:v>39</c:v>
                </c:pt>
                <c:pt idx="9" formatCode="General">
                  <c:v>2647</c:v>
                </c:pt>
                <c:pt idx="10" formatCode="0">
                  <c:v>11</c:v>
                </c:pt>
                <c:pt idx="11" formatCode="0">
                  <c:v>87</c:v>
                </c:pt>
                <c:pt idx="12" formatCode="General">
                  <c:v>398</c:v>
                </c:pt>
                <c:pt idx="13" formatCode="General">
                  <c:v>234</c:v>
                </c:pt>
                <c:pt idx="14" formatCode="General">
                  <c:v>9</c:v>
                </c:pt>
                <c:pt idx="15">
                  <c:v>553643</c:v>
                </c:pt>
              </c:numCache>
            </c:numRef>
          </c:val>
        </c:ser>
        <c:shape val="cylinder"/>
        <c:axId val="79345536"/>
        <c:axId val="79347072"/>
        <c:axId val="0"/>
      </c:bar3DChart>
      <c:catAx>
        <c:axId val="7934553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79347072"/>
        <c:crosses val="autoZero"/>
        <c:auto val="1"/>
        <c:lblAlgn val="ctr"/>
        <c:lblOffset val="100"/>
      </c:catAx>
      <c:valAx>
        <c:axId val="79347072"/>
        <c:scaling>
          <c:orientation val="minMax"/>
        </c:scaling>
        <c:delete val="1"/>
        <c:axPos val="l"/>
        <c:numFmt formatCode="#,##0" sourceLinked="1"/>
        <c:tickLblPos val="nextTo"/>
        <c:crossAx val="79345536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4582359496857675"/>
          <c:y val="2.3770934629929821E-2"/>
          <c:w val="0.83579712591227051"/>
          <c:h val="0.32236722435627524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9.2573942392209386E-3"/>
                  <c:y val="0.1197244344456945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34533</c:v>
                </c:pt>
                <c:pt idx="1">
                  <c:v>350</c:v>
                </c:pt>
                <c:pt idx="2">
                  <c:v>4647</c:v>
                </c:pt>
                <c:pt idx="3">
                  <c:v>41039</c:v>
                </c:pt>
                <c:pt idx="4">
                  <c:v>223693</c:v>
                </c:pt>
                <c:pt idx="5">
                  <c:v>68</c:v>
                </c:pt>
                <c:pt idx="6">
                  <c:v>169956</c:v>
                </c:pt>
                <c:pt idx="7">
                  <c:v>17136</c:v>
                </c:pt>
                <c:pt idx="8">
                  <c:v>24808</c:v>
                </c:pt>
                <c:pt idx="9">
                  <c:v>8783</c:v>
                </c:pt>
                <c:pt idx="10">
                  <c:v>395</c:v>
                </c:pt>
              </c:numCache>
            </c:numRef>
          </c:val>
        </c:ser>
        <c:shape val="cylinder"/>
        <c:axId val="79527296"/>
        <c:axId val="79537280"/>
        <c:axId val="0"/>
      </c:bar3DChart>
      <c:catAx>
        <c:axId val="79527296"/>
        <c:scaling>
          <c:orientation val="minMax"/>
        </c:scaling>
        <c:axPos val="b"/>
        <c:numFmt formatCode="#,##0.00" sourceLinked="1"/>
        <c:tickLblPos val="nextTo"/>
        <c:spPr>
          <a:noFill/>
        </c:spPr>
        <c:crossAx val="79537280"/>
        <c:crosses val="autoZero"/>
        <c:auto val="1"/>
        <c:lblAlgn val="ctr"/>
        <c:lblOffset val="100"/>
      </c:catAx>
      <c:valAx>
        <c:axId val="79537280"/>
        <c:scaling>
          <c:orientation val="minMax"/>
        </c:scaling>
        <c:delete val="1"/>
        <c:axPos val="l"/>
        <c:numFmt formatCode="#,##0" sourceLinked="1"/>
        <c:tickLblPos val="nextTo"/>
        <c:crossAx val="7952729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0.54124</cdr:x>
      <cdr:y>0.08</cdr:y>
    </cdr:from>
    <cdr:to>
      <cdr:x>0.63121</cdr:x>
      <cdr:y>0.25067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0726" y="4286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0.61856</cdr:x>
      <cdr:y>0.06667</cdr:y>
    </cdr:from>
    <cdr:to>
      <cdr:x>0.69588</cdr:x>
      <cdr:y>0.12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86544" y="357190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bg2">
                  <a:lumMod val="75000"/>
                </a:schemeClr>
              </a:solidFill>
            </a:rPr>
            <a:t>Тыс. руб.</a:t>
          </a:r>
          <a:endParaRPr lang="ru-RU" sz="1100" dirty="0">
            <a:solidFill>
              <a:schemeClr val="bg2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январь-август 2020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428736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627 929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880 611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71,3 %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571612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525 408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938 074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56,0%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71736" y="4857760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января-августа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текущего года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102 521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57 463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392906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928667"/>
          <a:ext cx="8143931" cy="5643604"/>
        </p:xfrm>
        <a:graphic>
          <a:graphicData uri="http://schemas.openxmlformats.org/drawingml/2006/table">
            <a:tbl>
              <a:tblPr/>
              <a:tblGrid>
                <a:gridCol w="4038405"/>
                <a:gridCol w="1666821"/>
                <a:gridCol w="1901742"/>
                <a:gridCol w="536963"/>
              </a:tblGrid>
              <a:tr h="600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2020 год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январь-август 2020 года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78 028 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57 999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74,3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002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8433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5 038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59,7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3005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1967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74,3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Единый сельскохозяйственный налог 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34,8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3578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5224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4 033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пошлина, сборы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18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3550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2647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74,6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55,0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01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003" marR="6003" marT="60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398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68,2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003" marR="6003" marT="60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234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003" marR="6003" marT="60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003" marR="6003" marT="60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776 280 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553 643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71,3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0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003" marR="6003" marT="60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880 611 </a:t>
                      </a:r>
                    </a:p>
                  </a:txBody>
                  <a:tcPr marL="6003" marR="6003" marT="60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627 929 </a:t>
                      </a:r>
                    </a:p>
                  </a:txBody>
                  <a:tcPr marL="6003" marR="6003" marT="60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71,3</a:t>
                      </a:r>
                    </a:p>
                  </a:txBody>
                  <a:tcPr marL="6003" marR="6003" marT="60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20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январь-август 2020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-500098" y="857232"/>
          <a:ext cx="10163175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30" y="1397000"/>
          <a:ext cx="6429419" cy="3815154"/>
        </p:xfrm>
        <a:graphic>
          <a:graphicData uri="http://schemas.openxmlformats.org/drawingml/2006/table">
            <a:tbl>
              <a:tblPr/>
              <a:tblGrid>
                <a:gridCol w="3099708"/>
                <a:gridCol w="1273853"/>
                <a:gridCol w="1259700"/>
                <a:gridCol w="796158"/>
              </a:tblGrid>
              <a:tr h="1002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2020год,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январь-август 2020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3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54 437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34 533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77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7 133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4 647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107 005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41 039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5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429 626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223 693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252 897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169 956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26 852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17 136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47 277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24 808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11 527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8 783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31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59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938 074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525 408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января-августа  2020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71524" y="1714488"/>
          <a:ext cx="7600951" cy="4652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728667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января-августа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2020 года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102 521тыс.руб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доходов над произведенными 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2414</TotalTime>
  <Words>529</Words>
  <Application>Microsoft Office PowerPoint</Application>
  <PresentationFormat>Экран (4:3)</PresentationFormat>
  <Paragraphs>147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январь-август 2020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360</cp:revision>
  <dcterms:created xsi:type="dcterms:W3CDTF">2016-05-26T09:08:06Z</dcterms:created>
  <dcterms:modified xsi:type="dcterms:W3CDTF">2020-09-15T03:29:08Z</dcterms:modified>
</cp:coreProperties>
</file>