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8" r:id="rId4"/>
    <p:sldId id="259" r:id="rId5"/>
    <p:sldId id="267" r:id="rId6"/>
    <p:sldId id="273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1\&#1086;&#1089;&#1085;&#1086;&#1074;&#1085;&#1099;&#1077;%20&#1087;&#1072;&#1088;&#1072;&#1084;&#1077;&#1090;&#1088;&#1099;%202021\&#1076;&#1080;&#1072;&#1075;&#1088;&#1072;&#1084;&#1084;&#1099;%20&#1086;&#1089;&#1085;.%20&#1087;&#1072;&#1088;&#1072;&#1084;&#1077;&#1090;&#1088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1\&#1086;&#1089;&#1085;&#1086;&#1074;&#1085;&#1099;&#1077;%20&#1087;&#1072;&#1088;&#1072;&#1084;&#1077;&#1090;&#1088;&#1099;%202021\&#1076;&#1080;&#1072;&#1075;&#1088;&#1072;&#1084;&#1084;&#1099;%20&#1086;&#1089;&#1085;.%20&#1087;&#1072;&#1088;&#1072;&#1084;&#1077;&#1090;&#1088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4849953697308321"/>
          <c:y val="0"/>
          <c:w val="0.8243769320501606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доходы'!$A$3:$A$16</c:f>
              <c:strCache>
                <c:ptCount val="14"/>
                <c:pt idx="0">
                  <c:v>Налог на доходы физических лиц</c:v>
                </c:pt>
                <c:pt idx="1">
                  <c:v>Акцизы по подакцизным товарам (продукции)</c:v>
                </c:pt>
                <c:pt idx="2">
                  <c:v>Налог, взимаемый в связи с применением упрощенной системы налогообложения</c:v>
                </c:pt>
                <c:pt idx="3">
                  <c:v>Единый налог на вмененный доход для отдельных видов деятельности</c:v>
                </c:pt>
                <c:pt idx="4">
                  <c:v>Налог, взимаемый в связи с применением патентной системы налогообложения</c:v>
                </c:pt>
                <c:pt idx="5">
                  <c:v>Налог на имущество физических лиц</c:v>
                </c:pt>
                <c:pt idx="6">
                  <c:v>Земельный налог</c:v>
                </c:pt>
                <c:pt idx="7">
                  <c:v>Государственная пошлина</c:v>
                </c:pt>
                <c:pt idx="8">
                  <c:v>Доходы от использования имущества, находящегося в государственной и муниципальной собственности</c:v>
                </c:pt>
                <c:pt idx="9">
                  <c:v>Платежи при пользовании природными ресурсами</c:v>
                </c:pt>
                <c:pt idx="10">
                  <c:v>Доходы от оказания платных услуг и компенсации затрат государства</c:v>
                </c:pt>
                <c:pt idx="11">
                  <c:v>Доходы от продажи материальных и нематериальных активов</c:v>
                </c:pt>
                <c:pt idx="12">
                  <c:v>Штрафы,санкции,возмещение ущерба</c:v>
                </c:pt>
                <c:pt idx="13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доходы'!$B$3:$B$16</c:f>
              <c:numCache>
                <c:formatCode>#,##0</c:formatCode>
                <c:ptCount val="14"/>
                <c:pt idx="0">
                  <c:v>57063</c:v>
                </c:pt>
                <c:pt idx="1">
                  <c:v>5775</c:v>
                </c:pt>
                <c:pt idx="2" formatCode="General">
                  <c:v>6689</c:v>
                </c:pt>
                <c:pt idx="3" formatCode="General">
                  <c:v>452</c:v>
                </c:pt>
                <c:pt idx="4" formatCode="General">
                  <c:v>603</c:v>
                </c:pt>
                <c:pt idx="5" formatCode="General">
                  <c:v>480</c:v>
                </c:pt>
                <c:pt idx="6" formatCode="General">
                  <c:v>3410</c:v>
                </c:pt>
                <c:pt idx="7" formatCode="General">
                  <c:v>-12</c:v>
                </c:pt>
                <c:pt idx="8" formatCode="General">
                  <c:v>4808</c:v>
                </c:pt>
                <c:pt idx="9" formatCode="General">
                  <c:v>17</c:v>
                </c:pt>
                <c:pt idx="10" formatCode="General">
                  <c:v>711</c:v>
                </c:pt>
                <c:pt idx="11" formatCode="General">
                  <c:v>1253</c:v>
                </c:pt>
                <c:pt idx="12" formatCode="General">
                  <c:v>92</c:v>
                </c:pt>
                <c:pt idx="13">
                  <c:v>430258</c:v>
                </c:pt>
              </c:numCache>
            </c:numRef>
          </c:val>
        </c:ser>
        <c:shape val="cylinder"/>
        <c:axId val="91578752"/>
        <c:axId val="91581440"/>
        <c:axId val="0"/>
      </c:bar3DChart>
      <c:catAx>
        <c:axId val="9157875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91581440"/>
        <c:crosses val="autoZero"/>
        <c:auto val="1"/>
        <c:lblAlgn val="ctr"/>
        <c:lblOffset val="100"/>
      </c:catAx>
      <c:valAx>
        <c:axId val="91581440"/>
        <c:scaling>
          <c:orientation val="minMax"/>
        </c:scaling>
        <c:delete val="1"/>
        <c:axPos val="l"/>
        <c:numFmt formatCode="#,##0" sourceLinked="1"/>
        <c:tickLblPos val="nextTo"/>
        <c:crossAx val="91578752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3688502485138496"/>
          <c:y val="3.2104330708661442E-2"/>
          <c:w val="0.86311497514861502"/>
          <c:h val="0.56403390201224846"/>
        </c:manualLayout>
      </c:layout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-4.1504411148688847E-3"/>
                  <c:y val="5.6893217295206728E-3"/>
                </c:manualLayout>
              </c:layout>
              <c:showVal val="1"/>
            </c:dLbl>
            <c:dLbl>
              <c:idx val="5"/>
              <c:layout>
                <c:manualLayout>
                  <c:x val="8.4444696459693748E-3"/>
                  <c:y val="-2.3090861075630433E-2"/>
                </c:manualLayout>
              </c:layout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расходы'!$A$4:$A$14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расходы'!$B$4:$B$14</c:f>
              <c:numCache>
                <c:formatCode>#,##0</c:formatCode>
                <c:ptCount val="11"/>
                <c:pt idx="0">
                  <c:v>27212</c:v>
                </c:pt>
                <c:pt idx="1">
                  <c:v>367</c:v>
                </c:pt>
                <c:pt idx="2">
                  <c:v>4205</c:v>
                </c:pt>
                <c:pt idx="3">
                  <c:v>56157</c:v>
                </c:pt>
                <c:pt idx="4">
                  <c:v>147375</c:v>
                </c:pt>
                <c:pt idx="5">
                  <c:v>143</c:v>
                </c:pt>
                <c:pt idx="6">
                  <c:v>192962</c:v>
                </c:pt>
                <c:pt idx="7">
                  <c:v>24109</c:v>
                </c:pt>
                <c:pt idx="8">
                  <c:v>28314</c:v>
                </c:pt>
                <c:pt idx="9">
                  <c:v>4776</c:v>
                </c:pt>
                <c:pt idx="10">
                  <c:v>273</c:v>
                </c:pt>
              </c:numCache>
            </c:numRef>
          </c:val>
        </c:ser>
        <c:shape val="cylinder"/>
        <c:axId val="61045376"/>
        <c:axId val="63749504"/>
        <c:axId val="0"/>
      </c:bar3DChart>
      <c:catAx>
        <c:axId val="61045376"/>
        <c:scaling>
          <c:orientation val="minMax"/>
        </c:scaling>
        <c:axPos val="b"/>
        <c:numFmt formatCode="#,##0.00" sourceLinked="1"/>
        <c:tickLblPos val="nextTo"/>
        <c:spPr>
          <a:noFill/>
        </c:spPr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3749504"/>
        <c:crosses val="autoZero"/>
        <c:auto val="1"/>
        <c:lblAlgn val="ctr"/>
        <c:lblOffset val="100"/>
      </c:catAx>
      <c:valAx>
        <c:axId val="63749504"/>
        <c:scaling>
          <c:orientation val="minMax"/>
        </c:scaling>
        <c:delete val="1"/>
        <c:axPos val="l"/>
        <c:numFmt formatCode="#,##0" sourceLinked="1"/>
        <c:tickLblPos val="nextTo"/>
        <c:crossAx val="61045376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9903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за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январь-август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2021 года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1428736"/>
            <a:ext cx="3714776" cy="185738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511 599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при плановых назначениях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749 466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68,3%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86380" y="1857364"/>
            <a:ext cx="3500462" cy="185738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485 893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806 852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60,2%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5984" y="4714884"/>
            <a:ext cx="492922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бюджета по итогам  отчетного периода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25 706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                                                                    при плановом дефиците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57 386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35743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14876" y="3929066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6" y="1000108"/>
          <a:ext cx="7715305" cy="5189842"/>
        </p:xfrm>
        <a:graphic>
          <a:graphicData uri="http://schemas.openxmlformats.org/drawingml/2006/table">
            <a:tbl>
              <a:tblPr/>
              <a:tblGrid>
                <a:gridCol w="3825859"/>
                <a:gridCol w="1579094"/>
                <a:gridCol w="1801650"/>
                <a:gridCol w="508702"/>
              </a:tblGrid>
              <a:tr h="5940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2021 год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январь-август 2021 года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102 220 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57 063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55,8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9406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8961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5 775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64,4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60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6700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6689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60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450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452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60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125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482,4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1518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31,6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5030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3410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67,8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пошлина, сборы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-12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37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6510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4808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73,9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Платежи при пользовании природными ресурсами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85,0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60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711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798,9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60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1922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1253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65,2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Штрафы,санкции,возмещение ущерба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615 921 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430 258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69,9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749 466 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511 599 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68,3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8204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+mj-lt"/>
                <a:cs typeface="Times New Roman" pitchFamily="18" charset="0"/>
              </a:rPr>
              <a:t>Структура доходов бюджета за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январь-август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2021 года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-314325" y="857232"/>
          <a:ext cx="9772650" cy="577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90" y="1428736"/>
          <a:ext cx="6215105" cy="3426658"/>
        </p:xfrm>
        <a:graphic>
          <a:graphicData uri="http://schemas.openxmlformats.org/drawingml/2006/table">
            <a:tbl>
              <a:tblPr/>
              <a:tblGrid>
                <a:gridCol w="2996385"/>
                <a:gridCol w="1231391"/>
                <a:gridCol w="1487263"/>
                <a:gridCol w="500066"/>
              </a:tblGrid>
              <a:tr h="9686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2021год,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Исполнено за  январь-август 2021 года,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испол-нения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60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Общегосударственные вопросы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37 807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27 212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021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оборона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983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6 722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4 205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62,6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021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экономика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149 674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56 157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37,5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8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Жилищно-коммунальное хозяйство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231 132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147 375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63,8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021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Охрана окружающей среды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89,4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021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Образование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271 373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192 962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71,1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021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Культура, кинематография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49 082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24 109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021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Социальная политика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52 848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28 314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53,6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021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Физическая культура и спорт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7 079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4 776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67,5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4194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Средства массовой информации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02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806 852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485 893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60,2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января-августа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2021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09561" y="1143000"/>
          <a:ext cx="852487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142984"/>
            <a:ext cx="600079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Результатом исполнения бюджета по итогам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января-августа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2021 года является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в </a:t>
            </a:r>
            <a:r>
              <a:rPr lang="ru-RU" smtClean="0">
                <a:latin typeface="Arial" pitchFamily="34" charset="0"/>
                <a:cs typeface="Arial" pitchFamily="34" charset="0"/>
              </a:rPr>
              <a:t>сумме </a:t>
            </a:r>
            <a:r>
              <a:rPr lang="ru-RU" b="1" smtClean="0">
                <a:latin typeface="Arial" pitchFamily="34" charset="0"/>
                <a:cs typeface="Arial" pitchFamily="34" charset="0"/>
              </a:rPr>
              <a:t>25 706 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90" y="3143248"/>
            <a:ext cx="364333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по итогам отчетного периода свидетельствует о превышении поступивших в отчетном периоде  доходов над произведенными расходами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786058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85725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</a:t>
            </a:r>
            <a:r>
              <a:rPr lang="ru-RU" smtClean="0">
                <a:latin typeface="Arial" pitchFamily="34" charset="0"/>
                <a:cs typeface="Arial" pitchFamily="34" charset="0"/>
              </a:rPr>
              <a:t>, время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работы: понедельник-четверг с 8-00 до 17-15, пятница с 8-00 до 16-00, перерыв с 12-30 до 13-30, телефон 8-34344-2-82-90 (145), 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2503</TotalTime>
  <Words>517</Words>
  <Application>Microsoft Office PowerPoint</Application>
  <PresentationFormat>Экран (4:3)</PresentationFormat>
  <Paragraphs>139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Основные параметры бюджета Городского округа Верхняя Тура за январь-август 2021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382</cp:revision>
  <dcterms:created xsi:type="dcterms:W3CDTF">2016-05-26T09:08:06Z</dcterms:created>
  <dcterms:modified xsi:type="dcterms:W3CDTF">2021-09-03T11:06:05Z</dcterms:modified>
</cp:coreProperties>
</file>