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2\&#1086;&#1089;&#1085;&#1086;&#1074;&#1085;&#1099;&#1077;%20&#1087;&#1072;&#1088;&#1072;&#1084;&#1077;&#1090;&#1088;&#1099;%202022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2\&#1086;&#1089;&#1085;&#1086;&#1074;&#1085;&#1099;&#1077;%20&#1087;&#1072;&#1088;&#1072;&#1084;&#1077;&#1090;&#1088;&#1099;%202022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5239817245066614"/>
          <c:y val="0"/>
          <c:w val="0.8243769320501606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доходы'!$A$3:$A$16</c:f>
              <c:strCache>
                <c:ptCount val="14"/>
                <c:pt idx="0">
                  <c:v>Налог на доходы физических лиц</c:v>
                </c:pt>
                <c:pt idx="1">
                  <c:v>Акцизы по подакцизным товарам (продукции)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Единый налог на вмененный доход для отдельных видов деятельности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Налог на имущество физических лиц</c:v>
                </c:pt>
                <c:pt idx="6">
                  <c:v>Земельный налог</c:v>
                </c:pt>
                <c:pt idx="7">
                  <c:v>Государственная пошлина</c:v>
                </c:pt>
                <c:pt idx="8">
                  <c:v>Доходы от использования имущества, находящегося в государственной и муниципальной собственности</c:v>
                </c:pt>
                <c:pt idx="9">
                  <c:v>Доходы от оказания платных услуг и компенсации затрат государства</c:v>
                </c:pt>
                <c:pt idx="10">
                  <c:v>Доходы от продажи материальных и нематериальных активов</c:v>
                </c:pt>
                <c:pt idx="11">
                  <c:v>Штрафы,санкции,возмещение ущерба</c:v>
                </c:pt>
                <c:pt idx="12">
                  <c:v>Прочие неналоговые доходы</c:v>
                </c:pt>
                <c:pt idx="13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доходы'!$B$3:$B$16</c:f>
              <c:numCache>
                <c:formatCode>#,##0</c:formatCode>
                <c:ptCount val="14"/>
                <c:pt idx="0">
                  <c:v>37532</c:v>
                </c:pt>
                <c:pt idx="1">
                  <c:v>3050</c:v>
                </c:pt>
                <c:pt idx="2" formatCode="General">
                  <c:v>4043</c:v>
                </c:pt>
                <c:pt idx="3" formatCode="General">
                  <c:v>101</c:v>
                </c:pt>
                <c:pt idx="4" formatCode="General">
                  <c:v>423</c:v>
                </c:pt>
                <c:pt idx="5" formatCode="General">
                  <c:v>204</c:v>
                </c:pt>
                <c:pt idx="6" formatCode="General">
                  <c:v>1650</c:v>
                </c:pt>
                <c:pt idx="7" formatCode="General">
                  <c:v>8</c:v>
                </c:pt>
                <c:pt idx="8" formatCode="General">
                  <c:v>5224</c:v>
                </c:pt>
                <c:pt idx="9" formatCode="General">
                  <c:v>1605</c:v>
                </c:pt>
                <c:pt idx="10" formatCode="General">
                  <c:v>2796</c:v>
                </c:pt>
                <c:pt idx="11" formatCode="General">
                  <c:v>1178</c:v>
                </c:pt>
                <c:pt idx="12" formatCode="General">
                  <c:v>-297</c:v>
                </c:pt>
                <c:pt idx="13">
                  <c:v>140242</c:v>
                </c:pt>
              </c:numCache>
            </c:numRef>
          </c:val>
        </c:ser>
        <c:shape val="cylinder"/>
        <c:axId val="67232128"/>
        <c:axId val="78761984"/>
        <c:axId val="0"/>
      </c:bar3DChart>
      <c:catAx>
        <c:axId val="6723212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8761984"/>
        <c:crosses val="autoZero"/>
        <c:auto val="1"/>
        <c:lblAlgn val="ctr"/>
        <c:lblOffset val="100"/>
      </c:catAx>
      <c:valAx>
        <c:axId val="78761984"/>
        <c:scaling>
          <c:orientation val="minMax"/>
        </c:scaling>
        <c:delete val="1"/>
        <c:axPos val="l"/>
        <c:numFmt formatCode="#,##0" sourceLinked="1"/>
        <c:tickLblPos val="nextTo"/>
        <c:crossAx val="67232128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3688502485138496"/>
          <c:y val="3.2104330708661422E-2"/>
          <c:w val="0.86311497514861502"/>
          <c:h val="0.56403390201224846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-4.1504411148688934E-3"/>
                  <c:y val="5.6893217295206919E-3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15495</c:v>
                </c:pt>
                <c:pt idx="1">
                  <c:v>141</c:v>
                </c:pt>
                <c:pt idx="2">
                  <c:v>2339</c:v>
                </c:pt>
                <c:pt idx="3">
                  <c:v>7113</c:v>
                </c:pt>
                <c:pt idx="4">
                  <c:v>13433</c:v>
                </c:pt>
                <c:pt idx="5">
                  <c:v>0</c:v>
                </c:pt>
                <c:pt idx="6">
                  <c:v>100322</c:v>
                </c:pt>
                <c:pt idx="7">
                  <c:v>12380</c:v>
                </c:pt>
                <c:pt idx="8">
                  <c:v>20644</c:v>
                </c:pt>
                <c:pt idx="9">
                  <c:v>3623</c:v>
                </c:pt>
                <c:pt idx="10">
                  <c:v>183</c:v>
                </c:pt>
              </c:numCache>
            </c:numRef>
          </c:val>
        </c:ser>
        <c:shape val="cylinder"/>
        <c:axId val="83980288"/>
        <c:axId val="83981824"/>
        <c:axId val="0"/>
      </c:bar3DChart>
      <c:catAx>
        <c:axId val="83980288"/>
        <c:scaling>
          <c:orientation val="minMax"/>
        </c:scaling>
        <c:axPos val="b"/>
        <c:numFmt formatCode="#,##0.00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83981824"/>
        <c:crosses val="autoZero"/>
        <c:auto val="1"/>
        <c:lblAlgn val="ctr"/>
        <c:lblOffset val="100"/>
      </c:catAx>
      <c:valAx>
        <c:axId val="83981824"/>
        <c:scaling>
          <c:orientation val="minMax"/>
        </c:scaling>
        <c:delete val="1"/>
        <c:axPos val="l"/>
        <c:numFmt formatCode="#,##0" sourceLinked="1"/>
        <c:tickLblPos val="nextTo"/>
        <c:crossAx val="83980288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0.34893</cdr:x>
      <cdr:y>0.09877</cdr:y>
    </cdr:from>
    <cdr:to>
      <cdr:x>0.46881</cdr:x>
      <cdr:y>0.14969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9950" y="609600"/>
          <a:ext cx="11715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0.33631</cdr:x>
      <cdr:y>0.20833</cdr:y>
    </cdr:from>
    <cdr:to>
      <cdr:x>0.45028</cdr:x>
      <cdr:y>0.25625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67027" y="952499"/>
          <a:ext cx="9715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chemeClr val="bg2">
                  <a:lumMod val="75000"/>
                </a:schemeClr>
              </a:solidFill>
            </a:rPr>
            <a:t>Тыс.руб.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январь-апрель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2022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928802"/>
            <a:ext cx="3714776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133 918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плановых назначениях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972 242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57818" y="1928802"/>
            <a:ext cx="3643338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127 392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1 006 586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12,7%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71670" y="4357694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бюджета по итогам  отчетного периода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6526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                                                                    при плановом дефиците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34 344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500306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50043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1071546"/>
          <a:ext cx="7477156" cy="5286409"/>
        </p:xfrm>
        <a:graphic>
          <a:graphicData uri="http://schemas.openxmlformats.org/drawingml/2006/table">
            <a:tbl>
              <a:tblPr/>
              <a:tblGrid>
                <a:gridCol w="3707766"/>
                <a:gridCol w="1530352"/>
                <a:gridCol w="1746039"/>
                <a:gridCol w="492999"/>
              </a:tblGrid>
              <a:tr h="5908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2022 год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январь-апрель 2022 года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испол-нения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159 655 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37 532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23,5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9085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9420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3 050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32,4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39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6873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4043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58,8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39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39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46,6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6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1802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11,3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6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5577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1650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29,6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6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5961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12180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5224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42,9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39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1605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39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2796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559,2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6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ущерба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1178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6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-297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694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775 223 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140 242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18,1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694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972 242 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197 759 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20,3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142852"/>
            <a:ext cx="8322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+mj-lt"/>
                <a:cs typeface="Times New Roman" pitchFamily="18" charset="0"/>
              </a:rPr>
              <a:t>Структура доходов бюджета за январь-апрель 2022 года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67200" y="3048000"/>
          <a:ext cx="2948006" cy="762000"/>
        </p:xfrm>
        <a:graphic>
          <a:graphicData uri="http://schemas.openxmlformats.org/drawingml/2006/table">
            <a:tbl>
              <a:tblPr/>
              <a:tblGrid>
                <a:gridCol w="2948006"/>
              </a:tblGrid>
              <a:tr h="7620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-314325" y="714356"/>
          <a:ext cx="9772650" cy="5800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1214422"/>
          <a:ext cx="6719729" cy="4345520"/>
        </p:xfrm>
        <a:graphic>
          <a:graphicData uri="http://schemas.openxmlformats.org/drawingml/2006/table">
            <a:tbl>
              <a:tblPr/>
              <a:tblGrid>
                <a:gridCol w="3239671"/>
                <a:gridCol w="1331372"/>
                <a:gridCol w="1316579"/>
                <a:gridCol w="832107"/>
              </a:tblGrid>
              <a:tr h="11917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2022год,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январь-апрель 2022 года,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370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48 118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15 495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32,2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171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23,3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122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8 292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2 339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28,2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171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153 348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7 113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83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264 755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13 433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171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171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300 511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100 322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171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180 649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12 380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171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40 920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20 644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171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8 922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3 623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40,6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343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171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1 006 586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175 673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 - апреля 2022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09561" y="1143000"/>
          <a:ext cx="852487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600079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исполнения бюджета по итогам января-февраля 2022 года является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22 086 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по итогам отчетного периода свидетельствует о превышении поступивших в отчетном периоде  доходов над произведенными расходами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2852</TotalTime>
  <Words>515</Words>
  <Application>Microsoft Office PowerPoint</Application>
  <PresentationFormat>Экран (4:3)</PresentationFormat>
  <Paragraphs>144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январь-апрель 2022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444</cp:revision>
  <dcterms:created xsi:type="dcterms:W3CDTF">2016-05-26T09:08:06Z</dcterms:created>
  <dcterms:modified xsi:type="dcterms:W3CDTF">2022-06-03T07:03:22Z</dcterms:modified>
</cp:coreProperties>
</file>