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1\&#1086;&#1089;&#1085;&#1086;&#1074;&#1085;&#1099;&#1077;%20&#1087;&#1072;&#1088;&#1072;&#1084;&#1077;&#1090;&#1088;&#1099;%202021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1\&#1086;&#1089;&#1085;&#1086;&#1074;&#1085;&#1099;&#1077;%20&#1087;&#1072;&#1088;&#1072;&#1084;&#1077;&#1090;&#1088;&#1099;%202021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239817245066595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доходы'!$A$3:$A$17</c:f>
              <c:strCache>
                <c:ptCount val="15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Платежи при пользовании природными ресурсами</c:v>
                </c:pt>
                <c:pt idx="10">
                  <c:v>Доходы от оказания платных услуг и компенсации затрат государства</c:v>
                </c:pt>
                <c:pt idx="11">
                  <c:v>Доходы от продажи материальных и нематериальных активов</c:v>
                </c:pt>
                <c:pt idx="12">
                  <c:v>Штрафы,санкции,возмещение ущерба</c:v>
                </c:pt>
                <c:pt idx="13">
                  <c:v>Прочие неналоговые доходы</c:v>
                </c:pt>
                <c:pt idx="14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доходы'!$B$3:$B$17</c:f>
              <c:numCache>
                <c:formatCode>#,##0</c:formatCode>
                <c:ptCount val="15"/>
                <c:pt idx="0">
                  <c:v>94029</c:v>
                </c:pt>
                <c:pt idx="1">
                  <c:v>9134</c:v>
                </c:pt>
                <c:pt idx="2" formatCode="General">
                  <c:v>8096</c:v>
                </c:pt>
                <c:pt idx="3" formatCode="General">
                  <c:v>446</c:v>
                </c:pt>
                <c:pt idx="4" formatCode="General">
                  <c:v>804</c:v>
                </c:pt>
                <c:pt idx="5" formatCode="General">
                  <c:v>1610</c:v>
                </c:pt>
                <c:pt idx="6" formatCode="General">
                  <c:v>4790</c:v>
                </c:pt>
                <c:pt idx="7" formatCode="General">
                  <c:v>-10</c:v>
                </c:pt>
                <c:pt idx="8" formatCode="General">
                  <c:v>9087</c:v>
                </c:pt>
                <c:pt idx="9" formatCode="General">
                  <c:v>22</c:v>
                </c:pt>
                <c:pt idx="10" formatCode="General">
                  <c:v>1072</c:v>
                </c:pt>
                <c:pt idx="11" formatCode="General">
                  <c:v>3885</c:v>
                </c:pt>
                <c:pt idx="12" formatCode="General">
                  <c:v>8524</c:v>
                </c:pt>
                <c:pt idx="13" formatCode="General">
                  <c:v>299</c:v>
                </c:pt>
                <c:pt idx="14">
                  <c:v>566534</c:v>
                </c:pt>
              </c:numCache>
            </c:numRef>
          </c:val>
        </c:ser>
        <c:shape val="cylinder"/>
        <c:axId val="100963072"/>
        <c:axId val="100975744"/>
        <c:axId val="0"/>
      </c:bar3DChart>
      <c:catAx>
        <c:axId val="10096307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0975744"/>
        <c:crosses val="autoZero"/>
        <c:auto val="1"/>
        <c:lblAlgn val="ctr"/>
        <c:lblOffset val="100"/>
      </c:catAx>
      <c:valAx>
        <c:axId val="100975744"/>
        <c:scaling>
          <c:orientation val="minMax"/>
        </c:scaling>
        <c:delete val="1"/>
        <c:axPos val="l"/>
        <c:numFmt formatCode="#,##0" sourceLinked="1"/>
        <c:tickLblPos val="nextTo"/>
        <c:crossAx val="100963072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899E-3"/>
                  <c:y val="5.6893217295206806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42898</c:v>
                </c:pt>
                <c:pt idx="1">
                  <c:v>611</c:v>
                </c:pt>
                <c:pt idx="2">
                  <c:v>6220</c:v>
                </c:pt>
                <c:pt idx="3">
                  <c:v>118103</c:v>
                </c:pt>
                <c:pt idx="4">
                  <c:v>192004</c:v>
                </c:pt>
                <c:pt idx="5">
                  <c:v>145</c:v>
                </c:pt>
                <c:pt idx="6">
                  <c:v>262261</c:v>
                </c:pt>
                <c:pt idx="7">
                  <c:v>47985</c:v>
                </c:pt>
                <c:pt idx="8">
                  <c:v>38700</c:v>
                </c:pt>
                <c:pt idx="9">
                  <c:v>7079</c:v>
                </c:pt>
                <c:pt idx="10">
                  <c:v>364</c:v>
                </c:pt>
              </c:numCache>
            </c:numRef>
          </c:val>
        </c:ser>
        <c:shape val="cylinder"/>
        <c:axId val="77964416"/>
        <c:axId val="82605184"/>
        <c:axId val="0"/>
      </c:bar3DChart>
      <c:catAx>
        <c:axId val="7796441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2605184"/>
        <c:crosses val="autoZero"/>
        <c:auto val="1"/>
        <c:lblAlgn val="ctr"/>
        <c:lblOffset val="100"/>
      </c:catAx>
      <c:valAx>
        <c:axId val="82605184"/>
        <c:scaling>
          <c:orientation val="minMax"/>
        </c:scaling>
        <c:delete val="1"/>
        <c:axPos val="l"/>
        <c:numFmt formatCode="#,##0" sourceLinked="1"/>
        <c:tickLblPos val="nextTo"/>
        <c:crossAx val="7796441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январь-декабрь 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428736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708 322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724 144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97,8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857364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716 370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774 880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92,5%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471488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фицит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8048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                                       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50 736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392906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7" y="1397000"/>
          <a:ext cx="8001058" cy="4922240"/>
        </p:xfrm>
        <a:graphic>
          <a:graphicData uri="http://schemas.openxmlformats.org/drawingml/2006/table">
            <a:tbl>
              <a:tblPr/>
              <a:tblGrid>
                <a:gridCol w="3967557"/>
                <a:gridCol w="1637580"/>
                <a:gridCol w="1868379"/>
                <a:gridCol w="527542"/>
              </a:tblGrid>
              <a:tr h="50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 год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январь-декабрь 2021 года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9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102 106 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94 029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92,1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0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8961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9 134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101,9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9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8060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8096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9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446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99,1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9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104,4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9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1620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1610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9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4830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4790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99,2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9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пошлина, сборы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4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8986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9087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101,1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9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9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787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1072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136,2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3895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3885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99,7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28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ущерба</a:t>
                      </a:r>
                    </a:p>
                  </a:txBody>
                  <a:tcPr marL="6224" marR="6224" marT="62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8525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8524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9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224" marR="6224" marT="62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299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96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575 132 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566 534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98,5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96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724 144 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708 322 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97,8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484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январь-декабрь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2021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67200" y="3048000"/>
          <a:ext cx="2948006" cy="762000"/>
        </p:xfrm>
        <a:graphic>
          <a:graphicData uri="http://schemas.openxmlformats.org/drawingml/2006/table">
            <a:tbl>
              <a:tblPr/>
              <a:tblGrid>
                <a:gridCol w="2948006"/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-314325" y="714356"/>
          <a:ext cx="9772650" cy="602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2" y="1396656"/>
          <a:ext cx="6357981" cy="3810482"/>
        </p:xfrm>
        <a:graphic>
          <a:graphicData uri="http://schemas.openxmlformats.org/drawingml/2006/table">
            <a:tbl>
              <a:tblPr/>
              <a:tblGrid>
                <a:gridCol w="3065267"/>
                <a:gridCol w="1363887"/>
                <a:gridCol w="1357322"/>
                <a:gridCol w="571505"/>
              </a:tblGrid>
              <a:tr h="11650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2021год,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январь-декабрь 2021 года,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43 250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42 898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5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5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6 396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6 220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5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152 447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118 103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21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208 010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192 004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5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90,6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5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266 881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262 261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5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48 011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47 985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5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41 671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38 700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5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7 079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7 079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9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774 880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716 370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января-декабря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2021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января-декабря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2021 года является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фицит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8048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2607</TotalTime>
  <Words>521</Words>
  <Application>Microsoft Office PowerPoint</Application>
  <PresentationFormat>Экран (4:3)</PresentationFormat>
  <Paragraphs>145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январь-декабрь  2021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410</cp:revision>
  <dcterms:created xsi:type="dcterms:W3CDTF">2016-05-26T09:08:06Z</dcterms:created>
  <dcterms:modified xsi:type="dcterms:W3CDTF">2022-01-20T05:47:38Z</dcterms:modified>
</cp:coreProperties>
</file>