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86" d="100"/>
          <a:sy n="86" d="100"/>
        </p:scale>
        <p:origin x="-9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1\&#1086;&#1089;&#1085;&#1086;&#1074;&#1085;&#1099;&#1077;%20&#1087;&#1072;&#1088;&#1072;&#1084;&#1077;&#1090;&#1088;&#1099;%202021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1\&#1086;&#1089;&#1085;&#1086;&#1074;&#1085;&#1099;&#1077;%20&#1087;&#1072;&#1088;&#1072;&#1084;&#1077;&#1090;&#1088;&#1099;%202021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849953697308321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доходы'!$A$3:$A$16</c:f>
              <c:strCache>
                <c:ptCount val="14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Государственная пошлина</c:v>
                </c:pt>
                <c:pt idx="8">
                  <c:v>Доходы от использования имущества, находящегося в государственной и муниципальной собственности</c:v>
                </c:pt>
                <c:pt idx="9">
                  <c:v>Платежи при пользовании природными ресурсами</c:v>
                </c:pt>
                <c:pt idx="10">
                  <c:v>Доходы от оказания платных услуг и компенсации затрат государства</c:v>
                </c:pt>
                <c:pt idx="11">
                  <c:v>Доходы от продажи материальных и нематериальных активов</c:v>
                </c:pt>
                <c:pt idx="12">
                  <c:v>Штрафы,санкции,возмещение ущерба</c:v>
                </c:pt>
                <c:pt idx="13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доходы'!$B$3:$B$16</c:f>
              <c:numCache>
                <c:formatCode>#,##0</c:formatCode>
                <c:ptCount val="14"/>
                <c:pt idx="0">
                  <c:v>45016</c:v>
                </c:pt>
                <c:pt idx="1">
                  <c:v>4216</c:v>
                </c:pt>
                <c:pt idx="2" formatCode="General">
                  <c:v>3178</c:v>
                </c:pt>
                <c:pt idx="3" formatCode="General">
                  <c:v>441</c:v>
                </c:pt>
                <c:pt idx="4" formatCode="General">
                  <c:v>496</c:v>
                </c:pt>
                <c:pt idx="5" formatCode="General">
                  <c:v>378</c:v>
                </c:pt>
                <c:pt idx="6" formatCode="General">
                  <c:v>3007</c:v>
                </c:pt>
                <c:pt idx="7" formatCode="General">
                  <c:v>-13</c:v>
                </c:pt>
                <c:pt idx="8" formatCode="General">
                  <c:v>3383</c:v>
                </c:pt>
                <c:pt idx="9" formatCode="General">
                  <c:v>12</c:v>
                </c:pt>
                <c:pt idx="10" formatCode="General">
                  <c:v>653</c:v>
                </c:pt>
                <c:pt idx="11" formatCode="General">
                  <c:v>1014</c:v>
                </c:pt>
                <c:pt idx="12" formatCode="General">
                  <c:v>53</c:v>
                </c:pt>
                <c:pt idx="13">
                  <c:v>364021</c:v>
                </c:pt>
              </c:numCache>
            </c:numRef>
          </c:val>
        </c:ser>
        <c:shape val="cylinder"/>
        <c:axId val="62617856"/>
        <c:axId val="64292736"/>
        <c:axId val="0"/>
      </c:bar3DChart>
      <c:catAx>
        <c:axId val="6261785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64292736"/>
        <c:crosses val="autoZero"/>
        <c:auto val="1"/>
        <c:lblAlgn val="ctr"/>
        <c:lblOffset val="100"/>
      </c:catAx>
      <c:valAx>
        <c:axId val="64292736"/>
        <c:scaling>
          <c:orientation val="minMax"/>
        </c:scaling>
        <c:delete val="1"/>
        <c:axPos val="l"/>
        <c:numFmt formatCode="#,##0" sourceLinked="1"/>
        <c:tickLblPos val="nextTo"/>
        <c:crossAx val="62617856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29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821E-3"/>
                  <c:y val="5.6893217295206668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20254</c:v>
                </c:pt>
                <c:pt idx="1">
                  <c:v>259</c:v>
                </c:pt>
                <c:pt idx="2">
                  <c:v>3212</c:v>
                </c:pt>
                <c:pt idx="3">
                  <c:v>37298</c:v>
                </c:pt>
                <c:pt idx="4">
                  <c:v>115917</c:v>
                </c:pt>
                <c:pt idx="5">
                  <c:v>129</c:v>
                </c:pt>
                <c:pt idx="6">
                  <c:v>150350</c:v>
                </c:pt>
                <c:pt idx="7">
                  <c:v>18444</c:v>
                </c:pt>
                <c:pt idx="8">
                  <c:v>25486</c:v>
                </c:pt>
                <c:pt idx="9">
                  <c:v>3575</c:v>
                </c:pt>
                <c:pt idx="10">
                  <c:v>182</c:v>
                </c:pt>
              </c:numCache>
            </c:numRef>
          </c:val>
        </c:ser>
        <c:shape val="cylinder"/>
        <c:axId val="63001344"/>
        <c:axId val="64284544"/>
        <c:axId val="0"/>
      </c:bar3DChart>
      <c:catAx>
        <c:axId val="63001344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64284544"/>
        <c:crosses val="autoZero"/>
        <c:auto val="1"/>
        <c:lblAlgn val="ctr"/>
        <c:lblOffset val="100"/>
      </c:catAx>
      <c:valAx>
        <c:axId val="64284544"/>
        <c:scaling>
          <c:orientation val="minMax"/>
        </c:scaling>
        <c:delete val="1"/>
        <c:axPos val="l"/>
        <c:numFmt formatCode="#,##0" sourceLinked="1"/>
        <c:tickLblPos val="nextTo"/>
        <c:crossAx val="6300134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январь-июнь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2021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428736"/>
            <a:ext cx="3714776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425 855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835 469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50,97%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6380" y="1857364"/>
            <a:ext cx="3500462" cy="185738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375 106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894 878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32,9%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471488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50 749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                                       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59 409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392906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1000107"/>
          <a:ext cx="9144000" cy="5457552"/>
        </p:xfrm>
        <a:graphic>
          <a:graphicData uri="http://schemas.openxmlformats.org/drawingml/2006/table">
            <a:tbl>
              <a:tblPr/>
              <a:tblGrid>
                <a:gridCol w="4534319"/>
                <a:gridCol w="1871505"/>
                <a:gridCol w="2135274"/>
                <a:gridCol w="602902"/>
              </a:tblGrid>
              <a:tr h="6051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январь-июнь 2021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102 220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45 016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1988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8961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4 216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3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6700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3178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3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3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396,8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02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5030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3007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пошлина, сборы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543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3383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3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733,7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3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1922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701 924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364 021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170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835 469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425 855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216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январь-июнь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2021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314325" y="785794"/>
          <a:ext cx="9772650" cy="584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1397000"/>
          <a:ext cx="7286676" cy="4816947"/>
        </p:xfrm>
        <a:graphic>
          <a:graphicData uri="http://schemas.openxmlformats.org/drawingml/2006/table">
            <a:tbl>
              <a:tblPr/>
              <a:tblGrid>
                <a:gridCol w="3513003"/>
                <a:gridCol w="1443701"/>
                <a:gridCol w="1427660"/>
                <a:gridCol w="902312"/>
              </a:tblGrid>
              <a:tr h="11402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2021год,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январь-июнь 2021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2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32 914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20 254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63642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6 722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3 212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149 722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37 298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2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232 313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115 917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271 140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150 350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141 801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18 444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52 052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25 486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7 079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3 575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2428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21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894 878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375 106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января-июня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2021 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января-июня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2021 года является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50 749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</a:t>
            </a:r>
            <a:r>
              <a:rPr lang="ru-RU" smtClean="0">
                <a:latin typeface="Arial" pitchFamily="34" charset="0"/>
                <a:cs typeface="Arial" pitchFamily="34" charset="0"/>
              </a:rPr>
              <a:t>, время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2379</TotalTime>
  <Words>517</Words>
  <Application>Microsoft Office PowerPoint</Application>
  <PresentationFormat>Экран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январь-июнь 2021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361</cp:revision>
  <dcterms:created xsi:type="dcterms:W3CDTF">2016-05-26T09:08:06Z</dcterms:created>
  <dcterms:modified xsi:type="dcterms:W3CDTF">2021-07-02T05:45:24Z</dcterms:modified>
</cp:coreProperties>
</file>