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239817245066617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Доходы от оказания платных услуг и компенсации затрат государства</c:v>
                </c:pt>
                <c:pt idx="10">
                  <c:v>Доходы от продажи материальных и нематериальных активов</c:v>
                </c:pt>
                <c:pt idx="11">
                  <c:v>Штрафы,санкции,возмещение ущерба</c:v>
                </c:pt>
                <c:pt idx="12">
                  <c:v>Прочие неналоговые доходы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78296</c:v>
                </c:pt>
                <c:pt idx="1">
                  <c:v>5102</c:v>
                </c:pt>
                <c:pt idx="2" formatCode="General">
                  <c:v>5103</c:v>
                </c:pt>
                <c:pt idx="3" formatCode="General">
                  <c:v>112</c:v>
                </c:pt>
                <c:pt idx="4" formatCode="General">
                  <c:v>535</c:v>
                </c:pt>
                <c:pt idx="5" formatCode="General">
                  <c:v>254</c:v>
                </c:pt>
                <c:pt idx="6" formatCode="General">
                  <c:v>3114</c:v>
                </c:pt>
                <c:pt idx="7" formatCode="General">
                  <c:v>13</c:v>
                </c:pt>
                <c:pt idx="8" formatCode="General">
                  <c:v>8621</c:v>
                </c:pt>
                <c:pt idx="9" formatCode="General">
                  <c:v>1749</c:v>
                </c:pt>
                <c:pt idx="10" formatCode="General">
                  <c:v>3546</c:v>
                </c:pt>
                <c:pt idx="11" formatCode="General">
                  <c:v>1356</c:v>
                </c:pt>
                <c:pt idx="12" formatCode="General">
                  <c:v>-299</c:v>
                </c:pt>
                <c:pt idx="13">
                  <c:v>295362</c:v>
                </c:pt>
              </c:numCache>
            </c:numRef>
          </c:val>
        </c:ser>
        <c:shape val="cylinder"/>
        <c:axId val="83055744"/>
        <c:axId val="96839552"/>
        <c:axId val="0"/>
      </c:bar3DChart>
      <c:catAx>
        <c:axId val="8305574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6839552"/>
        <c:crosses val="autoZero"/>
        <c:auto val="1"/>
        <c:lblAlgn val="ctr"/>
        <c:lblOffset val="100"/>
      </c:catAx>
      <c:valAx>
        <c:axId val="96839552"/>
        <c:scaling>
          <c:orientation val="minMax"/>
        </c:scaling>
        <c:delete val="1"/>
        <c:axPos val="l"/>
        <c:numFmt formatCode="#,##0" sourceLinked="1"/>
        <c:tickLblPos val="nextTo"/>
        <c:crossAx val="83055744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6936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29958</c:v>
                </c:pt>
                <c:pt idx="1">
                  <c:v>195</c:v>
                </c:pt>
                <c:pt idx="2">
                  <c:v>3903</c:v>
                </c:pt>
                <c:pt idx="3">
                  <c:v>21458</c:v>
                </c:pt>
                <c:pt idx="4">
                  <c:v>32322</c:v>
                </c:pt>
                <c:pt idx="5">
                  <c:v>0</c:v>
                </c:pt>
                <c:pt idx="6">
                  <c:v>165917</c:v>
                </c:pt>
                <c:pt idx="7">
                  <c:v>25741</c:v>
                </c:pt>
                <c:pt idx="8">
                  <c:v>25103</c:v>
                </c:pt>
                <c:pt idx="9">
                  <c:v>5144</c:v>
                </c:pt>
                <c:pt idx="10">
                  <c:v>183</c:v>
                </c:pt>
              </c:numCache>
            </c:numRef>
          </c:val>
        </c:ser>
        <c:shape val="cylinder"/>
        <c:axId val="82675584"/>
        <c:axId val="83120512"/>
        <c:axId val="0"/>
      </c:bar3DChart>
      <c:catAx>
        <c:axId val="82675584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3120512"/>
        <c:crosses val="autoZero"/>
        <c:auto val="1"/>
        <c:lblAlgn val="ctr"/>
        <c:lblOffset val="100"/>
      </c:catAx>
      <c:valAx>
        <c:axId val="83120512"/>
        <c:scaling>
          <c:orientation val="minMax"/>
        </c:scaling>
        <c:delete val="1"/>
        <c:axPos val="l"/>
        <c:numFmt formatCode="#,##0" sourceLinked="1"/>
        <c:tickLblPos val="nextTo"/>
        <c:crossAx val="8267558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2">
                  <a:lumMod val="75000"/>
                </a:schemeClr>
              </a:solidFill>
            </a:rPr>
            <a:t>Тыс. </a:t>
          </a:r>
          <a:r>
            <a:rPr lang="ru-RU" sz="11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руб</a:t>
          </a:r>
          <a:r>
            <a:rPr lang="ru-RU" sz="1100" dirty="0">
              <a:solidFill>
                <a:schemeClr val="bg2">
                  <a:lumMod val="75000"/>
                </a:schemeClr>
              </a:solidFill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0.33631</cdr:x>
      <cdr:y>0.20833</cdr:y>
    </cdr:from>
    <cdr:to>
      <cdr:x>0.45028</cdr:x>
      <cdr:y>0.25625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67027" y="952499"/>
          <a:ext cx="971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Тыс.руб</a:t>
          </a:r>
          <a:r>
            <a:rPr lang="ru-RU" sz="1100" dirty="0">
              <a:solidFill>
                <a:schemeClr val="bg2">
                  <a:lumMod val="75000"/>
                </a:schemeClr>
              </a:solidFill>
            </a:rPr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июнь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2022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402 864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963 999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или 41,8%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309 924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1 020 233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30,4%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92 940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56 234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1142984"/>
          <a:ext cx="7477156" cy="5307462"/>
        </p:xfrm>
        <a:graphic>
          <a:graphicData uri="http://schemas.openxmlformats.org/drawingml/2006/table">
            <a:tbl>
              <a:tblPr/>
              <a:tblGrid>
                <a:gridCol w="3707766"/>
                <a:gridCol w="1530352"/>
                <a:gridCol w="1746039"/>
                <a:gridCol w="492999"/>
              </a:tblGrid>
              <a:tr h="594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январь-июнь  2022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159 655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78 296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406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5 102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6873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5103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1802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3114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73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16311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8621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1749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60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3546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1178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1356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757 156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295 362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963 999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402 864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216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январь-июнь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2022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14325" y="785794"/>
          <a:ext cx="9772650" cy="5729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7356" y="1357298"/>
          <a:ext cx="6143668" cy="4246579"/>
        </p:xfrm>
        <a:graphic>
          <a:graphicData uri="http://schemas.openxmlformats.org/drawingml/2006/table">
            <a:tbl>
              <a:tblPr/>
              <a:tblGrid>
                <a:gridCol w="2961944"/>
                <a:gridCol w="1217238"/>
                <a:gridCol w="1203713"/>
                <a:gridCol w="760773"/>
              </a:tblGrid>
              <a:tr h="1020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январь-июнь 2022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59 954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29 958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693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8 292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3 903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161 468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21 458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258 419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32 322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301 198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165 917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180 649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25 741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40 260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25 103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62,4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8 922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5 144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9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9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1 020 233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309 924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июня 2022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</a:t>
            </a:r>
            <a:r>
              <a:rPr lang="ru-RU" smtClean="0">
                <a:latin typeface="Arial" pitchFamily="34" charset="0"/>
                <a:cs typeface="Arial" pitchFamily="34" charset="0"/>
              </a:rPr>
              <a:t>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92 940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2964</TotalTime>
  <Words>522</Words>
  <Application>Microsoft Office PowerPoint</Application>
  <PresentationFormat>Экран (4:3)</PresentationFormat>
  <Paragraphs>144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 июнь 2022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456</cp:revision>
  <dcterms:created xsi:type="dcterms:W3CDTF">2016-05-26T09:08:06Z</dcterms:created>
  <dcterms:modified xsi:type="dcterms:W3CDTF">2022-07-11T07:21:59Z</dcterms:modified>
</cp:coreProperties>
</file>