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239817245066642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Доходы от оказания платных услуг и компенсации затрат государства</c:v>
                </c:pt>
                <c:pt idx="10">
                  <c:v>Доходы от продажи материальных и нематериальных активов</c:v>
                </c:pt>
                <c:pt idx="11">
                  <c:v>Штрафы,санкции,возмещение ущерба</c:v>
                </c:pt>
                <c:pt idx="12">
                  <c:v>Прочие неналоговые доходы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177549</c:v>
                </c:pt>
                <c:pt idx="1">
                  <c:v>9976</c:v>
                </c:pt>
                <c:pt idx="2" formatCode="General">
                  <c:v>8777</c:v>
                </c:pt>
                <c:pt idx="3" formatCode="General">
                  <c:v>177</c:v>
                </c:pt>
                <c:pt idx="4" formatCode="General">
                  <c:v>621</c:v>
                </c:pt>
                <c:pt idx="5" formatCode="General">
                  <c:v>1265</c:v>
                </c:pt>
                <c:pt idx="6" formatCode="General">
                  <c:v>4567</c:v>
                </c:pt>
                <c:pt idx="7" formatCode="General">
                  <c:v>12</c:v>
                </c:pt>
                <c:pt idx="8" formatCode="General">
                  <c:v>15208</c:v>
                </c:pt>
                <c:pt idx="9" formatCode="General">
                  <c:v>1890</c:v>
                </c:pt>
                <c:pt idx="10" formatCode="General">
                  <c:v>4098</c:v>
                </c:pt>
                <c:pt idx="11" formatCode="General">
                  <c:v>2677</c:v>
                </c:pt>
                <c:pt idx="12" formatCode="General">
                  <c:v>-299</c:v>
                </c:pt>
                <c:pt idx="13">
                  <c:v>703508</c:v>
                </c:pt>
              </c:numCache>
            </c:numRef>
          </c:val>
        </c:ser>
        <c:shape val="cylinder"/>
        <c:axId val="75487104"/>
        <c:axId val="75490816"/>
        <c:axId val="0"/>
      </c:bar3DChart>
      <c:catAx>
        <c:axId val="754871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75490816"/>
        <c:crosses val="autoZero"/>
        <c:auto val="1"/>
        <c:lblAlgn val="ctr"/>
        <c:lblOffset val="100"/>
      </c:catAx>
      <c:valAx>
        <c:axId val="75490816"/>
        <c:scaling>
          <c:orientation val="minMax"/>
        </c:scaling>
        <c:delete val="1"/>
        <c:axPos val="l"/>
        <c:numFmt formatCode="#,##0" sourceLinked="1"/>
        <c:tickLblPos val="nextTo"/>
        <c:crossAx val="75487104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058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51651</c:v>
                </c:pt>
                <c:pt idx="1">
                  <c:v>459</c:v>
                </c:pt>
                <c:pt idx="2">
                  <c:v>6267</c:v>
                </c:pt>
                <c:pt idx="3">
                  <c:v>121285</c:v>
                </c:pt>
                <c:pt idx="4">
                  <c:v>287436</c:v>
                </c:pt>
                <c:pt idx="5">
                  <c:v>317</c:v>
                </c:pt>
                <c:pt idx="6">
                  <c:v>284393</c:v>
                </c:pt>
                <c:pt idx="7">
                  <c:v>123845</c:v>
                </c:pt>
                <c:pt idx="8">
                  <c:v>34303</c:v>
                </c:pt>
                <c:pt idx="9">
                  <c:v>8681</c:v>
                </c:pt>
                <c:pt idx="10">
                  <c:v>365</c:v>
                </c:pt>
              </c:numCache>
            </c:numRef>
          </c:val>
        </c:ser>
        <c:shape val="cylinder"/>
        <c:axId val="75114752"/>
        <c:axId val="75129216"/>
        <c:axId val="0"/>
      </c:bar3DChart>
      <c:catAx>
        <c:axId val="75114752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75129216"/>
        <c:crosses val="autoZero"/>
        <c:auto val="1"/>
        <c:lblAlgn val="ctr"/>
        <c:lblOffset val="100"/>
      </c:catAx>
      <c:valAx>
        <c:axId val="75129216"/>
        <c:scaling>
          <c:orientation val="minMax"/>
        </c:scaling>
        <c:delete val="1"/>
        <c:axPos val="l"/>
        <c:numFmt formatCode="#,##0" sourceLinked="1"/>
        <c:tickLblPos val="nextTo"/>
        <c:crossAx val="7511475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+mj-lt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+mj-lt"/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ноябрь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930 026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1 016 686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91,5%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919 002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1 095 092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83,9%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78 406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14422"/>
          <a:ext cx="8382015" cy="4858306"/>
        </p:xfrm>
        <a:graphic>
          <a:graphicData uri="http://schemas.openxmlformats.org/drawingml/2006/table">
            <a:tbl>
              <a:tblPr/>
              <a:tblGrid>
                <a:gridCol w="4156466"/>
                <a:gridCol w="1715549"/>
                <a:gridCol w="1957339"/>
                <a:gridCol w="552661"/>
              </a:tblGrid>
              <a:tr h="550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январь-ноябрь  2022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173 665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177 549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102,2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0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9 976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105,9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6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6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126,4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6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1802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4567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49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16311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15208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6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1904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1890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6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3875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4098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105,8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Штрафы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санкции, возмещение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792 956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703 508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1 016 686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930 026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43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январь-ноябрь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2022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14325" y="642918"/>
          <a:ext cx="9772650" cy="579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285860"/>
          <a:ext cx="6362539" cy="3470032"/>
        </p:xfrm>
        <a:graphic>
          <a:graphicData uri="http://schemas.openxmlformats.org/drawingml/2006/table">
            <a:tbl>
              <a:tblPr/>
              <a:tblGrid>
                <a:gridCol w="3181270"/>
                <a:gridCol w="1146797"/>
                <a:gridCol w="1246596"/>
                <a:gridCol w="787876"/>
              </a:tblGrid>
              <a:tr h="10001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январь-ноябрь 2022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56 226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51 651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7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8 067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6 267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174 795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121 285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302 602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287 436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304 195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284 393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198 628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123 845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40 249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34 303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9 022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8 681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358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1 095 092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919 002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ноября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2022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11 024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3100</TotalTime>
  <Words>533</Words>
  <Application>Microsoft Office PowerPoint</Application>
  <PresentationFormat>Экран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 ноябрь 2022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483</cp:revision>
  <dcterms:created xsi:type="dcterms:W3CDTF">2016-05-26T09:08:06Z</dcterms:created>
  <dcterms:modified xsi:type="dcterms:W3CDTF">2022-12-06T04:49:29Z</dcterms:modified>
</cp:coreProperties>
</file>