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0\&#1054;&#1089;&#1085;&#1086;&#1074;&#1085;&#1099;&#1077;%20&#1087;&#1072;&#1088;&#1072;&#1084;&#1077;&#1090;&#1088;&#1099;%202020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0\&#1054;&#1089;&#1085;&#1086;&#1074;&#1085;&#1099;&#1077;%20&#1087;&#1072;&#1088;&#1072;&#1084;&#1077;&#1090;&#1088;&#1099;%202020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949998401090258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доходы'!$A$3:$A$17</c:f>
              <c:strCache>
                <c:ptCount val="15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 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пошлина, сборы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Платежи при пользовании природными ресурсами</c:v>
                </c:pt>
                <c:pt idx="11">
                  <c:v>Доходы от оказания платных услуг и компенсации затрат государства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Штрафы,санкции,возмещение ущерба</c:v>
                </c:pt>
                <c:pt idx="14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доходы'!$B$3:$B$17</c:f>
              <c:numCache>
                <c:formatCode>#,##0</c:formatCode>
                <c:ptCount val="15"/>
                <c:pt idx="0">
                  <c:v>64966</c:v>
                </c:pt>
                <c:pt idx="1">
                  <c:v>5801</c:v>
                </c:pt>
                <c:pt idx="2" formatCode="General">
                  <c:v>2749</c:v>
                </c:pt>
                <c:pt idx="3" formatCode="General">
                  <c:v>1293</c:v>
                </c:pt>
                <c:pt idx="4" formatCode="General">
                  <c:v>1</c:v>
                </c:pt>
                <c:pt idx="5" formatCode="General">
                  <c:v>40</c:v>
                </c:pt>
                <c:pt idx="6" formatCode="General">
                  <c:v>636</c:v>
                </c:pt>
                <c:pt idx="7">
                  <c:v>4069</c:v>
                </c:pt>
                <c:pt idx="8" formatCode="General">
                  <c:v>50</c:v>
                </c:pt>
                <c:pt idx="9" formatCode="General">
                  <c:v>3128</c:v>
                </c:pt>
                <c:pt idx="10" formatCode="0">
                  <c:v>11</c:v>
                </c:pt>
                <c:pt idx="11" formatCode="0">
                  <c:v>92</c:v>
                </c:pt>
                <c:pt idx="12" formatCode="General">
                  <c:v>419</c:v>
                </c:pt>
                <c:pt idx="13" formatCode="General">
                  <c:v>234</c:v>
                </c:pt>
                <c:pt idx="14">
                  <c:v>577449</c:v>
                </c:pt>
              </c:numCache>
            </c:numRef>
          </c:val>
        </c:ser>
        <c:shape val="cylinder"/>
        <c:axId val="94762880"/>
        <c:axId val="97085312"/>
        <c:axId val="0"/>
      </c:bar3DChart>
      <c:catAx>
        <c:axId val="9476288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97085312"/>
        <c:crosses val="autoZero"/>
        <c:auto val="1"/>
        <c:lblAlgn val="ctr"/>
        <c:lblOffset val="100"/>
      </c:catAx>
      <c:valAx>
        <c:axId val="97085312"/>
        <c:scaling>
          <c:orientation val="minMax"/>
        </c:scaling>
        <c:delete val="1"/>
        <c:axPos val="l"/>
        <c:numFmt formatCode="#,##0" sourceLinked="1"/>
        <c:tickLblPos val="nextTo"/>
        <c:crossAx val="94762880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4582359496857675"/>
          <c:y val="2.3770934629929821E-2"/>
          <c:w val="0.83579712591227051"/>
          <c:h val="0.32236722435627524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9.2573942392209386E-3"/>
                  <c:y val="0.1197244344456945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38319</c:v>
                </c:pt>
                <c:pt idx="1">
                  <c:v>381</c:v>
                </c:pt>
                <c:pt idx="2">
                  <c:v>5413</c:v>
                </c:pt>
                <c:pt idx="3">
                  <c:v>67627</c:v>
                </c:pt>
                <c:pt idx="4">
                  <c:v>237460</c:v>
                </c:pt>
                <c:pt idx="5">
                  <c:v>202</c:v>
                </c:pt>
                <c:pt idx="6">
                  <c:v>190940</c:v>
                </c:pt>
                <c:pt idx="7">
                  <c:v>19631</c:v>
                </c:pt>
                <c:pt idx="8">
                  <c:v>28500</c:v>
                </c:pt>
                <c:pt idx="9">
                  <c:v>9382</c:v>
                </c:pt>
                <c:pt idx="10">
                  <c:v>395</c:v>
                </c:pt>
              </c:numCache>
            </c:numRef>
          </c:val>
        </c:ser>
        <c:shape val="cylinder"/>
        <c:axId val="60092800"/>
        <c:axId val="61099008"/>
        <c:axId val="0"/>
      </c:bar3DChart>
      <c:catAx>
        <c:axId val="60092800"/>
        <c:scaling>
          <c:orientation val="minMax"/>
        </c:scaling>
        <c:axPos val="b"/>
        <c:numFmt formatCode="#,##0.00" sourceLinked="1"/>
        <c:tickLblPos val="nextTo"/>
        <c:spPr>
          <a:noFill/>
        </c:spPr>
        <c:crossAx val="61099008"/>
        <c:crosses val="autoZero"/>
        <c:auto val="1"/>
        <c:lblAlgn val="ctr"/>
        <c:lblOffset val="100"/>
      </c:catAx>
      <c:valAx>
        <c:axId val="61099008"/>
        <c:scaling>
          <c:orientation val="minMax"/>
        </c:scaling>
        <c:delete val="1"/>
        <c:axPos val="l"/>
        <c:numFmt formatCode="#,##0" sourceLinked="1"/>
        <c:tickLblPos val="nextTo"/>
        <c:crossAx val="6009280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январь-сентябрь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428736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660 938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890 028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74,3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571612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598 250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957 336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62,5%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71736" y="4857760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января-сентября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текущего года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62 688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67 308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392906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1" y="1397000"/>
          <a:ext cx="7858180" cy="4964810"/>
        </p:xfrm>
        <a:graphic>
          <a:graphicData uri="http://schemas.openxmlformats.org/drawingml/2006/table">
            <a:tbl>
              <a:tblPr/>
              <a:tblGrid>
                <a:gridCol w="3896707"/>
                <a:gridCol w="1608337"/>
                <a:gridCol w="1835015"/>
                <a:gridCol w="518121"/>
              </a:tblGrid>
              <a:tr h="476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2020 год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январь-сентябрь 2020 года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87 382 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64 966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74,3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61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8433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5 801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68,8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7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3005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2749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91,5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0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1705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1293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75,8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Единый сельскохозяйственный налог 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7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34,8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3578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636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17,8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5224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4 069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77,9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пошлина, сборы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04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3550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3128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88,1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55,0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103,4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419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71,7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224" marR="6224" marT="62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776 343 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577 449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74,4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87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890 028 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660 938 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74,3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623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январь-сентябрь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2020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214345" y="857232"/>
          <a:ext cx="964413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1396656"/>
          <a:ext cx="7358115" cy="4389802"/>
        </p:xfrm>
        <a:graphic>
          <a:graphicData uri="http://schemas.openxmlformats.org/drawingml/2006/table">
            <a:tbl>
              <a:tblPr/>
              <a:tblGrid>
                <a:gridCol w="3547445"/>
                <a:gridCol w="1457856"/>
                <a:gridCol w="1441655"/>
                <a:gridCol w="911159"/>
              </a:tblGrid>
              <a:tr h="1093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2020 год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январь-сентябрь 2020 года,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7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54 437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38 319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70,4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8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70,8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8164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7 133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5 413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8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107 992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67 627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62,6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77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444 211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237 460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53,5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8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63,1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8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254 049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190 940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8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27 071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19 631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72,5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8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49 533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28 500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8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11 527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9 382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77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957 336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598 250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62,5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января-сентября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2020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714488"/>
          <a:ext cx="8524877" cy="40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728667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января-сентября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2020 года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62 688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доходов над произведенными 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2483</TotalTime>
  <Words>526</Words>
  <Application>Microsoft Office PowerPoint</Application>
  <PresentationFormat>Экран (4:3)</PresentationFormat>
  <Paragraphs>145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январь-сентябрь 2020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369</cp:revision>
  <dcterms:created xsi:type="dcterms:W3CDTF">2016-05-26T09:08:06Z</dcterms:created>
  <dcterms:modified xsi:type="dcterms:W3CDTF">2020-10-01T12:08:22Z</dcterms:modified>
</cp:coreProperties>
</file>