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634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Доходы от использования имущества, находящегося в государственной и муниципальной собственности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133208</c:v>
                </c:pt>
                <c:pt idx="1">
                  <c:v>8104</c:v>
                </c:pt>
                <c:pt idx="2" formatCode="General">
                  <c:v>7108</c:v>
                </c:pt>
                <c:pt idx="3" formatCode="General">
                  <c:v>138</c:v>
                </c:pt>
                <c:pt idx="4" formatCode="General">
                  <c:v>595</c:v>
                </c:pt>
                <c:pt idx="5" formatCode="General">
                  <c:v>364</c:v>
                </c:pt>
                <c:pt idx="6" formatCode="General">
                  <c:v>3664</c:v>
                </c:pt>
                <c:pt idx="7" formatCode="General">
                  <c:v>12456</c:v>
                </c:pt>
                <c:pt idx="8" formatCode="General">
                  <c:v>1871</c:v>
                </c:pt>
                <c:pt idx="9" formatCode="General">
                  <c:v>3881</c:v>
                </c:pt>
                <c:pt idx="10" formatCode="General">
                  <c:v>2679</c:v>
                </c:pt>
                <c:pt idx="11" formatCode="General">
                  <c:v>-299</c:v>
                </c:pt>
                <c:pt idx="12">
                  <c:v>501968</c:v>
                </c:pt>
              </c:numCache>
            </c:numRef>
          </c:val>
        </c:ser>
        <c:shape val="cylinder"/>
        <c:axId val="100876672"/>
        <c:axId val="102527360"/>
        <c:axId val="0"/>
      </c:bar3DChart>
      <c:catAx>
        <c:axId val="1008766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2527360"/>
        <c:crosses val="autoZero"/>
        <c:auto val="1"/>
        <c:lblAlgn val="ctr"/>
        <c:lblOffset val="100"/>
      </c:catAx>
      <c:valAx>
        <c:axId val="102527360"/>
        <c:scaling>
          <c:orientation val="minMax"/>
        </c:scaling>
        <c:delete val="1"/>
        <c:axPos val="l"/>
        <c:numFmt formatCode="#,##0" sourceLinked="1"/>
        <c:tickLblPos val="nextTo"/>
        <c:crossAx val="10087667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023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43356</c:v>
                </c:pt>
                <c:pt idx="1">
                  <c:v>322</c:v>
                </c:pt>
                <c:pt idx="2">
                  <c:v>5343</c:v>
                </c:pt>
                <c:pt idx="3">
                  <c:v>82617</c:v>
                </c:pt>
                <c:pt idx="4">
                  <c:v>203175</c:v>
                </c:pt>
                <c:pt idx="5">
                  <c:v>316</c:v>
                </c:pt>
                <c:pt idx="6">
                  <c:v>240155</c:v>
                </c:pt>
                <c:pt idx="7">
                  <c:v>99521</c:v>
                </c:pt>
                <c:pt idx="8">
                  <c:v>29653</c:v>
                </c:pt>
                <c:pt idx="9">
                  <c:v>7516</c:v>
                </c:pt>
                <c:pt idx="10">
                  <c:v>274</c:v>
                </c:pt>
              </c:numCache>
            </c:numRef>
          </c:val>
        </c:ser>
        <c:shape val="cylinder"/>
        <c:axId val="56244096"/>
        <c:axId val="56248192"/>
        <c:axId val="0"/>
      </c:bar3DChart>
      <c:catAx>
        <c:axId val="5624409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6248192"/>
        <c:crosses val="autoZero"/>
        <c:auto val="1"/>
        <c:lblAlgn val="ctr"/>
        <c:lblOffset val="100"/>
      </c:catAx>
      <c:valAx>
        <c:axId val="56248192"/>
        <c:scaling>
          <c:orientation val="minMax"/>
        </c:scaling>
        <c:delete val="1"/>
        <c:axPos val="l"/>
        <c:numFmt formatCode="#,##0" sourceLinked="1"/>
        <c:tickLblPos val="nextTo"/>
        <c:crossAx val="5624409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 руб</a:t>
          </a:r>
          <a:r>
            <a:rPr lang="ru-RU" sz="1100" dirty="0"/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 сентябрь 2022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675 738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1 016 686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66,5%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712 248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1 068 487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66,7%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36 510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51 801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071546"/>
          <a:ext cx="7119966" cy="5350486"/>
        </p:xfrm>
        <a:graphic>
          <a:graphicData uri="http://schemas.openxmlformats.org/drawingml/2006/table">
            <a:tbl>
              <a:tblPr/>
              <a:tblGrid>
                <a:gridCol w="3530643"/>
                <a:gridCol w="1457246"/>
                <a:gridCol w="1662629"/>
                <a:gridCol w="469448"/>
              </a:tblGrid>
              <a:tr h="608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январь-сентябрь  2022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173 665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133 208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08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8 104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3664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8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16311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12456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1871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3875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3881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792 956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501 968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88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1 016 686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675 738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623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январь-сентябрь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2022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314325" y="714356"/>
          <a:ext cx="9772650" cy="568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1428736"/>
          <a:ext cx="5406867" cy="3358124"/>
        </p:xfrm>
        <a:graphic>
          <a:graphicData uri="http://schemas.openxmlformats.org/drawingml/2006/table">
            <a:tbl>
              <a:tblPr/>
              <a:tblGrid>
                <a:gridCol w="2606722"/>
                <a:gridCol w="1250930"/>
                <a:gridCol w="1071570"/>
                <a:gridCol w="477645"/>
              </a:tblGrid>
              <a:tr h="1023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2022год,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январь-сентябрь 2022 года,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55 946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43 356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88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8 096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5 343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174 695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82 617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96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295 547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203 175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299 350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240 155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184 374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99 521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40 249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29 653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8 922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7 516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1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2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1 068 487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712 248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2022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фицит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36 510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3060</TotalTime>
  <Words>525</Words>
  <Application>Microsoft Office PowerPoint</Application>
  <PresentationFormat>Экран (4:3)</PresentationFormat>
  <Paragraphs>140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 сентябрь 2022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475</cp:revision>
  <dcterms:created xsi:type="dcterms:W3CDTF">2016-05-26T09:08:06Z</dcterms:created>
  <dcterms:modified xsi:type="dcterms:W3CDTF">2022-10-05T09:22:14Z</dcterms:modified>
</cp:coreProperties>
</file>