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84995369730831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Платежи при пользовании природными ресурсами</c:v>
                </c:pt>
                <c:pt idx="10">
                  <c:v>Доходы от продажи материальных и нематериальных активов</c:v>
                </c:pt>
                <c:pt idx="11">
                  <c:v>Штрафы,санкции,возмещение ущерба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14487</c:v>
                </c:pt>
                <c:pt idx="1">
                  <c:v>691</c:v>
                </c:pt>
                <c:pt idx="2" formatCode="General">
                  <c:v>312</c:v>
                </c:pt>
                <c:pt idx="3" formatCode="General">
                  <c:v>341</c:v>
                </c:pt>
                <c:pt idx="4" formatCode="General">
                  <c:v>71</c:v>
                </c:pt>
                <c:pt idx="5" formatCode="General">
                  <c:v>126</c:v>
                </c:pt>
                <c:pt idx="6" formatCode="General">
                  <c:v>268</c:v>
                </c:pt>
                <c:pt idx="7" formatCode="General">
                  <c:v>1</c:v>
                </c:pt>
                <c:pt idx="8" formatCode="General">
                  <c:v>1029</c:v>
                </c:pt>
                <c:pt idx="9" formatCode="General">
                  <c:v>6</c:v>
                </c:pt>
                <c:pt idx="10" formatCode="General">
                  <c:v>55</c:v>
                </c:pt>
                <c:pt idx="11" formatCode="General">
                  <c:v>18</c:v>
                </c:pt>
                <c:pt idx="12">
                  <c:v>50077</c:v>
                </c:pt>
              </c:numCache>
            </c:numRef>
          </c:val>
        </c:ser>
        <c:shape val="cylinder"/>
        <c:axId val="57011584"/>
        <c:axId val="57098624"/>
        <c:axId val="0"/>
      </c:bar3DChart>
      <c:catAx>
        <c:axId val="570115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57098624"/>
        <c:crosses val="autoZero"/>
        <c:auto val="1"/>
        <c:lblAlgn val="ctr"/>
        <c:lblOffset val="100"/>
      </c:catAx>
      <c:valAx>
        <c:axId val="57098624"/>
        <c:scaling>
          <c:orientation val="minMax"/>
        </c:scaling>
        <c:delete val="1"/>
        <c:axPos val="l"/>
        <c:numFmt formatCode="#,##0" sourceLinked="1"/>
        <c:tickLblPos val="nextTo"/>
        <c:crossAx val="5701158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4582359496857658"/>
          <c:y val="2.3770934629929859E-2"/>
          <c:w val="0.83579712591227051"/>
          <c:h val="0.32236722435627563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769E-3"/>
                  <c:y val="5.6893217295206581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расходы'!$A$4:$A$13</c:f>
              <c:strCache>
                <c:ptCount val="10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Образование</c:v>
                </c:pt>
                <c:pt idx="6">
                  <c:v>    Культура, кинематография</c:v>
                </c:pt>
                <c:pt idx="7">
                  <c:v>    Социальная политика</c:v>
                </c:pt>
                <c:pt idx="8">
                  <c:v>    Физическая культура и спорт</c:v>
                </c:pt>
                <c:pt idx="9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расходы'!$B$4:$B$13</c:f>
              <c:numCache>
                <c:formatCode>#,##0</c:formatCode>
                <c:ptCount val="10"/>
                <c:pt idx="0">
                  <c:v>5493</c:v>
                </c:pt>
                <c:pt idx="1">
                  <c:v>63</c:v>
                </c:pt>
                <c:pt idx="2">
                  <c:v>797</c:v>
                </c:pt>
                <c:pt idx="3">
                  <c:v>1544</c:v>
                </c:pt>
                <c:pt idx="4">
                  <c:v>51526</c:v>
                </c:pt>
                <c:pt idx="5">
                  <c:v>37227</c:v>
                </c:pt>
                <c:pt idx="6">
                  <c:v>4629</c:v>
                </c:pt>
                <c:pt idx="7">
                  <c:v>7998</c:v>
                </c:pt>
                <c:pt idx="8">
                  <c:v>980</c:v>
                </c:pt>
                <c:pt idx="9">
                  <c:v>28</c:v>
                </c:pt>
              </c:numCache>
            </c:numRef>
          </c:val>
        </c:ser>
        <c:shape val="cylinder"/>
        <c:axId val="57657216"/>
        <c:axId val="57783040"/>
        <c:axId val="0"/>
      </c:bar3DChart>
      <c:catAx>
        <c:axId val="5765721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57783040"/>
        <c:crosses val="autoZero"/>
        <c:auto val="1"/>
        <c:lblAlgn val="ctr"/>
        <c:lblOffset val="100"/>
      </c:catAx>
      <c:valAx>
        <c:axId val="57783040"/>
        <c:scaling>
          <c:orientation val="minMax"/>
        </c:scaling>
        <c:delete val="1"/>
        <c:axPos val="l"/>
        <c:numFmt formatCode="#,##0" sourceLinked="1"/>
        <c:tickLblPos val="nextTo"/>
        <c:crossAx val="5765721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январь-февраль 2021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67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482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817 801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8,3%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110 285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834 280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13,2%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4786322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42 803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16 479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000108"/>
          <a:ext cx="7858180" cy="4855360"/>
        </p:xfrm>
        <a:graphic>
          <a:graphicData uri="http://schemas.openxmlformats.org/drawingml/2006/table">
            <a:tbl>
              <a:tblPr/>
              <a:tblGrid>
                <a:gridCol w="3896708"/>
                <a:gridCol w="1608336"/>
                <a:gridCol w="1835014"/>
                <a:gridCol w="518122"/>
              </a:tblGrid>
              <a:tr h="452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январь-февраль 2021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102 220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14 487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21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5030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4341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687 821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50 077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07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817 801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67 482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58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январь-февраль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2021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14325" y="1071546"/>
          <a:ext cx="9772650" cy="544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2" y="1396659"/>
          <a:ext cx="6072228" cy="4063998"/>
        </p:xfrm>
        <a:graphic>
          <a:graphicData uri="http://schemas.openxmlformats.org/drawingml/2006/table">
            <a:tbl>
              <a:tblPr/>
              <a:tblGrid>
                <a:gridCol w="2927502"/>
                <a:gridCol w="1203084"/>
                <a:gridCol w="1189715"/>
                <a:gridCol w="751927"/>
              </a:tblGrid>
              <a:tr h="1012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2021год,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январь-февраль 2021 года,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32 744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5 493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8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5 539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149 093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1 544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178 269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51 526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28,9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269 475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37 227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141 901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4 629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49 478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7 998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6 958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834 280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110 285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января-февраля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257300"/>
          <a:ext cx="852487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85804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итогам января-февраля 2021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является дефицит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42 803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дефицита бюджета по итогам отчетного периода свидетельствует о превышении произведенных  в отчетном периоде  расходов над поступившими 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2267</TotalTime>
  <Words>508</Words>
  <Application>Microsoft Office PowerPoint</Application>
  <PresentationFormat>Экран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январь-февраль 2021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333</cp:revision>
  <dcterms:created xsi:type="dcterms:W3CDTF">2016-05-26T09:08:06Z</dcterms:created>
  <dcterms:modified xsi:type="dcterms:W3CDTF">2021-03-16T03:43:47Z</dcterms:modified>
</cp:coreProperties>
</file>