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68" r:id="rId4"/>
    <p:sldId id="259" r:id="rId5"/>
    <p:sldId id="267" r:id="rId6"/>
    <p:sldId id="273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50"/>
      <c:rotY val="70"/>
      <c:rAngAx val="1"/>
    </c:view3D>
    <c:plotArea>
      <c:layout>
        <c:manualLayout>
          <c:layoutTarget val="inner"/>
          <c:xMode val="edge"/>
          <c:yMode val="edge"/>
          <c:x val="0.11430296212973363"/>
          <c:y val="0"/>
          <c:w val="0.86247211955648462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4965986394557823E-2"/>
                  <c:y val="-3.1862745098039214E-2"/>
                </c:manualLayout>
              </c:layout>
              <c:showVal val="1"/>
            </c:dLbl>
            <c:dLbl>
              <c:idx val="1"/>
              <c:layout>
                <c:manualLayout>
                  <c:x val="1.6326530612244899E-2"/>
                  <c:y val="-4.1666666666666664E-2"/>
                </c:manualLayout>
              </c:layout>
              <c:showVal val="1"/>
            </c:dLbl>
            <c:dLbl>
              <c:idx val="2"/>
              <c:layout>
                <c:manualLayout>
                  <c:x val="1.0884353741496598E-2"/>
                  <c:y val="-3.9215686274509803E-2"/>
                </c:manualLayout>
              </c:layout>
              <c:showVal val="1"/>
            </c:dLbl>
            <c:dLbl>
              <c:idx val="3"/>
              <c:layout>
                <c:manualLayout>
                  <c:x val="1.9047619047619049E-2"/>
                  <c:y val="-3.6764705882352894E-2"/>
                </c:manualLayout>
              </c:layout>
              <c:showVal val="1"/>
            </c:dLbl>
            <c:dLbl>
              <c:idx val="4"/>
              <c:layout>
                <c:manualLayout>
                  <c:x val="1.4965879265091863E-2"/>
                  <c:y val="-3.4313725490196081E-2"/>
                </c:manualLayout>
              </c:layout>
              <c:showVal val="1"/>
            </c:dLbl>
            <c:dLbl>
              <c:idx val="5"/>
              <c:layout>
                <c:manualLayout>
                  <c:x val="1.4965986394557823E-2"/>
                  <c:y val="-2.2058823529411766E-2"/>
                </c:manualLayout>
              </c:layout>
              <c:showVal val="1"/>
            </c:dLbl>
            <c:dLbl>
              <c:idx val="6"/>
              <c:layout>
                <c:manualLayout>
                  <c:x val="8.1632653061224497E-3"/>
                  <c:y val="-4.1666666666666713E-2"/>
                </c:manualLayout>
              </c:layout>
              <c:showVal val="1"/>
            </c:dLbl>
            <c:dLbl>
              <c:idx val="7"/>
              <c:layout>
                <c:manualLayout>
                  <c:x val="1.4965986394557823E-2"/>
                  <c:y val="-1.9607843137254902E-2"/>
                </c:manualLayout>
              </c:layout>
              <c:showVal val="1"/>
            </c:dLbl>
            <c:dLbl>
              <c:idx val="8"/>
              <c:layout>
                <c:manualLayout>
                  <c:x val="1.6326530612244899E-2"/>
                  <c:y val="-3.4313725490196081E-2"/>
                </c:manualLayout>
              </c:layout>
              <c:showVal val="1"/>
            </c:dLbl>
            <c:dLbl>
              <c:idx val="9"/>
              <c:layout>
                <c:manualLayout>
                  <c:x val="2.7210884353741496E-2"/>
                  <c:y val="-2.6960784313725492E-2"/>
                </c:manualLayout>
              </c:layout>
              <c:showVal val="1"/>
            </c:dLbl>
            <c:dLbl>
              <c:idx val="10"/>
              <c:layout>
                <c:manualLayout>
                  <c:x val="2.0408163265306121E-2"/>
                  <c:y val="-4.9019607843137213E-2"/>
                </c:manualLayout>
              </c:layout>
              <c:showVal val="1"/>
            </c:dLbl>
            <c:dLbl>
              <c:idx val="11"/>
              <c:layout>
                <c:manualLayout>
                  <c:x val="8.1632653061223491E-3"/>
                  <c:y val="-4.6568627450980393E-2"/>
                </c:manualLayout>
              </c:layout>
              <c:showVal val="1"/>
            </c:dLbl>
            <c:dLbl>
              <c:idx val="12"/>
              <c:layout>
                <c:manualLayout>
                  <c:x val="-3.4013605442176874E-2"/>
                  <c:y val="8.333333333333332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(продукции), производимым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муниципальной собственности</c:v>
                </c:pt>
                <c:pt idx="7">
                  <c:v>Платежи при пользовании природными ресурсами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134569</c:v>
                </c:pt>
                <c:pt idx="1">
                  <c:v>7615</c:v>
                </c:pt>
                <c:pt idx="2" formatCode="General">
                  <c:v>11647</c:v>
                </c:pt>
                <c:pt idx="3" formatCode="General">
                  <c:v>103</c:v>
                </c:pt>
                <c:pt idx="4" formatCode="General">
                  <c:v>4488</c:v>
                </c:pt>
                <c:pt idx="5" formatCode="General">
                  <c:v>55</c:v>
                </c:pt>
                <c:pt idx="6" formatCode="General">
                  <c:v>9945</c:v>
                </c:pt>
                <c:pt idx="7" formatCode="General">
                  <c:v>38</c:v>
                </c:pt>
                <c:pt idx="8" formatCode="General">
                  <c:v>1142</c:v>
                </c:pt>
                <c:pt idx="9" formatCode="General">
                  <c:v>66833</c:v>
                </c:pt>
                <c:pt idx="10" formatCode="General">
                  <c:v>691</c:v>
                </c:pt>
                <c:pt idx="11" formatCode="General">
                  <c:v>1088</c:v>
                </c:pt>
                <c:pt idx="12">
                  <c:v>494596</c:v>
                </c:pt>
              </c:numCache>
            </c:numRef>
          </c:val>
        </c:ser>
        <c:shape val="cylinder"/>
        <c:axId val="78246272"/>
        <c:axId val="78247808"/>
        <c:axId val="0"/>
      </c:bar3DChart>
      <c:catAx>
        <c:axId val="7824627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8247808"/>
        <c:crosses val="autoZero"/>
        <c:auto val="1"/>
        <c:lblAlgn val="ctr"/>
        <c:lblOffset val="100"/>
      </c:catAx>
      <c:valAx>
        <c:axId val="78247808"/>
        <c:scaling>
          <c:orientation val="minMax"/>
        </c:scaling>
        <c:delete val="1"/>
        <c:axPos val="l"/>
        <c:numFmt formatCode="#,##0" sourceLinked="1"/>
        <c:tickLblPos val="none"/>
        <c:crossAx val="78246272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688502485138496"/>
          <c:y val="3.2104330708661442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1.2236892098267223E-2"/>
                  <c:y val="1.3385826771653543E-4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63872</c:v>
                </c:pt>
                <c:pt idx="1">
                  <c:v>471</c:v>
                </c:pt>
                <c:pt idx="2">
                  <c:v>5721</c:v>
                </c:pt>
                <c:pt idx="3">
                  <c:v>149885</c:v>
                </c:pt>
                <c:pt idx="4">
                  <c:v>60752</c:v>
                </c:pt>
                <c:pt idx="5">
                  <c:v>3768</c:v>
                </c:pt>
                <c:pt idx="6">
                  <c:v>229778</c:v>
                </c:pt>
                <c:pt idx="7">
                  <c:v>182301</c:v>
                </c:pt>
                <c:pt idx="8">
                  <c:v>26619</c:v>
                </c:pt>
                <c:pt idx="9">
                  <c:v>13854</c:v>
                </c:pt>
                <c:pt idx="10">
                  <c:v>274</c:v>
                </c:pt>
              </c:numCache>
            </c:numRef>
          </c:val>
        </c:ser>
        <c:shape val="cylinder"/>
        <c:axId val="60711296"/>
        <c:axId val="63803776"/>
        <c:axId val="0"/>
      </c:bar3DChart>
      <c:catAx>
        <c:axId val="60711296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803776"/>
        <c:crosses val="autoZero"/>
        <c:auto val="1"/>
        <c:lblAlgn val="ctr"/>
        <c:lblOffset val="100"/>
      </c:catAx>
      <c:valAx>
        <c:axId val="63803776"/>
        <c:scaling>
          <c:orientation val="minMax"/>
        </c:scaling>
        <c:delete val="1"/>
        <c:axPos val="l"/>
        <c:numFmt formatCode="#,##0" sourceLinked="1"/>
        <c:tickLblPos val="none"/>
        <c:crossAx val="6071129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0.28156</cdr:x>
      <cdr:y>0.14583</cdr:y>
    </cdr:from>
    <cdr:to>
      <cdr:x>0.39553</cdr:x>
      <cdr:y>0.19375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00276" y="666735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399032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за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январь-август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2023 года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928802"/>
            <a:ext cx="3714776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732 810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при плановых назначениях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1 012 013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72,4%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1928802"/>
            <a:ext cx="3643338" cy="157163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737 295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1 090 584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или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67,6%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71670" y="4357694"/>
            <a:ext cx="492922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по итогам  отчетного периода составил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4485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78 571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1934" y="2500306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350043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43608" y="1196752"/>
          <a:ext cx="7512496" cy="4752693"/>
        </p:xfrm>
        <a:graphic>
          <a:graphicData uri="http://schemas.openxmlformats.org/drawingml/2006/table">
            <a:tbl>
              <a:tblPr/>
              <a:tblGrid>
                <a:gridCol w="3664880"/>
                <a:gridCol w="1512652"/>
                <a:gridCol w="1725843"/>
                <a:gridCol w="609121"/>
              </a:tblGrid>
              <a:tr h="6071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январь-август 2023 года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181 605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134 569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5538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10234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7 615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74,4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10425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11647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111,7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1887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5470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4488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82,0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47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свыше 100,00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4695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10854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9945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91,6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Платежи при пользовании природными ресурсами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4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1142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928,5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40478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178" marR="6178" marT="617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65613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66833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101,9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691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138,8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178" marR="6178" marT="617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1088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99,9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724 214 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494 596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68,3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239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1 012 013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732 810 </a:t>
                      </a:r>
                    </a:p>
                  </a:txBody>
                  <a:tcPr marL="6178" marR="6178" marT="617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72,4</a:t>
                      </a:r>
                    </a:p>
                  </a:txBody>
                  <a:tcPr marL="6178" marR="6178" marT="61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Структура доходов бюджета за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январь-август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2023 года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95250" y="838200"/>
          <a:ext cx="93345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664" y="1772816"/>
          <a:ext cx="6323021" cy="3809404"/>
        </p:xfrm>
        <a:graphic>
          <a:graphicData uri="http://schemas.openxmlformats.org/drawingml/2006/table">
            <a:tbl>
              <a:tblPr/>
              <a:tblGrid>
                <a:gridCol w="3048413"/>
                <a:gridCol w="1252773"/>
                <a:gridCol w="1238853"/>
                <a:gridCol w="782982"/>
              </a:tblGrid>
              <a:tr h="10713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январь-август 2023 года, тыс.руб. 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испол-нения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475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81 208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63 872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67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8 229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5 721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175 335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149 885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85,5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7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104 782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60 752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106 706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3 768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354 323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229 778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64,8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195 608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182 301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93,2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39 757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26 619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67,0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4410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23 598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13 854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58,7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568" marR="7568" marT="756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090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568" marR="7568" marT="75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1 090 584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737 295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67,6</a:t>
                      </a:r>
                    </a:p>
                  </a:txBody>
                  <a:tcPr marL="7568" marR="7568" marT="75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Структура расходной части  бюджета по итогам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января-августа 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года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142984"/>
            <a:ext cx="600079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Результатом исполнения бюджета по итогам отчетного периода является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фицит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бюджета в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сумме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4485 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29190" y="3143248"/>
            <a:ext cx="3643338" cy="23574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профицита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бюджета по итогам отчетного периода свидетельствует о превышении поступивших в отчетном периоде  доходов над произведенными расходами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786058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3551</TotalTime>
  <Words>519</Words>
  <Application>Microsoft Office PowerPoint</Application>
  <PresentationFormat>Экран (4:3)</PresentationFormat>
  <Paragraphs>153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Основные параметры бюджета Городского округа Верхняя Тура за январь-август 2023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551</cp:revision>
  <dcterms:created xsi:type="dcterms:W3CDTF">2016-05-26T09:08:06Z</dcterms:created>
  <dcterms:modified xsi:type="dcterms:W3CDTF">2023-09-06T11:28:01Z</dcterms:modified>
</cp:coreProperties>
</file>