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5451254265731404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Штрафы,санкции,возмещение ущерба</c:v>
                </c:pt>
                <c:pt idx="10">
                  <c:v>Прочие неналоговые доходы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#,##0</c:formatCode>
                <c:ptCount val="12"/>
                <c:pt idx="0">
                  <c:v>67121</c:v>
                </c:pt>
                <c:pt idx="1">
                  <c:v>3689</c:v>
                </c:pt>
                <c:pt idx="2" formatCode="General">
                  <c:v>7880</c:v>
                </c:pt>
                <c:pt idx="3" formatCode="General">
                  <c:v>10</c:v>
                </c:pt>
                <c:pt idx="4" formatCode="General">
                  <c:v>1461</c:v>
                </c:pt>
                <c:pt idx="5" formatCode="General">
                  <c:v>111</c:v>
                </c:pt>
                <c:pt idx="6" formatCode="General">
                  <c:v>5775</c:v>
                </c:pt>
                <c:pt idx="7" formatCode="General">
                  <c:v>21</c:v>
                </c:pt>
                <c:pt idx="8" formatCode="General">
                  <c:v>64973</c:v>
                </c:pt>
                <c:pt idx="9" formatCode="General">
                  <c:v>452</c:v>
                </c:pt>
                <c:pt idx="10" formatCode="General">
                  <c:v>-1</c:v>
                </c:pt>
                <c:pt idx="11">
                  <c:v>202865</c:v>
                </c:pt>
              </c:numCache>
            </c:numRef>
          </c:val>
        </c:ser>
        <c:shape val="cylinder"/>
        <c:axId val="77122176"/>
        <c:axId val="77787136"/>
        <c:axId val="0"/>
      </c:bar3DChart>
      <c:catAx>
        <c:axId val="771221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7787136"/>
        <c:crosses val="autoZero"/>
        <c:auto val="1"/>
        <c:lblAlgn val="ctr"/>
        <c:lblOffset val="100"/>
      </c:catAx>
      <c:valAx>
        <c:axId val="77787136"/>
        <c:scaling>
          <c:orientation val="minMax"/>
        </c:scaling>
        <c:delete val="1"/>
        <c:axPos val="l"/>
        <c:numFmt formatCode="#,##0" sourceLinked="1"/>
        <c:tickLblPos val="nextTo"/>
        <c:crossAx val="7712217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4"/>
              <c:layout>
                <c:manualLayout>
                  <c:x val="-4.1504411148688934E-3"/>
                  <c:y val="5.6893217295207136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43374</c:v>
                </c:pt>
                <c:pt idx="1">
                  <c:v>205</c:v>
                </c:pt>
                <c:pt idx="2">
                  <c:v>1991</c:v>
                </c:pt>
                <c:pt idx="3">
                  <c:v>8183</c:v>
                </c:pt>
                <c:pt idx="4">
                  <c:v>15307</c:v>
                </c:pt>
                <c:pt idx="5">
                  <c:v>2</c:v>
                </c:pt>
                <c:pt idx="6">
                  <c:v>101163</c:v>
                </c:pt>
                <c:pt idx="7">
                  <c:v>98106</c:v>
                </c:pt>
                <c:pt idx="8">
                  <c:v>17756</c:v>
                </c:pt>
                <c:pt idx="9">
                  <c:v>3980</c:v>
                </c:pt>
                <c:pt idx="10">
                  <c:v>183</c:v>
                </c:pt>
              </c:numCache>
            </c:numRef>
          </c:val>
        </c:ser>
        <c:shape val="cylinder"/>
        <c:axId val="55482624"/>
        <c:axId val="55529856"/>
        <c:axId val="0"/>
      </c:bar3DChart>
      <c:catAx>
        <c:axId val="5548262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55529856"/>
        <c:crosses val="autoZero"/>
        <c:auto val="1"/>
        <c:lblAlgn val="ctr"/>
        <c:lblOffset val="100"/>
      </c:catAx>
      <c:valAx>
        <c:axId val="55529856"/>
        <c:scaling>
          <c:orientation val="minMax"/>
        </c:scaling>
        <c:delete val="1"/>
        <c:axPos val="l"/>
        <c:numFmt formatCode="#,##0" sourceLinked="1"/>
        <c:tickLblPos val="nextTo"/>
        <c:crossAx val="5548262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январь-апрель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354 357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935 084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27,9%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290 251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961 032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30,2%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64 107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25 949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856603"/>
          <a:ext cx="7072361" cy="4292732"/>
        </p:xfrm>
        <a:graphic>
          <a:graphicData uri="http://schemas.openxmlformats.org/drawingml/2006/table">
            <a:tbl>
              <a:tblPr/>
              <a:tblGrid>
                <a:gridCol w="3450166"/>
                <a:gridCol w="1424030"/>
                <a:gridCol w="1624731"/>
                <a:gridCol w="573434"/>
              </a:tblGrid>
              <a:tr h="44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январь-апрель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67 121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64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3 689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7880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43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1461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05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5775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64973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90,8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648 374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202 865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935 084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354 357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январь-апрель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14325" y="1066800"/>
          <a:ext cx="97726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1428736"/>
          <a:ext cx="5862472" cy="3469553"/>
        </p:xfrm>
        <a:graphic>
          <a:graphicData uri="http://schemas.openxmlformats.org/drawingml/2006/table">
            <a:tbl>
              <a:tblPr/>
              <a:tblGrid>
                <a:gridCol w="2826376"/>
                <a:gridCol w="1161525"/>
                <a:gridCol w="1148619"/>
                <a:gridCol w="725952"/>
              </a:tblGrid>
              <a:tr h="9858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январь-апрель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86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43 374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66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172 634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9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83 884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15 307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15 087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101 163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98 106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17 756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3 980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59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961 033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290 251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января-апреля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64 107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3275</TotalTime>
  <Words>493</Words>
  <Application>Microsoft Office PowerPoint</Application>
  <PresentationFormat>Экран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январь-апрель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515</cp:revision>
  <dcterms:created xsi:type="dcterms:W3CDTF">2016-05-26T09:08:06Z</dcterms:created>
  <dcterms:modified xsi:type="dcterms:W3CDTF">2023-05-04T10:18:31Z</dcterms:modified>
</cp:coreProperties>
</file>