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sldIdLst>
    <p:sldId id="256" r:id="rId2"/>
    <p:sldId id="257" r:id="rId3"/>
    <p:sldId id="268" r:id="rId4"/>
    <p:sldId id="259" r:id="rId5"/>
    <p:sldId id="267" r:id="rId6"/>
    <p:sldId id="273" r:id="rId7"/>
    <p:sldId id="27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17" autoAdjust="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vtgo-srv-fo\fin\&#1054;&#1083;&#1103;%20&#1050;&#1086;&#1074;&#1099;&#1088;&#1079;&#1080;&#1085;&#1072;\&#1076;&#1083;&#1103;%20&#1089;&#1072;&#1081;&#1090;&#1072;\&#1077;&#1078;&#1077;&#1084;&#1077;&#1089;&#1103;&#1095;&#1085;&#1099;&#1077;%20&#1076;&#1072;&#1085;&#1085;&#1099;&#1077;\2023\&#1086;&#1089;&#1085;&#1086;&#1074;&#1085;&#1099;&#1077;%20&#1087;&#1072;&#1088;&#1072;&#1084;&#1077;&#1090;&#1088;&#1099;%202023%20&#1080;&#1089;&#1087;&#1086;&#1083;&#1085;&#1077;&#1085;&#1080;&#1077;\&#1076;&#1080;&#1072;&#1075;&#1088;&#1072;&#1084;&#1084;&#1099;%20&#1086;&#1089;&#1085;.%20&#1087;&#1072;&#1088;&#1072;&#1084;&#1077;&#1090;&#1088;&#1099;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\\vtgo-srv-fo\fin\&#1054;&#1083;&#1103;%20&#1050;&#1086;&#1074;&#1099;&#1088;&#1079;&#1080;&#1085;&#1072;\&#1076;&#1083;&#1103;%20&#1089;&#1072;&#1081;&#1090;&#1072;\&#1077;&#1078;&#1077;&#1084;&#1077;&#1089;&#1103;&#1095;&#1085;&#1099;&#1077;%20&#1076;&#1072;&#1085;&#1085;&#1099;&#1077;\2023\&#1086;&#1089;&#1085;&#1086;&#1074;&#1085;&#1099;&#1077;%20&#1087;&#1072;&#1088;&#1072;&#1084;&#1077;&#1090;&#1088;&#1099;%202023%20&#1080;&#1089;&#1087;&#1086;&#1083;&#1085;&#1077;&#1085;&#1080;&#1077;\&#1076;&#1080;&#1072;&#1075;&#1088;&#1072;&#1084;&#1084;&#1099;%20&#1086;&#1089;&#1085;.%20&#1087;&#1072;&#1088;&#1072;&#1084;&#1077;&#1090;&#1088;&#1099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X val="50"/>
      <c:rotY val="70"/>
      <c:rAngAx val="1"/>
    </c:view3D>
    <c:plotArea>
      <c:layout>
        <c:manualLayout>
          <c:layoutTarget val="inner"/>
          <c:xMode val="edge"/>
          <c:yMode val="edge"/>
          <c:x val="0.12242134018961918"/>
          <c:y val="1.2254901960784315E-2"/>
          <c:w val="0.86247211955648462"/>
          <c:h val="0.45206270976519131"/>
        </c:manualLayout>
      </c:layout>
      <c:bar3DChart>
        <c:barDir val="col"/>
        <c:grouping val="clustered"/>
        <c:ser>
          <c:idx val="0"/>
          <c:order val="0"/>
          <c:dLbls>
            <c:dLbl>
              <c:idx val="0"/>
              <c:layout>
                <c:manualLayout>
                  <c:x val="1.0884353741496577E-2"/>
                  <c:y val="-1.7156862745098044E-2"/>
                </c:manualLayout>
              </c:layout>
              <c:showVal val="1"/>
            </c:dLbl>
            <c:dLbl>
              <c:idx val="1"/>
              <c:layout>
                <c:manualLayout>
                  <c:x val="1.2244897959183675E-2"/>
                  <c:y val="-2.696078431372554E-2"/>
                </c:manualLayout>
              </c:layout>
              <c:showVal val="1"/>
            </c:dLbl>
            <c:dLbl>
              <c:idx val="2"/>
              <c:layout>
                <c:manualLayout>
                  <c:x val="8.1632653061224515E-3"/>
                  <c:y val="-2.6960784313725488E-2"/>
                </c:manualLayout>
              </c:layout>
              <c:showVal val="1"/>
            </c:dLbl>
            <c:dLbl>
              <c:idx val="3"/>
              <c:layout>
                <c:manualLayout>
                  <c:x val="1.36054421768708E-2"/>
                  <c:y val="-3.431372549019604E-2"/>
                </c:manualLayout>
              </c:layout>
              <c:showVal val="1"/>
            </c:dLbl>
            <c:dLbl>
              <c:idx val="4"/>
              <c:layout>
                <c:manualLayout>
                  <c:x val="1.3605442176870748E-2"/>
                  <c:y val="-2.9411957696464423E-2"/>
                </c:manualLayout>
              </c:layout>
              <c:showVal val="1"/>
            </c:dLbl>
            <c:dLbl>
              <c:idx val="5"/>
              <c:layout>
                <c:manualLayout>
                  <c:x val="6.8027210884353756E-3"/>
                  <c:y val="-3.431372549019604E-2"/>
                </c:manualLayout>
              </c:layout>
              <c:showVal val="1"/>
            </c:dLbl>
            <c:dLbl>
              <c:idx val="6"/>
              <c:layout>
                <c:manualLayout>
                  <c:x val="6.8027210884353756E-3"/>
                  <c:y val="-2.6960784313725443E-2"/>
                </c:manualLayout>
              </c:layout>
              <c:showVal val="1"/>
            </c:dLbl>
            <c:dLbl>
              <c:idx val="7"/>
              <c:layout>
                <c:manualLayout>
                  <c:x val="1.3605442176870747E-3"/>
                  <c:y val="-3.431372549019604E-2"/>
                </c:manualLayout>
              </c:layout>
              <c:showVal val="1"/>
            </c:dLbl>
            <c:dLbl>
              <c:idx val="8"/>
              <c:layout>
                <c:manualLayout>
                  <c:x val="1.3605442176870747E-3"/>
                  <c:y val="-1.9607843137254902E-2"/>
                </c:manualLayout>
              </c:layout>
              <c:showVal val="1"/>
            </c:dLbl>
            <c:dLbl>
              <c:idx val="9"/>
              <c:layout>
                <c:manualLayout>
                  <c:x val="2.8571428571428577E-2"/>
                  <c:y val="-2.2058823529411731E-2"/>
                </c:manualLayout>
              </c:layout>
              <c:showVal val="1"/>
            </c:dLbl>
            <c:dLbl>
              <c:idx val="10"/>
              <c:layout>
                <c:manualLayout>
                  <c:x val="1.4965986394557925E-2"/>
                  <c:y val="-1.9607843137254947E-2"/>
                </c:manualLayout>
              </c:layout>
              <c:showVal val="1"/>
            </c:dLbl>
            <c:dLbl>
              <c:idx val="11"/>
              <c:layout>
                <c:manualLayout>
                  <c:x val="8.1632653061224515E-3"/>
                  <c:y val="-1.9607843137254902E-2"/>
                </c:manualLayout>
              </c:layout>
              <c:showVal val="1"/>
            </c:dLbl>
            <c:dLbl>
              <c:idx val="12"/>
              <c:layout>
                <c:manualLayout>
                  <c:x val="-3.9455782312925181E-2"/>
                  <c:y val="5.3921568627450969E-2"/>
                </c:manualLayout>
              </c:layout>
              <c:showVal val="1"/>
            </c:dLbl>
            <c:txPr>
              <a:bodyPr/>
              <a:lstStyle/>
              <a:p>
                <a:pPr>
                  <a:defRPr b="1">
                    <a:solidFill>
                      <a:srgbClr val="C00000"/>
                    </a:solidFill>
                    <a:latin typeface="+mj-lt"/>
                  </a:defRPr>
                </a:pPr>
                <a:endParaRPr lang="ru-RU"/>
              </a:p>
            </c:txPr>
            <c:showVal val="1"/>
          </c:dLbls>
          <c:cat>
            <c:strRef>
              <c:f>'структура доходы'!$A$3:$A$15</c:f>
              <c:strCache>
                <c:ptCount val="13"/>
                <c:pt idx="0">
                  <c:v>Налог на доходы физических лиц</c:v>
                </c:pt>
                <c:pt idx="1">
                  <c:v>Акцизы по подакцизным товарам (продукции), производимым на территории Российской Федерации</c:v>
                </c:pt>
                <c:pt idx="2">
                  <c:v>Налоги на совокупный доход</c:v>
                </c:pt>
                <c:pt idx="3">
                  <c:v>Налог на имущество физических лиц</c:v>
                </c:pt>
                <c:pt idx="4">
                  <c:v>Земельный налог</c:v>
                </c:pt>
                <c:pt idx="5">
                  <c:v>Государственная пошлина</c:v>
                </c:pt>
                <c:pt idx="6">
                  <c:v>Доходы от использования имущества, находящегося в государственной и муниципальной собственности</c:v>
                </c:pt>
                <c:pt idx="7">
                  <c:v>Платежи при пользовании природными ресурсами</c:v>
                </c:pt>
                <c:pt idx="8">
                  <c:v>Доходы от оказания платных услуг и компенсации затрат государства</c:v>
                </c:pt>
                <c:pt idx="9">
                  <c:v>Доходы от продажи материальных и нематериальных активов</c:v>
                </c:pt>
                <c:pt idx="10">
                  <c:v>Штрафы,санкции,возмещение ущерба</c:v>
                </c:pt>
                <c:pt idx="11">
                  <c:v>Прочие неналоговые доходы</c:v>
                </c:pt>
                <c:pt idx="12">
                  <c:v>Безвозмездные поступления</c:v>
                </c:pt>
              </c:strCache>
            </c:strRef>
          </c:cat>
          <c:val>
            <c:numRef>
              <c:f>'структура доходы'!$B$3:$B$15</c:f>
              <c:numCache>
                <c:formatCode>#,##0</c:formatCode>
                <c:ptCount val="13"/>
                <c:pt idx="0">
                  <c:v>123258</c:v>
                </c:pt>
                <c:pt idx="1">
                  <c:v>6574</c:v>
                </c:pt>
                <c:pt idx="2" formatCode="General">
                  <c:v>11430</c:v>
                </c:pt>
                <c:pt idx="3" formatCode="General">
                  <c:v>68</c:v>
                </c:pt>
                <c:pt idx="4" formatCode="General">
                  <c:v>4459</c:v>
                </c:pt>
                <c:pt idx="5" formatCode="General">
                  <c:v>46</c:v>
                </c:pt>
                <c:pt idx="6" formatCode="General">
                  <c:v>8839</c:v>
                </c:pt>
                <c:pt idx="7" formatCode="General">
                  <c:v>38</c:v>
                </c:pt>
                <c:pt idx="8" formatCode="General">
                  <c:v>1112</c:v>
                </c:pt>
                <c:pt idx="9" formatCode="General">
                  <c:v>65467</c:v>
                </c:pt>
                <c:pt idx="10" formatCode="General">
                  <c:v>682</c:v>
                </c:pt>
                <c:pt idx="11" formatCode="General">
                  <c:v>277</c:v>
                </c:pt>
                <c:pt idx="12">
                  <c:v>440356</c:v>
                </c:pt>
              </c:numCache>
            </c:numRef>
          </c:val>
        </c:ser>
        <c:shape val="cylinder"/>
        <c:axId val="67090688"/>
        <c:axId val="79487744"/>
        <c:axId val="0"/>
      </c:bar3DChart>
      <c:catAx>
        <c:axId val="67090688"/>
        <c:scaling>
          <c:orientation val="minMax"/>
        </c:scaling>
        <c:axPos val="b"/>
        <c:tickLblPos val="nextTo"/>
        <c:txPr>
          <a:bodyPr/>
          <a:lstStyle/>
          <a:p>
            <a:pPr>
              <a:defRPr>
                <a:solidFill>
                  <a:srgbClr val="C00000"/>
                </a:solidFill>
                <a:latin typeface="+mj-lt"/>
              </a:defRPr>
            </a:pPr>
            <a:endParaRPr lang="ru-RU"/>
          </a:p>
        </c:txPr>
        <c:crossAx val="79487744"/>
        <c:crosses val="autoZero"/>
        <c:auto val="1"/>
        <c:lblAlgn val="ctr"/>
        <c:lblOffset val="100"/>
      </c:catAx>
      <c:valAx>
        <c:axId val="79487744"/>
        <c:scaling>
          <c:orientation val="minMax"/>
        </c:scaling>
        <c:delete val="1"/>
        <c:axPos val="l"/>
        <c:numFmt formatCode="#,##0" sourceLinked="1"/>
        <c:tickLblPos val="none"/>
        <c:crossAx val="67090688"/>
        <c:crosses val="autoZero"/>
        <c:crossBetween val="between"/>
      </c:valAx>
      <c:spPr>
        <a:gradFill>
          <a:gsLst>
            <a:gs pos="0">
              <a:schemeClr val="tx2">
                <a:lumMod val="60000"/>
                <a:lumOff val="40000"/>
              </a:schemeClr>
            </a:gs>
            <a:gs pos="50000">
              <a:srgbClr val="4F81BD">
                <a:tint val="44500"/>
                <a:satMod val="160000"/>
              </a:srgbClr>
            </a:gs>
            <a:gs pos="100000">
              <a:srgbClr val="4F81BD">
                <a:tint val="23500"/>
                <a:satMod val="160000"/>
              </a:srgbClr>
            </a:gs>
          </a:gsLst>
          <a:lin ang="5400000" scaled="0"/>
        </a:gradFill>
      </c:spPr>
    </c:plotArea>
    <c:plotVisOnly val="1"/>
  </c:chart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sideWall>
      <c:spPr>
        <a:gradFill>
          <a:gsLst>
            <a:gs pos="0">
              <a:srgbClr val="1F497D">
                <a:lumMod val="60000"/>
                <a:lumOff val="40000"/>
              </a:srgbClr>
            </a:gs>
            <a:gs pos="50000">
              <a:srgbClr val="4F81BD">
                <a:tint val="44500"/>
                <a:satMod val="160000"/>
              </a:srgbClr>
            </a:gs>
            <a:gs pos="100000">
              <a:srgbClr val="4F81BD">
                <a:tint val="23500"/>
                <a:satMod val="160000"/>
              </a:srgbClr>
            </a:gs>
          </a:gsLst>
          <a:lin ang="5400000" scaled="0"/>
        </a:gradFill>
      </c:spPr>
    </c:sideWall>
    <c:backWall>
      <c:spPr>
        <a:gradFill>
          <a:gsLst>
            <a:gs pos="0">
              <a:srgbClr val="1F497D">
                <a:lumMod val="60000"/>
                <a:lumOff val="40000"/>
              </a:srgbClr>
            </a:gs>
            <a:gs pos="50000">
              <a:srgbClr val="4F81BD">
                <a:tint val="44500"/>
                <a:satMod val="160000"/>
              </a:srgbClr>
            </a:gs>
            <a:gs pos="100000">
              <a:srgbClr val="4F81BD">
                <a:tint val="23500"/>
                <a:satMod val="160000"/>
              </a:srgbClr>
            </a:gs>
          </a:gsLst>
          <a:lin ang="5400000" scaled="0"/>
        </a:gradFill>
      </c:spPr>
    </c:backWall>
    <c:plotArea>
      <c:layout>
        <c:manualLayout>
          <c:layoutTarget val="inner"/>
          <c:xMode val="edge"/>
          <c:yMode val="edge"/>
          <c:x val="0.13688502485138496"/>
          <c:y val="3.2104330708661442E-2"/>
          <c:w val="0.86311497514861502"/>
          <c:h val="0.56403390201224846"/>
        </c:manualLayout>
      </c:layout>
      <c:bar3DChart>
        <c:barDir val="col"/>
        <c:grouping val="clustered"/>
        <c:ser>
          <c:idx val="0"/>
          <c:order val="0"/>
          <c:dLbls>
            <c:dLbl>
              <c:idx val="4"/>
              <c:layout>
                <c:manualLayout>
                  <c:x val="7.7676194037755632E-3"/>
                  <c:y val="-8.1994750656167997E-3"/>
                </c:manualLayout>
              </c:layout>
              <c:showVal val="1"/>
            </c:dLbl>
            <c:dLbl>
              <c:idx val="5"/>
              <c:layout>
                <c:manualLayout>
                  <c:x val="8.4444696459693748E-3"/>
                  <c:y val="-2.3090861075630433E-2"/>
                </c:manualLayout>
              </c:layout>
              <c:showVal val="1"/>
            </c:dLbl>
            <c:dLbl>
              <c:idx val="8"/>
              <c:layout>
                <c:manualLayout>
                  <c:x val="5.0125306688597257E-3"/>
                  <c:y val="-5.7494866529774126E-2"/>
                </c:manualLayout>
              </c:layout>
              <c:showVal val="1"/>
            </c:dLbl>
            <c:txPr>
              <a:bodyPr/>
              <a:lstStyle/>
              <a:p>
                <a:pPr>
                  <a:defRPr b="1">
                    <a:solidFill>
                      <a:srgbClr val="C00000"/>
                    </a:solidFill>
                    <a:latin typeface="+mj-lt"/>
                  </a:defRPr>
                </a:pPr>
                <a:endParaRPr lang="ru-RU"/>
              </a:p>
            </c:txPr>
            <c:showVal val="1"/>
          </c:dLbls>
          <c:cat>
            <c:strRef>
              <c:f>'структура расходы'!$A$4:$A$14</c:f>
              <c:strCache>
                <c:ptCount val="11"/>
                <c:pt idx="0">
                  <c:v>    Общегосударственные вопросы</c:v>
                </c:pt>
                <c:pt idx="1">
                  <c:v>    Национальная оборона</c:v>
                </c:pt>
                <c:pt idx="2">
                  <c:v>    Национальная безопасность и правоохранительная деятельность</c:v>
                </c:pt>
                <c:pt idx="3">
                  <c:v>    Национальная экономика</c:v>
                </c:pt>
                <c:pt idx="4">
                  <c:v>    Жилищно-коммунальное хозяйство</c:v>
                </c:pt>
                <c:pt idx="5">
                  <c:v>    Охрана окружающей среды</c:v>
                </c:pt>
                <c:pt idx="6">
                  <c:v>    Образование</c:v>
                </c:pt>
                <c:pt idx="7">
                  <c:v>    Культура, кинематография</c:v>
                </c:pt>
                <c:pt idx="8">
                  <c:v>    Социальная политика</c:v>
                </c:pt>
                <c:pt idx="9">
                  <c:v>    Физическая культура и спорт</c:v>
                </c:pt>
                <c:pt idx="10">
                  <c:v>    Средства массовой информации</c:v>
                </c:pt>
              </c:strCache>
            </c:strRef>
          </c:cat>
          <c:val>
            <c:numRef>
              <c:f>'структура расходы'!$B$4:$B$14</c:f>
              <c:numCache>
                <c:formatCode>#,##0</c:formatCode>
                <c:ptCount val="11"/>
                <c:pt idx="0">
                  <c:v>57659</c:v>
                </c:pt>
                <c:pt idx="1">
                  <c:v>422</c:v>
                </c:pt>
                <c:pt idx="2">
                  <c:v>5093</c:v>
                </c:pt>
                <c:pt idx="3">
                  <c:v>100539</c:v>
                </c:pt>
                <c:pt idx="4">
                  <c:v>48720</c:v>
                </c:pt>
                <c:pt idx="5">
                  <c:v>3719</c:v>
                </c:pt>
                <c:pt idx="6">
                  <c:v>204282</c:v>
                </c:pt>
                <c:pt idx="7">
                  <c:v>143425</c:v>
                </c:pt>
                <c:pt idx="8">
                  <c:v>25223</c:v>
                </c:pt>
                <c:pt idx="9">
                  <c:v>10634</c:v>
                </c:pt>
                <c:pt idx="10">
                  <c:v>274</c:v>
                </c:pt>
              </c:numCache>
            </c:numRef>
          </c:val>
        </c:ser>
        <c:shape val="cylinder"/>
        <c:axId val="80285056"/>
        <c:axId val="80299136"/>
        <c:axId val="0"/>
      </c:bar3DChart>
      <c:catAx>
        <c:axId val="80285056"/>
        <c:scaling>
          <c:orientation val="minMax"/>
        </c:scaling>
        <c:axPos val="b"/>
        <c:numFmt formatCode="#,##0.00" sourceLinked="1"/>
        <c:tickLblPos val="nextTo"/>
        <c:spPr>
          <a:noFill/>
        </c:spPr>
        <c:txPr>
          <a:bodyPr/>
          <a:lstStyle/>
          <a:p>
            <a:pPr>
              <a:defRPr>
                <a:solidFill>
                  <a:srgbClr val="C00000"/>
                </a:solidFill>
                <a:latin typeface="+mj-lt"/>
              </a:defRPr>
            </a:pPr>
            <a:endParaRPr lang="ru-RU"/>
          </a:p>
        </c:txPr>
        <c:crossAx val="80299136"/>
        <c:crosses val="autoZero"/>
        <c:auto val="1"/>
        <c:lblAlgn val="ctr"/>
        <c:lblOffset val="100"/>
      </c:catAx>
      <c:valAx>
        <c:axId val="80299136"/>
        <c:scaling>
          <c:orientation val="minMax"/>
        </c:scaling>
        <c:delete val="1"/>
        <c:axPos val="l"/>
        <c:numFmt formatCode="#,##0" sourceLinked="1"/>
        <c:tickLblPos val="none"/>
        <c:crossAx val="80285056"/>
        <c:crosses val="autoZero"/>
        <c:crossBetween val="between"/>
      </c:valAx>
      <c:spPr>
        <a:noFill/>
        <a:ln w="25400">
          <a:noFill/>
        </a:ln>
      </c:spPr>
    </c:plotArea>
    <c:plotVisOnly val="1"/>
  </c:chart>
  <c:spPr>
    <a:gradFill>
      <a:gsLst>
        <a:gs pos="0">
          <a:schemeClr val="accent1">
            <a:tint val="66000"/>
            <a:satMod val="160000"/>
          </a:schemeClr>
        </a:gs>
        <a:gs pos="50000">
          <a:schemeClr val="accent1">
            <a:tint val="44500"/>
            <a:satMod val="160000"/>
          </a:schemeClr>
        </a:gs>
        <a:gs pos="100000">
          <a:schemeClr val="accent1">
            <a:tint val="23500"/>
            <a:satMod val="160000"/>
          </a:schemeClr>
        </a:gs>
      </a:gsLst>
      <a:lin ang="5400000" scaled="0"/>
    </a:gradFill>
  </c:sp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0.34893</cdr:x>
      <cdr:y>0.09877</cdr:y>
    </cdr:from>
    <cdr:to>
      <cdr:x>0.46881</cdr:x>
      <cdr:y>0.14969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409950" y="609600"/>
          <a:ext cx="1171575" cy="3143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100"/>
            <a:t>Тыс. руб.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0.33631</cdr:x>
      <cdr:y>0.20833</cdr:y>
    </cdr:from>
    <cdr:to>
      <cdr:x>0.45028</cdr:x>
      <cdr:y>0.25625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867027" y="952499"/>
          <a:ext cx="971550" cy="2190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100"/>
            <a:t>Тыс.руб.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04.08.2023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04.08.2023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04.08.2023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04.08.2023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04.08.2023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67494"/>
            <a:ext cx="8715436" cy="1399032"/>
          </a:xfrm>
        </p:spPr>
        <p:txBody>
          <a:bodyPr>
            <a:normAutofit/>
          </a:bodyPr>
          <a:lstStyle/>
          <a:p>
            <a:pPr algn="ctr"/>
            <a:r>
              <a:rPr lang="ru-RU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Основные параметры бюджета Городского округа Верхняя Тура за январь-июль 2023 года</a:t>
            </a:r>
            <a:endParaRPr lang="ru-RU" sz="2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14282" y="1928802"/>
            <a:ext cx="3714776" cy="1571636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Доходы бюджета исполнены в сумме </a:t>
            </a: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662 606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тыс.руб. при плановых назначениях</a:t>
            </a:r>
          </a:p>
          <a:p>
            <a:pPr algn="ctr"/>
            <a:r>
              <a:rPr lang="ru-RU" b="1" dirty="0" smtClean="0">
                <a:latin typeface="Arial" pitchFamily="34" charset="0"/>
                <a:cs typeface="Arial" pitchFamily="34" charset="0"/>
              </a:rPr>
              <a:t>938 823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тыс.руб. 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или </a:t>
            </a: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65,1%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357818" y="1928802"/>
            <a:ext cx="3643338" cy="1571636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Расходы бюджета исполнены в сумме </a:t>
            </a: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599 990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при плановых назначениях </a:t>
            </a:r>
          </a:p>
          <a:p>
            <a:pPr algn="ctr"/>
            <a:r>
              <a:rPr lang="ru-RU" b="1" dirty="0" smtClean="0">
                <a:latin typeface="Arial" pitchFamily="34" charset="0"/>
                <a:cs typeface="Arial" pitchFamily="34" charset="0"/>
              </a:rPr>
              <a:t>994 074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тыс.руб. или </a:t>
            </a: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60,4%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071670" y="4357694"/>
            <a:ext cx="4929222" cy="1500198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latin typeface="Arial" pitchFamily="34" charset="0"/>
                <a:cs typeface="Arial" pitchFamily="34" charset="0"/>
              </a:rPr>
              <a:t>Профицит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 бюджета по итогам  </a:t>
            </a:r>
            <a:r>
              <a:rPr lang="ru-RU" smtClean="0">
                <a:latin typeface="Arial" pitchFamily="34" charset="0"/>
                <a:cs typeface="Arial" pitchFamily="34" charset="0"/>
              </a:rPr>
              <a:t>отчетного </a:t>
            </a:r>
            <a:r>
              <a:rPr lang="ru-RU" smtClean="0">
                <a:latin typeface="Arial" pitchFamily="34" charset="0"/>
                <a:cs typeface="Arial" pitchFamily="34" charset="0"/>
              </a:rPr>
              <a:t>периода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составил </a:t>
            </a: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62 616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тыс.руб.                                                                     при плановом дефиците 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55 251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071934" y="2500306"/>
            <a:ext cx="107157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-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071934" y="3500438"/>
            <a:ext cx="107157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=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661176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Исполнение доходной части бюджета</a:t>
            </a:r>
            <a:endParaRPr lang="ru-RU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331640" y="1484784"/>
          <a:ext cx="7008440" cy="3913796"/>
        </p:xfrm>
        <a:graphic>
          <a:graphicData uri="http://schemas.openxmlformats.org/drawingml/2006/table">
            <a:tbl>
              <a:tblPr/>
              <a:tblGrid>
                <a:gridCol w="3418982"/>
                <a:gridCol w="1411159"/>
                <a:gridCol w="1610047"/>
                <a:gridCol w="568252"/>
              </a:tblGrid>
              <a:tr h="55908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Наименование показателя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Утверждено на 2023 год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Исполнено за январь-июль 2023 года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%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испол-нения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8636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Налог на доходы физических лиц</a:t>
                      </a:r>
                    </a:p>
                  </a:txBody>
                  <a:tcPr marL="6178" marR="6178" marT="61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181 605 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123 258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67,9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34677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Акцизы по подакцизным товарам (продукции), производимым на территории Российской Федерации</a:t>
                      </a:r>
                    </a:p>
                  </a:txBody>
                  <a:tcPr marL="6178" marR="6178" marT="61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10234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6 574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64,2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8636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Налоги на совокупный доход</a:t>
                      </a:r>
                    </a:p>
                  </a:txBody>
                  <a:tcPr marL="6178" marR="6178" marT="61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10425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11430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109,6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8636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Налог на имущество физических лиц</a:t>
                      </a:r>
                    </a:p>
                  </a:txBody>
                  <a:tcPr marL="6178" marR="6178" marT="61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1887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68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3,6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8636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Земельный налог</a:t>
                      </a:r>
                    </a:p>
                  </a:txBody>
                  <a:tcPr marL="6178" marR="6178" marT="61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5470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4459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81,5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7272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Государственная пошлина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46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свыше 100,00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11547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</a:p>
                  </a:txBody>
                  <a:tcPr marL="6178" marR="6178" marT="61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10854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8839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81,4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8636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Платежи при пользовании природными ресурсами</a:t>
                      </a:r>
                    </a:p>
                  </a:txBody>
                  <a:tcPr marL="6178" marR="6178" marT="61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38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72722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Доходы от оказания платных услуг и компенсации затрат государства</a:t>
                      </a:r>
                    </a:p>
                  </a:txBody>
                  <a:tcPr marL="6178" marR="6178" marT="61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123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1112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904,1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85797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Доходы от продажи материальных и нематериальных активов</a:t>
                      </a:r>
                    </a:p>
                  </a:txBody>
                  <a:tcPr marL="6178" marR="6178" marT="61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65613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65467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99,8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8636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Штрафы,санкции,возмещение ущерба</a:t>
                      </a:r>
                    </a:p>
                  </a:txBody>
                  <a:tcPr marL="6178" marR="6178" marT="617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498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682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136,9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8636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Прочие неналоговые доходы</a:t>
                      </a:r>
                    </a:p>
                  </a:txBody>
                  <a:tcPr marL="6178" marR="6178" marT="617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1089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277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86361">
                <a:tc>
                  <a:txBody>
                    <a:bodyPr/>
                    <a:lstStyle/>
                    <a:p>
                      <a:pPr algn="just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Безвозмездные поступления</a:t>
                      </a:r>
                    </a:p>
                  </a:txBody>
                  <a:tcPr marL="6178" marR="6178" marT="61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651 024 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440 356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67,6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86361">
                <a:tc>
                  <a:txBody>
                    <a:bodyPr/>
                    <a:lstStyle/>
                    <a:p>
                      <a:pPr algn="just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Итого доходов</a:t>
                      </a:r>
                    </a:p>
                  </a:txBody>
                  <a:tcPr marL="6178" marR="6178" marT="61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938 823 </a:t>
                      </a:r>
                    </a:p>
                  </a:txBody>
                  <a:tcPr marL="6178" marR="6178" marT="61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662 606 </a:t>
                      </a:r>
                    </a:p>
                  </a:txBody>
                  <a:tcPr marL="6178" marR="6178" marT="61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70,6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142852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+mj-lt"/>
                <a:cs typeface="Times New Roman" pitchFamily="18" charset="0"/>
              </a:rPr>
              <a:t>Структура доходов бюджета за январь-июль 2023 года</a:t>
            </a:r>
            <a:endParaRPr lang="ru-RU" sz="2400" dirty="0">
              <a:latin typeface="+mj-lt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-95250" y="838200"/>
          <a:ext cx="9334500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87549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tx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Исполнение расходной части бюджета  </a:t>
            </a:r>
            <a:endParaRPr lang="ru-RU" sz="2800" dirty="0">
              <a:solidFill>
                <a:schemeClr val="tx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281427" y="1397000"/>
          <a:ext cx="4581145" cy="4063999"/>
        </p:xfrm>
        <a:graphic>
          <a:graphicData uri="http://schemas.openxmlformats.org/drawingml/2006/table">
            <a:tbl>
              <a:tblPr/>
              <a:tblGrid>
                <a:gridCol w="2208631"/>
                <a:gridCol w="907657"/>
                <a:gridCol w="897572"/>
                <a:gridCol w="567285"/>
              </a:tblGrid>
              <a:tr h="97626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Наименование показателя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Утверждено на 2023 год, тыс.руб. 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Исполнено за  январь-июль 2023 года, тыс.руб. 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%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испол-нения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63263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Общегосударственные вопросы</a:t>
                      </a:r>
                    </a:p>
                  </a:txBody>
                  <a:tcPr marL="7568" marR="7568" marT="75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81 208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57 659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71,0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81631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Национальная оборона</a:t>
                      </a:r>
                    </a:p>
                  </a:txBody>
                  <a:tcPr marL="7568" marR="7568" marT="75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673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422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62,7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544894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Национальная безопасность и правоохранительная деятельность</a:t>
                      </a:r>
                    </a:p>
                  </a:txBody>
                  <a:tcPr marL="7568" marR="7568" marT="75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8 229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5 093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61,9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81631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Национальная экономика</a:t>
                      </a:r>
                    </a:p>
                  </a:txBody>
                  <a:tcPr marL="7568" marR="7568" marT="75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173 837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100 539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57,8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63263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Жилищно-коммунальное хозяйство</a:t>
                      </a:r>
                    </a:p>
                  </a:txBody>
                  <a:tcPr marL="7568" marR="7568" marT="75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101 784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48 720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47,9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81631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Охрана окружающей среды</a:t>
                      </a:r>
                    </a:p>
                  </a:txBody>
                  <a:tcPr marL="7568" marR="7568" marT="75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14 485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3 719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25,7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81631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Образование</a:t>
                      </a:r>
                    </a:p>
                  </a:txBody>
                  <a:tcPr marL="7568" marR="7568" marT="75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355 116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204 282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57,5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81631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Культура, кинематография</a:t>
                      </a:r>
                    </a:p>
                  </a:txBody>
                  <a:tcPr marL="7568" marR="7568" marT="75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194 408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143 425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73,8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81631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Социальная политика</a:t>
                      </a:r>
                    </a:p>
                  </a:txBody>
                  <a:tcPr marL="7568" marR="7568" marT="75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40 875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25 223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61,7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81631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Физическая культура и спорт</a:t>
                      </a:r>
                    </a:p>
                  </a:txBody>
                  <a:tcPr marL="7568" marR="7568" marT="75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23 094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10 634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46,0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63263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Средства массовой информации</a:t>
                      </a:r>
                    </a:p>
                  </a:txBody>
                  <a:tcPr marL="7568" marR="7568" marT="75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365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274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75,1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81631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ВСЕГО РАСХОДОВ:</a:t>
                      </a:r>
                    </a:p>
                  </a:txBody>
                  <a:tcPr marL="7568" marR="7568" marT="75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994 074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599 990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60,4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42976" y="357166"/>
            <a:ext cx="72152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Структура расходной части  бюджета по итогам </a:t>
            </a:r>
          </a:p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января-июля 2023 года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309561" y="1143000"/>
          <a:ext cx="8524877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00364" y="285728"/>
            <a:ext cx="35719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dirty="0" smtClean="0">
                <a:latin typeface="Arial" pitchFamily="34" charset="0"/>
                <a:cs typeface="Arial" pitchFamily="34" charset="0"/>
              </a:rPr>
              <a:t>Дефицит бюджета</a:t>
            </a:r>
            <a:endParaRPr lang="ru-RU" sz="2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14282" y="1142984"/>
            <a:ext cx="6000792" cy="10715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Результатом исполнения бюджета по итогам отчетного периода является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профицит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бюджета в 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сумме </a:t>
            </a: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62 616 тыс.руб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929190" y="3143248"/>
            <a:ext cx="3643338" cy="235745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Наличие 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профицита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бюджета по итогам отчетного периода свидетельствует о превышении поступивших в отчетном периоде  доходов над произведенными расходами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57158" y="2786058"/>
            <a:ext cx="3571900" cy="20717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Дефицит  любого бюджета   должен иметь обеспечение (кредиты, выпуск акций или ценных бумаг, остатки средств на начало финансового года)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28860" y="642918"/>
            <a:ext cx="521488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 smtClean="0">
                <a:solidFill>
                  <a:schemeClr val="tx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Информационный лист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5720" y="2071678"/>
            <a:ext cx="857256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Брошюра сформирована с целью повышения прозрачности и открытости для граждан хода исполнения  бюджета городского округа Верхняя Тура</a:t>
            </a:r>
          </a:p>
          <a:p>
            <a:pPr algn="just"/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Ответственный за формирование материалов об исполнении местного бюджета в доступной для граждан форме: финансовый отдел администрации городского округа Верхняя Тура.</a:t>
            </a:r>
          </a:p>
          <a:p>
            <a:pPr algn="just"/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Адрес: г. Верхняя Тура, ул.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Иканина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77, кабинет № 207, время работы: понедельник-четверг с 8-00 до 17-15, пятница с 8-00 до 16-00, перерыв с 12-30 до 13-30, телефон 8-34344-2-82-90 (145),  электронный адрес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fovt@bk.ru.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3527</TotalTime>
  <Words>516</Words>
  <Application>Microsoft Office PowerPoint</Application>
  <PresentationFormat>Экран (4:3)</PresentationFormat>
  <Paragraphs>153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Апекс</vt:lpstr>
      <vt:lpstr>Основные параметры бюджета Городского округа Верхняя Тура за январь-июль 2023 года</vt:lpstr>
      <vt:lpstr>Исполнение доходной части бюджета</vt:lpstr>
      <vt:lpstr>Слайд 3</vt:lpstr>
      <vt:lpstr>Исполнение расходной части бюджета  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Ольга Павловна</dc:creator>
  <cp:lastModifiedBy>Office</cp:lastModifiedBy>
  <cp:revision>547</cp:revision>
  <dcterms:created xsi:type="dcterms:W3CDTF">2016-05-26T09:08:06Z</dcterms:created>
  <dcterms:modified xsi:type="dcterms:W3CDTF">2023-08-04T09:17:28Z</dcterms:modified>
</cp:coreProperties>
</file>